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Lst>
  <p:notesMasterIdLst>
    <p:notesMasterId r:id="rId125"/>
  </p:notesMasterIdLst>
  <p:handoutMasterIdLst>
    <p:handoutMasterId r:id="rId126"/>
  </p:handoutMasterIdLst>
  <p:sldIdLst>
    <p:sldId id="266" r:id="rId2"/>
    <p:sldId id="651" r:id="rId3"/>
    <p:sldId id="650" r:id="rId4"/>
    <p:sldId id="447" r:id="rId5"/>
    <p:sldId id="450" r:id="rId6"/>
    <p:sldId id="634" r:id="rId7"/>
    <p:sldId id="577" r:id="rId8"/>
    <p:sldId id="576" r:id="rId9"/>
    <p:sldId id="476" r:id="rId10"/>
    <p:sldId id="636" r:id="rId11"/>
    <p:sldId id="635" r:id="rId12"/>
    <p:sldId id="457" r:id="rId13"/>
    <p:sldId id="460" r:id="rId14"/>
    <p:sldId id="461" r:id="rId15"/>
    <p:sldId id="462" r:id="rId16"/>
    <p:sldId id="459" r:id="rId17"/>
    <p:sldId id="463" r:id="rId18"/>
    <p:sldId id="458" r:id="rId19"/>
    <p:sldId id="468" r:id="rId20"/>
    <p:sldId id="465" r:id="rId21"/>
    <p:sldId id="464" r:id="rId22"/>
    <p:sldId id="470" r:id="rId23"/>
    <p:sldId id="794" r:id="rId24"/>
    <p:sldId id="642" r:id="rId25"/>
    <p:sldId id="638" r:id="rId26"/>
    <p:sldId id="641" r:id="rId27"/>
    <p:sldId id="680" r:id="rId28"/>
    <p:sldId id="681" r:id="rId29"/>
    <p:sldId id="682" r:id="rId30"/>
    <p:sldId id="683" r:id="rId31"/>
    <p:sldId id="684" r:id="rId32"/>
    <p:sldId id="685" r:id="rId33"/>
    <p:sldId id="687" r:id="rId34"/>
    <p:sldId id="686" r:id="rId35"/>
    <p:sldId id="640" r:id="rId36"/>
    <p:sldId id="643" r:id="rId37"/>
    <p:sldId id="795" r:id="rId38"/>
    <p:sldId id="649" r:id="rId39"/>
    <p:sldId id="652" r:id="rId40"/>
    <p:sldId id="655" r:id="rId41"/>
    <p:sldId id="658" r:id="rId42"/>
    <p:sldId id="654" r:id="rId43"/>
    <p:sldId id="659" r:id="rId44"/>
    <p:sldId id="660" r:id="rId45"/>
    <p:sldId id="661" r:id="rId46"/>
    <p:sldId id="662" r:id="rId47"/>
    <p:sldId id="663" r:id="rId48"/>
    <p:sldId id="664" r:id="rId49"/>
    <p:sldId id="791" r:id="rId50"/>
    <p:sldId id="796" r:id="rId51"/>
    <p:sldId id="644" r:id="rId52"/>
    <p:sldId id="666" r:id="rId53"/>
    <p:sldId id="667" r:id="rId54"/>
    <p:sldId id="668" r:id="rId55"/>
    <p:sldId id="669" r:id="rId56"/>
    <p:sldId id="670" r:id="rId57"/>
    <p:sldId id="679" r:id="rId58"/>
    <p:sldId id="673" r:id="rId59"/>
    <p:sldId id="676" r:id="rId60"/>
    <p:sldId id="677" r:id="rId61"/>
    <p:sldId id="678" r:id="rId62"/>
    <p:sldId id="481" r:id="rId63"/>
    <p:sldId id="482" r:id="rId64"/>
    <p:sldId id="483" r:id="rId65"/>
    <p:sldId id="484" r:id="rId66"/>
    <p:sldId id="486" r:id="rId67"/>
    <p:sldId id="738" r:id="rId68"/>
    <p:sldId id="797" r:id="rId69"/>
    <p:sldId id="737" r:id="rId70"/>
    <p:sldId id="696" r:id="rId71"/>
    <p:sldId id="502" r:id="rId72"/>
    <p:sldId id="503" r:id="rId73"/>
    <p:sldId id="697" r:id="rId74"/>
    <p:sldId id="698" r:id="rId75"/>
    <p:sldId id="507" r:id="rId76"/>
    <p:sldId id="505" r:id="rId77"/>
    <p:sldId id="504" r:id="rId78"/>
    <p:sldId id="511" r:id="rId79"/>
    <p:sldId id="513" r:id="rId80"/>
    <p:sldId id="512" r:id="rId81"/>
    <p:sldId id="509" r:id="rId82"/>
    <p:sldId id="508" r:id="rId83"/>
    <p:sldId id="546" r:id="rId84"/>
    <p:sldId id="510" r:id="rId85"/>
    <p:sldId id="799" r:id="rId86"/>
    <p:sldId id="514" r:id="rId87"/>
    <p:sldId id="800" r:id="rId88"/>
    <p:sldId id="801" r:id="rId89"/>
    <p:sldId id="692" r:id="rId90"/>
    <p:sldId id="515" r:id="rId91"/>
    <p:sldId id="798" r:id="rId92"/>
    <p:sldId id="736" r:id="rId93"/>
    <p:sldId id="700" r:id="rId94"/>
    <p:sldId id="699" r:id="rId95"/>
    <p:sldId id="707" r:id="rId96"/>
    <p:sldId id="708" r:id="rId97"/>
    <p:sldId id="712" r:id="rId98"/>
    <p:sldId id="733" r:id="rId99"/>
    <p:sldId id="734" r:id="rId100"/>
    <p:sldId id="706" r:id="rId101"/>
    <p:sldId id="709" r:id="rId102"/>
    <p:sldId id="710" r:id="rId103"/>
    <p:sldId id="713" r:id="rId104"/>
    <p:sldId id="792" r:id="rId105"/>
    <p:sldId id="793" r:id="rId106"/>
    <p:sldId id="716" r:id="rId107"/>
    <p:sldId id="715" r:id="rId108"/>
    <p:sldId id="721" r:id="rId109"/>
    <p:sldId id="711" r:id="rId110"/>
    <p:sldId id="717" r:id="rId111"/>
    <p:sldId id="718" r:id="rId112"/>
    <p:sldId id="720" r:id="rId113"/>
    <p:sldId id="701" r:id="rId114"/>
    <p:sldId id="722" r:id="rId115"/>
    <p:sldId id="725" r:id="rId116"/>
    <p:sldId id="723" r:id="rId117"/>
    <p:sldId id="726" r:id="rId118"/>
    <p:sldId id="727" r:id="rId119"/>
    <p:sldId id="728" r:id="rId120"/>
    <p:sldId id="732" r:id="rId121"/>
    <p:sldId id="693" r:id="rId122"/>
    <p:sldId id="735" r:id="rId123"/>
    <p:sldId id="449" r:id="rId124"/>
  </p:sldIdLst>
  <p:sldSz cx="9144000" cy="6858000" type="screen4x3"/>
  <p:notesSz cx="6797675" cy="9874250"/>
  <p:defaultTextStyle>
    <a:defPPr>
      <a:defRPr lang="zh-CN"/>
    </a:defPPr>
    <a:lvl1pPr marL="0" lvl="0" indent="0" algn="ctr" defTabSz="914400" rtl="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HGP創英角ｺﾞｼｯｸUB" pitchFamily="2" charset="-128"/>
        <a:ea typeface="MS PGothic" panose="020B0600070205080204" pitchFamily="34" charset="-128"/>
        <a:cs typeface="+mn-cs"/>
      </a:defRPr>
    </a:lvl1pPr>
    <a:lvl2pPr marL="457200" lvl="1" indent="0" algn="ctr" defTabSz="914400" rtl="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HGP創英角ｺﾞｼｯｸUB" pitchFamily="2" charset="-128"/>
        <a:ea typeface="MS PGothic" panose="020B0600070205080204" pitchFamily="34" charset="-128"/>
        <a:cs typeface="+mn-cs"/>
      </a:defRPr>
    </a:lvl2pPr>
    <a:lvl3pPr marL="914400" lvl="2" indent="0" algn="ctr" defTabSz="914400" rtl="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HGP創英角ｺﾞｼｯｸUB" pitchFamily="2" charset="-128"/>
        <a:ea typeface="MS PGothic" panose="020B0600070205080204" pitchFamily="34" charset="-128"/>
        <a:cs typeface="+mn-cs"/>
      </a:defRPr>
    </a:lvl3pPr>
    <a:lvl4pPr marL="1371600" lvl="3" indent="0" algn="ctr" defTabSz="914400" rtl="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HGP創英角ｺﾞｼｯｸUB" pitchFamily="2" charset="-128"/>
        <a:ea typeface="MS PGothic" panose="020B0600070205080204" pitchFamily="34" charset="-128"/>
        <a:cs typeface="+mn-cs"/>
      </a:defRPr>
    </a:lvl4pPr>
    <a:lvl5pPr marL="1828800" lvl="4" indent="0" algn="ctr" defTabSz="914400" rtl="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HGP創英角ｺﾞｼｯｸUB" pitchFamily="2" charset="-128"/>
        <a:ea typeface="MS PGothic" panose="020B0600070205080204" pitchFamily="34" charset="-128"/>
        <a:cs typeface="+mn-cs"/>
      </a:defRPr>
    </a:lvl5pPr>
    <a:lvl6pPr marL="2286000" lvl="5" indent="0" algn="ctr" defTabSz="914400" rtl="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HGP創英角ｺﾞｼｯｸUB" pitchFamily="2" charset="-128"/>
        <a:ea typeface="MS PGothic" panose="020B0600070205080204" pitchFamily="34" charset="-128"/>
        <a:cs typeface="+mn-cs"/>
      </a:defRPr>
    </a:lvl6pPr>
    <a:lvl7pPr marL="2743200" lvl="6" indent="0" algn="ctr" defTabSz="914400" rtl="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HGP創英角ｺﾞｼｯｸUB" pitchFamily="2" charset="-128"/>
        <a:ea typeface="MS PGothic" panose="020B0600070205080204" pitchFamily="34" charset="-128"/>
        <a:cs typeface="+mn-cs"/>
      </a:defRPr>
    </a:lvl7pPr>
    <a:lvl8pPr marL="3200400" lvl="7" indent="0" algn="ctr" defTabSz="914400" rtl="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HGP創英角ｺﾞｼｯｸUB" pitchFamily="2" charset="-128"/>
        <a:ea typeface="MS PGothic" panose="020B0600070205080204" pitchFamily="34" charset="-128"/>
        <a:cs typeface="+mn-cs"/>
      </a:defRPr>
    </a:lvl8pPr>
    <a:lvl9pPr marL="3657600" lvl="8" indent="0" algn="ctr" defTabSz="914400" rtl="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HGP創英角ｺﾞｼｯｸUB" pitchFamily="2" charset="-128"/>
        <a:ea typeface="MS PGothic" panose="020B0600070205080204" pitchFamily="34" charset="-128"/>
        <a:cs typeface="+mn-cs"/>
      </a:defRPr>
    </a:lvl9pPr>
  </p:defaultTextStyle>
  <p:extLst>
    <p:ext uri="{EFAFB233-063F-42B5-8137-9DF3F51BA10A}">
      <p15:sldGuideLst xmlns:p15="http://schemas.microsoft.com/office/powerpoint/2012/main">
        <p15:guide id="1" orient="horz" pos="2210">
          <p15:clr>
            <a:srgbClr val="A4A3A4"/>
          </p15:clr>
        </p15:guide>
        <p15:guide id="2" pos="27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1FC72"/>
    <a:srgbClr val="0000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97"/>
    <p:restoredTop sz="94240"/>
  </p:normalViewPr>
  <p:slideViewPr>
    <p:cSldViewPr snapToGrid="0" showGuides="1">
      <p:cViewPr varScale="1">
        <p:scale>
          <a:sx n="81" d="100"/>
          <a:sy n="81" d="100"/>
        </p:scale>
        <p:origin x="1670" y="53"/>
      </p:cViewPr>
      <p:guideLst>
        <p:guide orient="horz" pos="2210"/>
        <p:guide pos="2772"/>
      </p:guideLst>
    </p:cSldViewPr>
  </p:slideViewPr>
  <p:notesTextViewPr>
    <p:cViewPr>
      <p:scale>
        <a:sx n="100" d="100"/>
        <a:sy n="100" d="100"/>
      </p:scale>
      <p:origin x="0" y="0"/>
    </p:cViewPr>
  </p:notesTextViewPr>
  <p:sorterViewPr showFormatting="0">
    <p:cViewPr>
      <p:scale>
        <a:sx n="66" d="100"/>
        <a:sy n="66" d="100"/>
      </p:scale>
      <p:origin x="0" y="0"/>
    </p:cViewPr>
  </p:sorter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3713"/>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chemeClr val="tx1"/>
              </a:solidFill>
              <a:effectLst/>
              <a:uLnTx/>
              <a:uFillTx/>
              <a:latin typeface="HGP創英角ｺﾞｼｯｸUB" pitchFamily="2" charset="-128"/>
              <a:ea typeface="MS PGothic" panose="020B0600070205080204" pitchFamily="34" charset="-128"/>
              <a:cs typeface="+mn-cs"/>
            </a:endParaRPr>
          </a:p>
        </p:txBody>
      </p:sp>
      <p:sp>
        <p:nvSpPr>
          <p:cNvPr id="3" name="日期占位符 2"/>
          <p:cNvSpPr>
            <a:spLocks noGrp="1"/>
          </p:cNvSpPr>
          <p:nvPr>
            <p:ph type="dt" sz="quarter" idx="1"/>
          </p:nvPr>
        </p:nvSpPr>
        <p:spPr>
          <a:xfrm>
            <a:off x="3849688" y="0"/>
            <a:ext cx="2946400" cy="493713"/>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chemeClr val="tx1"/>
              </a:solidFill>
              <a:effectLst/>
              <a:uLnTx/>
              <a:uFillTx/>
              <a:latin typeface="HGP創英角ｺﾞｼｯｸUB" pitchFamily="2" charset="-128"/>
              <a:ea typeface="MS PGothic" panose="020B0600070205080204" pitchFamily="34" charset="-128"/>
              <a:cs typeface="+mn-cs"/>
            </a:endParaRPr>
          </a:p>
        </p:txBody>
      </p:sp>
      <p:sp>
        <p:nvSpPr>
          <p:cNvPr id="4" name="页脚占位符 3"/>
          <p:cNvSpPr>
            <a:spLocks noGrp="1"/>
          </p:cNvSpPr>
          <p:nvPr>
            <p:ph type="ftr" sz="quarter" idx="2"/>
          </p:nvPr>
        </p:nvSpPr>
        <p:spPr>
          <a:xfrm>
            <a:off x="0" y="9378950"/>
            <a:ext cx="2946400" cy="493713"/>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0">
              <a:ln>
                <a:noFill/>
              </a:ln>
              <a:solidFill>
                <a:schemeClr val="tx1"/>
              </a:solidFill>
              <a:effectLst/>
              <a:uLnTx/>
              <a:uFillTx/>
              <a:latin typeface="HGP創英角ｺﾞｼｯｸUB" pitchFamily="2" charset="-128"/>
              <a:ea typeface="MS PGothic" panose="020B0600070205080204" pitchFamily="34" charset="-128"/>
              <a:cs typeface="+mn-cs"/>
            </a:endParaRPr>
          </a:p>
        </p:txBody>
      </p:sp>
      <p:sp>
        <p:nvSpPr>
          <p:cNvPr id="5" name="灯片编号占位符 4"/>
          <p:cNvSpPr>
            <a:spLocks noGrp="1"/>
          </p:cNvSpPr>
          <p:nvPr>
            <p:ph type="sldNum" sz="quarter" idx="3"/>
          </p:nvPr>
        </p:nvSpPr>
        <p:spPr>
          <a:xfrm>
            <a:off x="3849688" y="9378950"/>
            <a:ext cx="2946400" cy="493713"/>
          </a:xfrm>
          <a:prstGeom prst="rect">
            <a:avLst/>
          </a:prstGeom>
        </p:spPr>
        <p:txBody>
          <a:bodyPr vert="horz" lIns="91440" tIns="45720" rIns="91440" bIns="45720" rtlCol="0" anchor="b"/>
          <a:lstStyle/>
          <a:p>
            <a:pPr lvl="0" algn="r"/>
            <a:fld id="{9A0DB2DC-4C9A-4742-B13C-FB6460FD3503}" type="slidenum">
              <a:rPr lang="zh-CN" altLang="en-US" sz="1200" dirty="0"/>
              <a:t>‹#›</a:t>
            </a:fld>
            <a:endParaRPr lang="zh-CN" altLang="en-US" sz="1200"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idx="4294967295"/>
          </p:nvPr>
        </p:nvSpPr>
        <p:spPr bwMode="auto">
          <a:xfrm>
            <a:off x="0" y="0"/>
            <a:ext cx="2944813" cy="493713"/>
          </a:xfrm>
          <a:prstGeom prst="rect">
            <a:avLst/>
          </a:prstGeom>
          <a:noFill/>
          <a:ln w="9525">
            <a:noFill/>
            <a:miter lim="800000"/>
          </a:ln>
        </p:spPr>
        <p:txBody>
          <a:bodyPr vert="horz" wrap="square" lIns="91440" tIns="45720" rIns="91440" bIns="45720" numCol="1" anchor="t" anchorCtr="0" compatLnSpc="1"/>
          <a:lstStyle>
            <a:lvl1pPr algn="l">
              <a:defRPr sz="1200" b="0">
                <a:latin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051" name="Rectangle 3"/>
          <p:cNvSpPr>
            <a:spLocks noGrp="1" noChangeArrowheads="1"/>
          </p:cNvSpPr>
          <p:nvPr>
            <p:ph type="dt" idx="1"/>
          </p:nvPr>
        </p:nvSpPr>
        <p:spPr bwMode="auto">
          <a:xfrm>
            <a:off x="3851275" y="0"/>
            <a:ext cx="2944813" cy="493713"/>
          </a:xfrm>
          <a:prstGeom prst="rect">
            <a:avLst/>
          </a:prstGeom>
          <a:noFill/>
          <a:ln w="9525">
            <a:noFill/>
            <a:miter lim="800000"/>
          </a:ln>
        </p:spPr>
        <p:txBody>
          <a:bodyPr vert="horz" wrap="square" lIns="91440" tIns="45720" rIns="91440" bIns="45720" numCol="1" anchor="t" anchorCtr="0" compatLnSpc="1"/>
          <a:lstStyle>
            <a:lvl1pPr algn="r">
              <a:defRPr sz="1200" b="0">
                <a:latin typeface="Arial" panose="020B0604020202020204" pitchFamily="34" charset="0"/>
              </a:defRPr>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82948" name="Rectangle 4"/>
          <p:cNvSpPr>
            <a:spLocks noGrp="1" noRot="1" noChangeAspect="1" noTextEdit="1"/>
          </p:cNvSpPr>
          <p:nvPr>
            <p:ph type="sldImg" idx="2"/>
          </p:nvPr>
        </p:nvSpPr>
        <p:spPr>
          <a:xfrm>
            <a:off x="931863" y="741363"/>
            <a:ext cx="4935537" cy="3702050"/>
          </a:xfrm>
          <a:prstGeom prst="rect">
            <a:avLst/>
          </a:prstGeom>
          <a:noFill/>
          <a:ln w="9525">
            <a:noFill/>
          </a:ln>
        </p:spPr>
      </p:sp>
      <p:sp>
        <p:nvSpPr>
          <p:cNvPr id="2053" name="Rectangle 5"/>
          <p:cNvSpPr>
            <a:spLocks noGrp="1" noRot="1" noChangeAspect="1" noChangeArrowheads="1" noTextEdit="1"/>
          </p:cNvSpPr>
          <p:nvPr/>
        </p:nvSpPr>
        <p:spPr bwMode="auto">
          <a:xfrm>
            <a:off x="679450" y="4689475"/>
            <a:ext cx="5438775" cy="4443413"/>
          </a:xfrm>
          <a:prstGeom prst="rect">
            <a:avLst/>
          </a:prstGeom>
          <a:noFill/>
          <a:ln w="9525">
            <a:noFill/>
            <a:miter lim="800000"/>
          </a:ln>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chemeClr val="tx1"/>
              </a:solidFill>
              <a:effectLst/>
              <a:uLnTx/>
              <a:uFillTx/>
              <a:latin typeface="MS PGothic" panose="020B0600070205080204" pitchFamily="34" charset="-128"/>
              <a:ea typeface="MS PGothic" panose="020B0600070205080204" pitchFamily="34" charset="-128"/>
              <a:cs typeface="+mn-cs"/>
            </a:endParaRPr>
          </a:p>
        </p:txBody>
      </p:sp>
      <p:sp>
        <p:nvSpPr>
          <p:cNvPr id="2054" name="Rectangle 6"/>
          <p:cNvSpPr>
            <a:spLocks noGrp="1" noChangeArrowheads="1"/>
          </p:cNvSpPr>
          <p:nvPr>
            <p:ph type="ftr" sz="quarter" idx="4"/>
          </p:nvPr>
        </p:nvSpPr>
        <p:spPr bwMode="auto">
          <a:xfrm>
            <a:off x="0" y="9378950"/>
            <a:ext cx="2944813" cy="493713"/>
          </a:xfrm>
          <a:prstGeom prst="rect">
            <a:avLst/>
          </a:prstGeom>
          <a:noFill/>
          <a:ln w="9525">
            <a:noFill/>
            <a:miter lim="800000"/>
          </a:ln>
        </p:spPr>
        <p:txBody>
          <a:bodyPr vert="horz" wrap="square" lIns="91440" tIns="45720" rIns="91440" bIns="45720" numCol="1" anchor="b" anchorCtr="0" compatLnSpc="1"/>
          <a:lstStyle>
            <a:lvl1pPr algn="l">
              <a:defRPr sz="1200" b="0">
                <a:latin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055" name="Rectangle 7"/>
          <p:cNvSpPr>
            <a:spLocks noGrp="1" noChangeArrowheads="1"/>
          </p:cNvSpPr>
          <p:nvPr>
            <p:ph type="sldNum" sz="quarter" idx="5"/>
          </p:nvPr>
        </p:nvSpPr>
        <p:spPr bwMode="auto">
          <a:xfrm>
            <a:off x="3851275" y="9378950"/>
            <a:ext cx="2944813" cy="493713"/>
          </a:xfrm>
          <a:prstGeom prst="rect">
            <a:avLst/>
          </a:prstGeom>
          <a:noFill/>
          <a:ln w="9525">
            <a:noFill/>
            <a:miter lim="800000"/>
          </a:ln>
        </p:spPr>
        <p:txBody>
          <a:bodyPr vert="horz" wrap="square" lIns="91440" tIns="45720" rIns="91440" bIns="45720" numCol="1" anchor="b" anchorCtr="0" compatLnSpc="1"/>
          <a:lstStyle/>
          <a:p>
            <a:pPr lvl="0" algn="r"/>
            <a:fld id="{9A0DB2DC-4C9A-4742-B13C-FB6460FD3503}" type="slidenum">
              <a:rPr lang="en-US" altLang="zh-CN" dirty="0"/>
              <a:t>‹#›</a:t>
            </a:fld>
            <a:endParaRPr lang="en-US" altLang="zh-CN" sz="1200" b="0" dirty="0">
              <a:latin typeface="Arial" panose="020B0604020202020204" pitchFamily="34" charset="0"/>
            </a:endParaRPr>
          </a:p>
        </p:txBody>
      </p:sp>
    </p:spTree>
  </p:cSld>
  <p:clrMap bg1="lt1" tx1="dk1" bg2="lt2" tx2="dk2" accent1="accent1" accent2="accent2" accent3="accent3" accent4="accent4" accent5="accent5" accent6="accent6" hlink="hlink" folHlink="folHlink"/>
  <p:hf sldNum="0" hdr="0" ftr="0" dt="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p:sp>
      <p:sp>
        <p:nvSpPr>
          <p:cNvPr id="83971"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83972"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0</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25</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p:sp>
      <p:sp>
        <p:nvSpPr>
          <p:cNvPr id="99331"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9332"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26</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p:sp>
      <p:sp>
        <p:nvSpPr>
          <p:cNvPr id="100355"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100356"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27</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p:sp>
      <p:sp>
        <p:nvSpPr>
          <p:cNvPr id="101379"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101380"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28</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p:sp>
      <p:sp>
        <p:nvSpPr>
          <p:cNvPr id="10240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10240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29</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p:sp>
      <p:sp>
        <p:nvSpPr>
          <p:cNvPr id="103427"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103428"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30</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p:sp>
      <p:sp>
        <p:nvSpPr>
          <p:cNvPr id="104451"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104452"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31</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p:sp>
      <p:sp>
        <p:nvSpPr>
          <p:cNvPr id="106499"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106500"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32</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p:sp>
      <p:sp>
        <p:nvSpPr>
          <p:cNvPr id="105475"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105476"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33</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34</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p:sp>
      <p:sp>
        <p:nvSpPr>
          <p:cNvPr id="84995"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84996"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3</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35</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p:sp>
      <p:sp>
        <p:nvSpPr>
          <p:cNvPr id="84995"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84996"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36</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37</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38</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39</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40</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41</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42</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43</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44</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86018" name="Rectangle 2"/>
          <p:cNvSpPr>
            <a:spLocks noGrp="1" noRot="1" noChangeAspect="1" noTextEdit="1"/>
          </p:cNvSpPr>
          <p:nvPr>
            <p:ph type="sldImg"/>
          </p:nvPr>
        </p:nvSpPr>
        <p:spPr>
          <a:xfrm>
            <a:off x="930275" y="739775"/>
            <a:ext cx="4935538" cy="3702050"/>
          </a:xfrm>
        </p:spPr>
      </p:sp>
      <p:sp>
        <p:nvSpPr>
          <p:cNvPr id="86019" name="Rectangle 3"/>
          <p:cNvSpPr>
            <a:spLocks noGrp="1" noRot="1" noChangeAspect="1" noTextEdit="1"/>
          </p:cNvSpPr>
          <p:nvPr>
            <p:ph type="body" idx="1"/>
          </p:nvPr>
        </p:nvSpPr>
        <p:spPr>
          <a:xfrm>
            <a:off x="-617537" y="8866188"/>
            <a:ext cx="6983412" cy="9640887"/>
          </a:xfrm>
          <a:prstGeom prst="rect">
            <a:avLst/>
          </a:prstGeom>
          <a:noFill/>
          <a:ln w="1" cap="flat" cmpd="sng">
            <a:solidFill>
              <a:schemeClr val="tx1"/>
            </a:solidFill>
            <a:prstDash val="solid"/>
            <a:headEnd type="none" w="med" len="med"/>
            <a:tailEnd type="none" w="med" len="med"/>
          </a:ln>
        </p:spPr>
        <p:txBody>
          <a:bodyPr/>
          <a:lstStyle/>
          <a:p>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45</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46</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47</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48</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p:sp>
      <p:sp>
        <p:nvSpPr>
          <p:cNvPr id="84995"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84996"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49</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50</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51</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52</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53</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54</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87042" name="Rectangle 2"/>
          <p:cNvSpPr>
            <a:spLocks noGrp="1" noRot="1" noChangeAspect="1" noTextEdit="1"/>
          </p:cNvSpPr>
          <p:nvPr>
            <p:ph type="sldImg"/>
          </p:nvPr>
        </p:nvSpPr>
        <p:spPr>
          <a:xfrm>
            <a:off x="930275" y="739775"/>
            <a:ext cx="4935538" cy="3702050"/>
          </a:xfrm>
        </p:spPr>
      </p:sp>
      <p:sp>
        <p:nvSpPr>
          <p:cNvPr id="87043" name="Rectangle 3"/>
          <p:cNvSpPr>
            <a:spLocks noGrp="1" noRot="1" noChangeAspect="1" noTextEdit="1"/>
          </p:cNvSpPr>
          <p:nvPr>
            <p:ph type="body" idx="1"/>
          </p:nvPr>
        </p:nvSpPr>
        <p:spPr>
          <a:xfrm>
            <a:off x="-615950" y="8866188"/>
            <a:ext cx="6981825" cy="9639300"/>
          </a:xfrm>
          <a:prstGeom prst="rect">
            <a:avLst/>
          </a:prstGeom>
          <a:noFill/>
          <a:ln w="1" cap="flat" cmpd="sng">
            <a:solidFill>
              <a:schemeClr val="tx1"/>
            </a:solidFill>
            <a:prstDash val="solid"/>
            <a:headEnd type="none" w="med" len="med"/>
            <a:tailEnd type="none" w="med" len="med"/>
          </a:ln>
        </p:spPr>
        <p:txBody>
          <a:bodyPr/>
          <a:lstStyle/>
          <a:p>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55</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56</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57</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58</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59</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60</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p:sp>
      <p:sp>
        <p:nvSpPr>
          <p:cNvPr id="94211"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4212"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61</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p:sp>
      <p:sp>
        <p:nvSpPr>
          <p:cNvPr id="95235"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5236"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62</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p:sp>
      <p:sp>
        <p:nvSpPr>
          <p:cNvPr id="96259"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6260"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63</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p:sp>
      <p:sp>
        <p:nvSpPr>
          <p:cNvPr id="97283" name="备注占位符 2"/>
          <p:cNvSpPr>
            <a:spLocks noGrp="1"/>
          </p:cNvSpPr>
          <p:nvPr>
            <p:ph type="body" idx="1"/>
          </p:nvPr>
        </p:nvSpPr>
        <p:spPr>
          <a:xfrm>
            <a:off x="679450" y="4691063"/>
            <a:ext cx="5438775" cy="4443412"/>
          </a:xfrm>
          <a:prstGeom prst="rect">
            <a:avLst/>
          </a:prstGeom>
          <a:noFill/>
          <a:ln w="9525">
            <a:noFill/>
          </a:ln>
        </p:spPr>
        <p:txBody>
          <a:bodyPr/>
          <a:lstStyle/>
          <a:p>
            <a:pPr lvl="0"/>
            <a:r>
              <a:rPr lang="en-US" altLang="zh-CN" dirty="0">
                <a:latin typeface="Times New Roman" panose="02020603050405020304" pitchFamily="18" charset="0"/>
                <a:cs typeface="Times New Roman" panose="02020603050405020304" pitchFamily="18" charset="0"/>
              </a:rPr>
              <a:t>verification</a:t>
            </a:r>
            <a:r>
              <a:rPr lang="zh-CN" altLang="en-US" dirty="0"/>
              <a:t>验证</a:t>
            </a:r>
            <a:r>
              <a:rPr lang="en-US" altLang="zh-CN" dirty="0"/>
              <a:t>:</a:t>
            </a:r>
            <a:r>
              <a:rPr lang="zh-CN" altLang="en-US" dirty="0"/>
              <a:t>就是要用数据证明我们是不是在正确的制造产品。注意这里强调的是过程的正确性。从开发者角度。</a:t>
            </a:r>
            <a:endParaRPr lang="en-US" altLang="zh-CN" dirty="0"/>
          </a:p>
          <a:p>
            <a:pPr lvl="0"/>
            <a:r>
              <a:rPr lang="en-US" altLang="zh-CN" dirty="0">
                <a:latin typeface="Times New Roman" panose="02020603050405020304" pitchFamily="18" charset="0"/>
                <a:cs typeface="Times New Roman" panose="02020603050405020304" pitchFamily="18" charset="0"/>
              </a:rPr>
              <a:t>validation</a:t>
            </a:r>
            <a:r>
              <a:rPr lang="zh-CN" altLang="en-US" dirty="0"/>
              <a:t>确认</a:t>
            </a:r>
            <a:r>
              <a:rPr lang="en-US" altLang="zh-CN" dirty="0"/>
              <a:t>:</a:t>
            </a:r>
            <a:r>
              <a:rPr lang="zh-CN" altLang="en-US" dirty="0"/>
              <a:t> 就是要用数据证明我们是不是制造了正确的产品。注意这里强调的是结果的正确性。从客户角度。</a:t>
            </a:r>
          </a:p>
        </p:txBody>
      </p:sp>
      <p:sp>
        <p:nvSpPr>
          <p:cNvPr id="9728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64</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88066" name="Rectangle 2"/>
          <p:cNvSpPr>
            <a:spLocks noGrp="1" noRot="1" noChangeAspect="1" noTextEdit="1"/>
          </p:cNvSpPr>
          <p:nvPr>
            <p:ph type="sldImg"/>
          </p:nvPr>
        </p:nvSpPr>
        <p:spPr>
          <a:xfrm>
            <a:off x="930275" y="739775"/>
            <a:ext cx="4935538" cy="3702050"/>
          </a:xfrm>
        </p:spPr>
      </p:sp>
      <p:sp>
        <p:nvSpPr>
          <p:cNvPr id="88067" name="Rectangle 3"/>
          <p:cNvSpPr>
            <a:spLocks noGrp="1" noRot="1" noChangeAspect="1" noTextEdit="1"/>
          </p:cNvSpPr>
          <p:nvPr>
            <p:ph type="body" idx="1"/>
          </p:nvPr>
        </p:nvSpPr>
        <p:spPr>
          <a:xfrm>
            <a:off x="-617537" y="8866188"/>
            <a:ext cx="6983412" cy="9640887"/>
          </a:xfrm>
          <a:prstGeom prst="rect">
            <a:avLst/>
          </a:prstGeom>
          <a:noFill/>
          <a:ln w="1" cap="flat" cmpd="sng">
            <a:solidFill>
              <a:schemeClr val="tx1"/>
            </a:solidFill>
            <a:prstDash val="solid"/>
            <a:headEnd type="none" w="med" len="med"/>
            <a:tailEnd type="none" w="med" len="med"/>
          </a:ln>
        </p:spPr>
        <p:txBody>
          <a:bodyPr/>
          <a:lstStyle/>
          <a:p>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p:sp>
      <p:sp>
        <p:nvSpPr>
          <p:cNvPr id="98307" name="备注占位符 2"/>
          <p:cNvSpPr>
            <a:spLocks noGrp="1"/>
          </p:cNvSpPr>
          <p:nvPr>
            <p:ph type="body" idx="1"/>
          </p:nvPr>
        </p:nvSpPr>
        <p:spPr>
          <a:xfrm>
            <a:off x="679450" y="4691063"/>
            <a:ext cx="5438775" cy="4443412"/>
          </a:xfrm>
          <a:prstGeom prst="rect">
            <a:avLst/>
          </a:prstGeom>
          <a:noFill/>
          <a:ln w="9525">
            <a:noFill/>
          </a:ln>
        </p:spPr>
        <p:txBody>
          <a:bodyPr/>
          <a:lstStyle/>
          <a:p>
            <a:pPr lvl="0"/>
            <a:r>
              <a:rPr lang="en-US" altLang="zh-CN" dirty="0"/>
              <a:t>NVP</a:t>
            </a:r>
            <a:r>
              <a:rPr lang="zh-CN" altLang="en-US" dirty="0"/>
              <a:t>：同一功能采用不同编程方法，对结果进行多数表决</a:t>
            </a:r>
          </a:p>
        </p:txBody>
      </p:sp>
      <p:sp>
        <p:nvSpPr>
          <p:cNvPr id="98308"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65</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p:sp>
      <p:sp>
        <p:nvSpPr>
          <p:cNvPr id="84995"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84996"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67</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p:sp>
      <p:sp>
        <p:nvSpPr>
          <p:cNvPr id="84995"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84996"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68</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p:sp>
      <p:sp>
        <p:nvSpPr>
          <p:cNvPr id="109571"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109572"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69</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p:sp>
      <p:sp>
        <p:nvSpPr>
          <p:cNvPr id="109571"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109572"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70</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p:sp>
      <p:sp>
        <p:nvSpPr>
          <p:cNvPr id="110595"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110596"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71</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p:sp>
      <p:sp>
        <p:nvSpPr>
          <p:cNvPr id="110595"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110596"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72</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p:sp>
      <p:sp>
        <p:nvSpPr>
          <p:cNvPr id="110595"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110596"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73</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p:sp>
      <p:sp>
        <p:nvSpPr>
          <p:cNvPr id="111619"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111620"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74</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p:sp>
      <p:sp>
        <p:nvSpPr>
          <p:cNvPr id="11264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11264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76</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89090" name="Rectangle 2"/>
          <p:cNvSpPr>
            <a:spLocks noGrp="1" noRot="1" noChangeAspect="1" noTextEdit="1"/>
          </p:cNvSpPr>
          <p:nvPr>
            <p:ph type="sldImg"/>
          </p:nvPr>
        </p:nvSpPr>
        <p:spPr>
          <a:xfrm>
            <a:off x="930275" y="739775"/>
            <a:ext cx="4933950" cy="3702050"/>
          </a:xfrm>
        </p:spPr>
      </p:sp>
      <p:sp>
        <p:nvSpPr>
          <p:cNvPr id="89091" name="Rectangle 3"/>
          <p:cNvSpPr>
            <a:spLocks noGrp="1" noRot="1" noChangeAspect="1" noTextEdit="1"/>
          </p:cNvSpPr>
          <p:nvPr>
            <p:ph type="body" idx="1"/>
          </p:nvPr>
        </p:nvSpPr>
        <p:spPr>
          <a:xfrm>
            <a:off x="-614362" y="8864600"/>
            <a:ext cx="6980237" cy="9640888"/>
          </a:xfrm>
          <a:prstGeom prst="rect">
            <a:avLst/>
          </a:prstGeom>
          <a:noFill/>
          <a:ln w="1" cap="flat" cmpd="sng">
            <a:solidFill>
              <a:schemeClr val="tx1"/>
            </a:solidFill>
            <a:prstDash val="solid"/>
            <a:headEnd type="none" w="med" len="med"/>
            <a:tailEnd type="none" w="med" len="med"/>
          </a:ln>
        </p:spPr>
        <p:txBody>
          <a:bodyPr/>
          <a:lstStyle/>
          <a:p>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p:sp>
      <p:sp>
        <p:nvSpPr>
          <p:cNvPr id="113667"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113668"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77</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p:sp>
      <p:sp>
        <p:nvSpPr>
          <p:cNvPr id="116739"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116740"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78</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p:sp>
      <p:sp>
        <p:nvSpPr>
          <p:cNvPr id="114691"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114692"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79</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p:sp>
      <p:sp>
        <p:nvSpPr>
          <p:cNvPr id="118787"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118788"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80</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p:sp>
      <p:sp>
        <p:nvSpPr>
          <p:cNvPr id="1177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1177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81</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p:sp>
      <p:sp>
        <p:nvSpPr>
          <p:cNvPr id="115715"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115716"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82</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p:sp>
      <p:sp>
        <p:nvSpPr>
          <p:cNvPr id="119811"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119812"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83</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p:sp>
      <p:sp>
        <p:nvSpPr>
          <p:cNvPr id="120835"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120836"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84</a:t>
            </a:fld>
            <a:endParaRPr lang="en-US" altLang="zh-CN" sz="1200" b="0" dirty="0">
              <a:latin typeface="Arial" panose="020B0604020202020204" pitchFamily="34" charset="0"/>
              <a:ea typeface="HGP創英角ｺﾞｼｯｸUB" pitchFamily="2" charset="-128"/>
            </a:endParaRPr>
          </a:p>
        </p:txBody>
      </p:sp>
    </p:spTree>
    <p:extLst>
      <p:ext uri="{BB962C8B-B14F-4D97-AF65-F5344CB8AC3E}">
        <p14:creationId xmlns:p14="http://schemas.microsoft.com/office/powerpoint/2010/main" val="25759080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p:sp>
      <p:sp>
        <p:nvSpPr>
          <p:cNvPr id="120835"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120836"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85</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p:sp>
      <p:sp>
        <p:nvSpPr>
          <p:cNvPr id="120835"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120836"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86</a:t>
            </a:fld>
            <a:endParaRPr lang="en-US" altLang="zh-CN" sz="1200" b="0" dirty="0">
              <a:latin typeface="Arial" panose="020B0604020202020204" pitchFamily="34" charset="0"/>
              <a:ea typeface="HGP創英角ｺﾞｼｯｸUB" pitchFamily="2" charset="-128"/>
            </a:endParaRPr>
          </a:p>
        </p:txBody>
      </p:sp>
    </p:spTree>
    <p:extLst>
      <p:ext uri="{BB962C8B-B14F-4D97-AF65-F5344CB8AC3E}">
        <p14:creationId xmlns:p14="http://schemas.microsoft.com/office/powerpoint/2010/main" val="24320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p:sp>
      <p:sp>
        <p:nvSpPr>
          <p:cNvPr id="84995"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84996"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22</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p:sp>
      <p:sp>
        <p:nvSpPr>
          <p:cNvPr id="120835"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120836"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87</a:t>
            </a:fld>
            <a:endParaRPr lang="en-US" altLang="zh-CN" sz="1200" b="0" dirty="0">
              <a:latin typeface="Arial" panose="020B0604020202020204" pitchFamily="34" charset="0"/>
              <a:ea typeface="HGP創英角ｺﾞｼｯｸUB" pitchFamily="2" charset="-128"/>
            </a:endParaRPr>
          </a:p>
        </p:txBody>
      </p:sp>
    </p:spTree>
    <p:extLst>
      <p:ext uri="{BB962C8B-B14F-4D97-AF65-F5344CB8AC3E}">
        <p14:creationId xmlns:p14="http://schemas.microsoft.com/office/powerpoint/2010/main" val="15176881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p:sp>
      <p:sp>
        <p:nvSpPr>
          <p:cNvPr id="120835"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120836"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88</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p:sp>
      <p:sp>
        <p:nvSpPr>
          <p:cNvPr id="84995"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84996"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90</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p:sp>
      <p:sp>
        <p:nvSpPr>
          <p:cNvPr id="84995"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84996"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91</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sz="quarter"/>
          </p:nvPr>
        </p:nvSpPr>
        <p:spPr>
          <a:xfrm>
            <a:off x="656193" y="4245474"/>
            <a:ext cx="5249545" cy="3473570"/>
          </a:xfrm>
          <a:prstGeom prst="rect">
            <a:avLst/>
          </a:prstGeom>
        </p:spPr>
        <p:txBody>
          <a:bodyPr/>
          <a:lstStyle/>
          <a:p>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sz="quarter"/>
          </p:nvPr>
        </p:nvSpPr>
        <p:spPr>
          <a:xfrm>
            <a:off x="656193" y="4245474"/>
            <a:ext cx="5249545" cy="3473570"/>
          </a:xfrm>
          <a:prstGeom prst="rect">
            <a:avLst/>
          </a:prstGeom>
        </p:spPr>
        <p:txBody>
          <a:bodyPr/>
          <a:lstStyle/>
          <a:p>
            <a:r>
              <a:rPr lang="zh-CN" altLang="en-US"/>
              <a:t>https://www.guru99.com/cyclomatic-complexity.html</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sz="quarter"/>
          </p:nvPr>
        </p:nvSpPr>
        <p:spPr>
          <a:xfrm>
            <a:off x="656193" y="4245474"/>
            <a:ext cx="5249545" cy="3473570"/>
          </a:xfrm>
          <a:prstGeom prst="rect">
            <a:avLst/>
          </a:prstGeom>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23</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xfrm>
            <a:off x="679450" y="4691063"/>
            <a:ext cx="5438775" cy="4443412"/>
          </a:xfrm>
          <a:prstGeom prst="rect">
            <a:avLst/>
          </a:prstGeom>
          <a:noFill/>
          <a:ln w="9525">
            <a:noFill/>
          </a:ln>
        </p:spPr>
        <p:txBody>
          <a:bodyPr/>
          <a:lstStyle/>
          <a:p>
            <a:pPr lvl="0"/>
            <a:endParaRPr lang="zh-CN" altLang="en-US" dirty="0"/>
          </a:p>
        </p:txBody>
      </p:sp>
      <p:sp>
        <p:nvSpPr>
          <p:cNvPr id="92164" name="灯片编号占位符 3"/>
          <p:cNvSpPr txBox="1">
            <a:spLocks noGrp="1"/>
          </p:cNvSpPr>
          <p:nvPr>
            <p:ph type="sldNum" sz="quarter"/>
          </p:nvPr>
        </p:nvSpPr>
        <p:spPr>
          <a:xfrm>
            <a:off x="3851275" y="9378950"/>
            <a:ext cx="2944813" cy="493713"/>
          </a:xfrm>
          <a:prstGeom prst="rect">
            <a:avLst/>
          </a:prstGeom>
          <a:noFill/>
          <a:ln w="9525">
            <a:noFill/>
          </a:ln>
        </p:spPr>
        <p:txBody>
          <a:bodyPr anchor="b"/>
          <a:lstStyle/>
          <a:p>
            <a:pPr lvl="0" algn="r"/>
            <a:fld id="{9A0DB2DC-4C9A-4742-B13C-FB6460FD3503}" type="slidenum">
              <a:rPr lang="en-US" altLang="zh-CN" dirty="0">
                <a:ea typeface="HGP創英角ｺﾞｼｯｸUB" pitchFamily="2" charset="-128"/>
              </a:rPr>
              <a:t>24</a:t>
            </a:fld>
            <a:endParaRPr lang="en-US" altLang="zh-CN" sz="1200" b="0" dirty="0">
              <a:latin typeface="Arial" panose="020B0604020202020204" pitchFamily="34" charset="0"/>
              <a:ea typeface="HGP創英角ｺﾞｼｯｸUB" pitchFamily="2"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页脚占位符 3"/>
          <p:cNvSpPr>
            <a:spLocks noGrp="1"/>
          </p:cNvSpPr>
          <p:nvPr>
            <p:ph type="ft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chemeClr val="bg1"/>
              </a:solidFill>
              <a:effectLst/>
              <a:uLnTx/>
              <a:uFillTx/>
              <a:latin typeface="Arial" panose="020B0604020202020204" pitchFamily="34" charset="0"/>
              <a:cs typeface="+mn-cs"/>
              <a:sym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chemeClr val="bg1"/>
              </a:solidFill>
              <a:effectLst/>
              <a:uLnTx/>
              <a:uFillTx/>
              <a:latin typeface="Arial" panose="020B0604020202020204" pitchFamily="34" charset="0"/>
              <a:cs typeface="+mn-cs"/>
              <a:sym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6563" y="73025"/>
            <a:ext cx="2178050" cy="63801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50825" y="73025"/>
            <a:ext cx="6383338" cy="63801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chemeClr val="bg1"/>
              </a:solidFill>
              <a:effectLst/>
              <a:uLnTx/>
              <a:uFillTx/>
              <a:latin typeface="Arial" panose="020B0604020202020204" pitchFamily="34" charset="0"/>
              <a:cs typeface="+mn-cs"/>
              <a:sym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chemeClr val="bg1"/>
              </a:solidFill>
              <a:effectLst/>
              <a:uLnTx/>
              <a:uFillTx/>
              <a:latin typeface="Arial" panose="020B0604020202020204" pitchFamily="34" charset="0"/>
              <a:cs typeface="+mn-cs"/>
              <a:sym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页脚占位符 3"/>
          <p:cNvSpPr>
            <a:spLocks noGrp="1"/>
          </p:cNvSpPr>
          <p:nvPr>
            <p:ph type="ft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chemeClr val="bg1"/>
              </a:solidFill>
              <a:effectLst/>
              <a:uLnTx/>
              <a:uFillTx/>
              <a:latin typeface="Arial" panose="020B0604020202020204" pitchFamily="34" charset="0"/>
              <a:cs typeface="+mn-cs"/>
              <a:sym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50825" y="836613"/>
            <a:ext cx="4279900"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3125" y="836613"/>
            <a:ext cx="4281488"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chemeClr val="bg1"/>
              </a:solidFill>
              <a:effectLst/>
              <a:uLnTx/>
              <a:uFillTx/>
              <a:latin typeface="Arial" panose="020B0604020202020204" pitchFamily="34" charset="0"/>
              <a:cs typeface="+mn-cs"/>
              <a:sym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6"/>
          <p:cNvSpPr>
            <a:spLocks noGrp="1"/>
          </p:cNvSpPr>
          <p:nvPr>
            <p:ph type="ft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chemeClr val="bg1"/>
              </a:solidFill>
              <a:effectLst/>
              <a:uLnTx/>
              <a:uFillTx/>
              <a:latin typeface="Arial" panose="020B0604020202020204" pitchFamily="34" charset="0"/>
              <a:cs typeface="+mn-cs"/>
              <a:sym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页脚占位符 2"/>
          <p:cNvSpPr>
            <a:spLocks noGrp="1"/>
          </p:cNvSpPr>
          <p:nvPr>
            <p:ph type="ft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chemeClr val="bg1"/>
              </a:solidFill>
              <a:effectLst/>
              <a:uLnTx/>
              <a:uFillTx/>
              <a:latin typeface="Arial" panose="020B0604020202020204" pitchFamily="34" charset="0"/>
              <a:cs typeface="+mn-cs"/>
              <a:sym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chemeClr val="bg1"/>
              </a:solidFill>
              <a:effectLst/>
              <a:uLnTx/>
              <a:uFillTx/>
              <a:latin typeface="Arial" panose="020B0604020202020204" pitchFamily="34" charset="0"/>
              <a:cs typeface="+mn-cs"/>
              <a:sym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chemeClr val="bg1"/>
              </a:solidFill>
              <a:effectLst/>
              <a:uLnTx/>
              <a:uFillTx/>
              <a:latin typeface="Arial" panose="020B0604020202020204" pitchFamily="34" charset="0"/>
              <a:cs typeface="+mn-cs"/>
              <a:sym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0" rtl="0" eaLnBrk="0" fontAlgn="base" latinLnBrk="0" hangingPunct="0">
              <a:lnSpc>
                <a:spcPct val="100000"/>
              </a:lnSpc>
              <a:spcBef>
                <a:spcPct val="20000"/>
              </a:spcBef>
              <a:spcAft>
                <a:spcPct val="0"/>
              </a:spcAft>
              <a:buClr>
                <a:schemeClr val="accent2"/>
              </a:buClr>
              <a:buSzPct val="80000"/>
              <a:buFont typeface="Wingdings" panose="05000000000000000000" pitchFamily="2" charset="2"/>
              <a:buNone/>
              <a:defRPr/>
            </a:pPr>
            <a:endParaRPr kumimoji="0" lang="zh-CN" altLang="en-US" sz="3200" b="0" i="0" u="none" strike="noStrike" kern="0" cap="none" spc="0" normalizeH="0" baseline="0" noProof="0">
              <a:ln>
                <a:noFill/>
              </a:ln>
              <a:solidFill>
                <a:schemeClr val="accent2"/>
              </a:solidFill>
              <a:effectLst/>
              <a:uLnTx/>
              <a:uFillTx/>
              <a:latin typeface="+mn-lt"/>
              <a:ea typeface="+mn-ea"/>
              <a:cs typeface="+mn-cs"/>
              <a:sym typeface="HGP創英角ｺﾞｼｯｸUB" pitchFamily="2" charset="-128"/>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chemeClr val="bg1"/>
              </a:solidFill>
              <a:effectLst/>
              <a:uLnTx/>
              <a:uFillTx/>
              <a:latin typeface="Arial" panose="020B0604020202020204" pitchFamily="34" charset="0"/>
              <a:cs typeface="+mn-cs"/>
              <a:sym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ftr" sz="quarter" idx="3"/>
          </p:nvPr>
        </p:nvSpPr>
        <p:spPr bwMode="auto">
          <a:xfrm>
            <a:off x="3925888" y="6477000"/>
            <a:ext cx="1584325" cy="457200"/>
          </a:xfrm>
          <a:prstGeom prst="rect">
            <a:avLst/>
          </a:prstGeom>
          <a:noFill/>
          <a:ln w="9525">
            <a:noFill/>
            <a:miter lim="800000"/>
          </a:ln>
        </p:spPr>
        <p:txBody>
          <a:bodyPr vert="horz" wrap="none" lIns="92075" tIns="46038" rIns="92075" bIns="46038" numCol="1" anchor="ctr" anchorCtr="0" compatLnSpc="1"/>
          <a:lstStyle>
            <a:lvl1pPr algn="l">
              <a:defRPr sz="900" b="0">
                <a:solidFill>
                  <a:schemeClr val="bg1"/>
                </a:solidFill>
                <a:latin typeface="Arial" panose="020B0604020202020204" pitchFamily="34" charset="0"/>
                <a:ea typeface="MS PGothic" panose="020B0600070205080204" pitchFamily="34" charset="-128"/>
                <a:sym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chemeClr val="bg1"/>
              </a:solidFill>
              <a:effectLst/>
              <a:uLnTx/>
              <a:uFillTx/>
              <a:latin typeface="Arial" panose="020B0604020202020204" pitchFamily="34" charset="0"/>
              <a:cs typeface="+mn-cs"/>
              <a:sym typeface="Arial" panose="020B0604020202020204" pitchFamily="34" charset="0"/>
            </a:endParaRPr>
          </a:p>
        </p:txBody>
      </p:sp>
      <p:sp>
        <p:nvSpPr>
          <p:cNvPr id="2051" name="Rectangle 4"/>
          <p:cNvSpPr>
            <a:spLocks noGrp="1"/>
          </p:cNvSpPr>
          <p:nvPr>
            <p:ph type="title"/>
          </p:nvPr>
        </p:nvSpPr>
        <p:spPr>
          <a:xfrm>
            <a:off x="395288" y="73025"/>
            <a:ext cx="8353425" cy="692150"/>
          </a:xfrm>
          <a:prstGeom prst="rect">
            <a:avLst/>
          </a:prstGeom>
          <a:noFill/>
          <a:ln w="9525">
            <a:noFill/>
          </a:ln>
        </p:spPr>
        <p:txBody>
          <a:bodyPr anchor="ctr"/>
          <a:lstStyle/>
          <a:p>
            <a:pPr lvl="0"/>
            <a:r>
              <a:rPr lang="zh-CN" altLang="en-US" dirty="0"/>
              <a:t>４４</a:t>
            </a:r>
          </a:p>
        </p:txBody>
      </p:sp>
      <p:sp>
        <p:nvSpPr>
          <p:cNvPr id="2052" name="Rectangle 5"/>
          <p:cNvSpPr>
            <a:spLocks noGrp="1"/>
          </p:cNvSpPr>
          <p:nvPr>
            <p:ph type="body" idx="1"/>
          </p:nvPr>
        </p:nvSpPr>
        <p:spPr>
          <a:xfrm>
            <a:off x="250825" y="836613"/>
            <a:ext cx="8713788" cy="5616575"/>
          </a:xfrm>
          <a:prstGeom prst="rect">
            <a:avLst/>
          </a:prstGeom>
          <a:noFill/>
          <a:ln w="9525">
            <a:noFill/>
          </a:ln>
        </p:spPr>
        <p:txBody>
          <a:bodyPr/>
          <a:lstStyle/>
          <a:p>
            <a:pPr lvl="0"/>
            <a:r>
              <a:rPr lang="zh-CN" altLang="en-US" dirty="0"/>
              <a:t>标题一</a:t>
            </a:r>
          </a:p>
          <a:p>
            <a:pPr lvl="1"/>
            <a:r>
              <a:rPr lang="zh-CN" altLang="en-US" dirty="0"/>
              <a:t>标题</a:t>
            </a:r>
            <a:r>
              <a:rPr lang="zh-CN" altLang="zh-CN" dirty="0"/>
              <a:t>2</a:t>
            </a:r>
          </a:p>
          <a:p>
            <a:pPr lvl="2"/>
            <a:r>
              <a:rPr lang="zh-CN" altLang="en-US" dirty="0"/>
              <a:t>标题</a:t>
            </a:r>
            <a:r>
              <a:rPr lang="zh-CN" altLang="zh-CN" dirty="0"/>
              <a:t>3</a:t>
            </a:r>
          </a:p>
          <a:p>
            <a:pPr lvl="3"/>
            <a:r>
              <a:rPr lang="zh-CN" altLang="en-US" dirty="0"/>
              <a:t>标题</a:t>
            </a:r>
            <a:r>
              <a:rPr lang="zh-CN" altLang="zh-CN" dirty="0"/>
              <a:t>4</a:t>
            </a:r>
          </a:p>
          <a:p>
            <a:pPr lvl="4"/>
            <a:r>
              <a:rPr lang="zh-CN" altLang="en-US" dirty="0"/>
              <a:t>标题</a:t>
            </a:r>
            <a:r>
              <a:rPr lang="zh-CN" altLang="zh-CN" dirty="0"/>
              <a:t>5</a:t>
            </a:r>
          </a:p>
        </p:txBody>
      </p:sp>
      <p:sp>
        <p:nvSpPr>
          <p:cNvPr id="1029" name="Rectangle 7"/>
          <p:cNvSpPr>
            <a:spLocks noChangeArrowheads="1"/>
          </p:cNvSpPr>
          <p:nvPr/>
        </p:nvSpPr>
        <p:spPr bwMode="auto">
          <a:xfrm>
            <a:off x="250825" y="692150"/>
            <a:ext cx="8893175" cy="71438"/>
          </a:xfrm>
          <a:prstGeom prst="rect">
            <a:avLst/>
          </a:prstGeom>
          <a:gradFill rotWithShape="1">
            <a:gsLst>
              <a:gs pos="0">
                <a:srgbClr val="6666FF"/>
              </a:gs>
              <a:gs pos="100000">
                <a:srgbClr val="FFFFFF"/>
              </a:gs>
            </a:gsLst>
            <a:lin ang="0" scaled="1"/>
          </a:gradFill>
          <a:ln w="9525">
            <a:noFill/>
            <a:miter lim="800000"/>
          </a:ln>
        </p:spPr>
        <p:txBody>
          <a:bodyPr wrap="none"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000000"/>
              </a:solidFill>
              <a:effectLst/>
              <a:uLnTx/>
              <a:uFillTx/>
              <a:latin typeface="MS PGothic" panose="020B0600070205080204" pitchFamily="34" charset="-128"/>
              <a:cs typeface="+mn-cs"/>
              <a:sym typeface="HGP創英角ｺﾞｼｯｸUB" pitchFamily="2" charset="-128"/>
            </a:endParaRPr>
          </a:p>
        </p:txBody>
      </p:sp>
      <p:sp>
        <p:nvSpPr>
          <p:cNvPr id="1030" name="Oval 8"/>
          <p:cNvSpPr>
            <a:spLocks noChangeArrowheads="1"/>
          </p:cNvSpPr>
          <p:nvPr/>
        </p:nvSpPr>
        <p:spPr bwMode="auto">
          <a:xfrm>
            <a:off x="4572000" y="6642100"/>
            <a:ext cx="504825" cy="215900"/>
          </a:xfrm>
          <a:prstGeom prst="ellipse">
            <a:avLst/>
          </a:prstGeom>
          <a:solidFill>
            <a:srgbClr val="FFFFFF"/>
          </a:solidFill>
          <a:ln w="9525">
            <a:no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srgbClr val="000000"/>
              </a:solidFill>
              <a:effectLst/>
              <a:uLnTx/>
              <a:uFillTx/>
              <a:latin typeface="MS PGothic" panose="020B0600070205080204" pitchFamily="34" charset="-128"/>
              <a:cs typeface="+mn-cs"/>
              <a:sym typeface="HGP創英角ｺﾞｼｯｸUB" pitchFamily="2" charset="-128"/>
            </a:endParaRPr>
          </a:p>
        </p:txBody>
      </p:sp>
      <p:sp>
        <p:nvSpPr>
          <p:cNvPr id="1031" name="Rectangle 9"/>
          <p:cNvSpPr>
            <a:spLocks noChangeArrowheads="1"/>
          </p:cNvSpPr>
          <p:nvPr/>
        </p:nvSpPr>
        <p:spPr bwMode="auto">
          <a:xfrm>
            <a:off x="4672013" y="6477000"/>
            <a:ext cx="288925" cy="381000"/>
          </a:xfrm>
          <a:prstGeom prst="rect">
            <a:avLst/>
          </a:prstGeom>
          <a:noFill/>
          <a:ln w="9525">
            <a:noFill/>
            <a:miter lim="800000"/>
          </a:ln>
        </p:spPr>
        <p:txBody>
          <a:bodyPr wrap="none" lIns="92075" tIns="46038" rIns="92075" bIns="46038" anchor="ctr"/>
          <a:lstStyle/>
          <a:p>
            <a:pPr lvl="0"/>
            <a:fld id="{9A0DB2DC-4C9A-4742-B13C-FB6460FD3503}" type="slidenum">
              <a:rPr lang="en-US" altLang="zh-CN" sz="1700" dirty="0">
                <a:solidFill>
                  <a:srgbClr val="0000CC"/>
                </a:solidFill>
                <a:latin typeface="宋体" panose="02010600030101010101" pitchFamily="2" charset="-122"/>
                <a:ea typeface="宋体" panose="02010600030101010101" pitchFamily="2" charset="-122"/>
                <a:sym typeface="Arial" panose="020B0604020202020204" pitchFamily="34" charset="0"/>
              </a:rPr>
              <a:t>‹#›</a:t>
            </a:fld>
            <a:endParaRPr lang="en-US" altLang="zh-CN" sz="1700" dirty="0">
              <a:solidFill>
                <a:srgbClr val="0000CC"/>
              </a:solidFill>
              <a:latin typeface="宋体" panose="02010600030101010101" pitchFamily="2" charset="-122"/>
              <a:ea typeface="宋体" panose="02010600030101010101" pitchFamily="2" charset="-122"/>
              <a:sym typeface="Arial" panose="020B0604020202020204" pitchFamily="34" charset="0"/>
            </a:endParaRPr>
          </a:p>
        </p:txBody>
      </p:sp>
      <p:pic>
        <p:nvPicPr>
          <p:cNvPr id="2056" name="Picture 2"/>
          <p:cNvPicPr>
            <a:picLocks noChangeAspect="1"/>
          </p:cNvPicPr>
          <p:nvPr userDrawn="1"/>
        </p:nvPicPr>
        <p:blipFill>
          <a:blip r:embed="rId13"/>
          <a:stretch>
            <a:fillRect/>
          </a:stretch>
        </p:blipFill>
        <p:spPr>
          <a:xfrm>
            <a:off x="6826250" y="-7937"/>
            <a:ext cx="2312988" cy="5762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p:titleStyle>
    <p:bodyStyle>
      <a:lvl1pPr marL="85725" indent="-85725" algn="l" defTabSz="0" rtl="0" eaLnBrk="0" fontAlgn="base" hangingPunct="0">
        <a:spcBef>
          <a:spcPct val="20000"/>
        </a:spcBef>
        <a:spcAft>
          <a:spcPct val="0"/>
        </a:spcAft>
        <a:buClr>
          <a:schemeClr val="accent2"/>
        </a:buClr>
        <a:buSzPct val="80000"/>
        <a:buFont typeface="Wingdings" panose="05000000000000000000" pitchFamily="2" charset="2"/>
        <a:buChar char="n"/>
        <a:defRPr sz="2800">
          <a:solidFill>
            <a:schemeClr val="accent2"/>
          </a:solidFill>
          <a:latin typeface="+mn-lt"/>
          <a:ea typeface="+mn-ea"/>
          <a:cs typeface="+mn-cs"/>
          <a:sym typeface="HGP創英角ｺﾞｼｯｸUB" pitchFamily="2" charset="-128"/>
        </a:defRPr>
      </a:lvl1pPr>
      <a:lvl2pPr marL="361950" indent="-97155" algn="l" defTabSz="0" rtl="0" eaLnBrk="0" fontAlgn="base" hangingPunct="0">
        <a:spcBef>
          <a:spcPct val="20000"/>
        </a:spcBef>
        <a:spcAft>
          <a:spcPct val="0"/>
        </a:spcAft>
        <a:buClr>
          <a:schemeClr val="hlink"/>
        </a:buClr>
        <a:buSzPct val="80000"/>
        <a:buFont typeface="Wingdings" panose="05000000000000000000" pitchFamily="2" charset="2"/>
        <a:buChar char="u"/>
        <a:defRPr sz="2400">
          <a:solidFill>
            <a:schemeClr val="tx1"/>
          </a:solidFill>
          <a:latin typeface="+mn-lt"/>
          <a:ea typeface="+mn-ea"/>
          <a:sym typeface="HGP創英角ｺﾞｼｯｸUB" pitchFamily="2" charset="-128"/>
        </a:defRPr>
      </a:lvl2pPr>
      <a:lvl3pPr marL="628650" indent="-87630" algn="l" defTabSz="0" rtl="0" eaLnBrk="0" fontAlgn="base" hangingPunct="0">
        <a:spcBef>
          <a:spcPct val="20000"/>
        </a:spcBef>
        <a:spcAft>
          <a:spcPct val="0"/>
        </a:spcAft>
        <a:buClr>
          <a:srgbClr val="9966FF"/>
        </a:buClr>
        <a:buSzPct val="80000"/>
        <a:buFont typeface="Wingdings" panose="05000000000000000000" pitchFamily="2" charset="2"/>
        <a:buChar char="p"/>
        <a:defRPr sz="2000">
          <a:solidFill>
            <a:schemeClr val="tx1"/>
          </a:solidFill>
          <a:latin typeface="+mn-lt"/>
          <a:ea typeface="+mn-ea"/>
          <a:sym typeface="HGP創英角ｺﾞｼｯｸUB" pitchFamily="2" charset="-128"/>
        </a:defRPr>
      </a:lvl3pPr>
      <a:lvl4pPr marL="895350" indent="-87630" algn="l" defTabSz="0" rtl="0" eaLnBrk="0" fontAlgn="base" hangingPunct="0">
        <a:spcBef>
          <a:spcPct val="20000"/>
        </a:spcBef>
        <a:spcAft>
          <a:spcPct val="0"/>
        </a:spcAft>
        <a:buClr>
          <a:srgbClr val="FF3300"/>
        </a:buClr>
        <a:buSzPct val="80000"/>
        <a:buFont typeface="Wingdings" panose="05000000000000000000" pitchFamily="2" charset="2"/>
        <a:buChar char="Ø"/>
        <a:defRPr>
          <a:solidFill>
            <a:schemeClr val="tx1"/>
          </a:solidFill>
          <a:latin typeface="+mn-lt"/>
          <a:ea typeface="+mn-ea"/>
          <a:sym typeface="HGP創英角ｺﾞｼｯｸUB" pitchFamily="2" charset="-128"/>
        </a:defRPr>
      </a:lvl4pPr>
      <a:lvl5pPr marL="1162050" indent="-87630" algn="l" defTabSz="0" rtl="0" eaLnBrk="0" fontAlgn="base" hangingPunct="0">
        <a:spcBef>
          <a:spcPct val="20000"/>
        </a:spcBef>
        <a:spcAft>
          <a:spcPct val="0"/>
        </a:spcAft>
        <a:buClr>
          <a:srgbClr val="FF9900"/>
        </a:buClr>
        <a:buSzPct val="80000"/>
        <a:buFont typeface="Wingdings" panose="05000000000000000000" pitchFamily="2" charset="2"/>
        <a:buChar char="ü"/>
        <a:defRPr sz="1600">
          <a:solidFill>
            <a:schemeClr val="tx1"/>
          </a:solidFill>
          <a:latin typeface="+mn-lt"/>
          <a:ea typeface="+mn-ea"/>
          <a:sym typeface="HGP創英角ｺﾞｼｯｸUB" pitchFamily="2" charset="-128"/>
        </a:defRPr>
      </a:lvl5pPr>
      <a:lvl6pPr marL="1619250" indent="-87630" algn="l" defTabSz="0" rtl="0" eaLnBrk="0" fontAlgn="base" hangingPunct="0">
        <a:spcBef>
          <a:spcPct val="20000"/>
        </a:spcBef>
        <a:spcAft>
          <a:spcPct val="0"/>
        </a:spcAft>
        <a:buClr>
          <a:srgbClr val="FF9900"/>
        </a:buClr>
        <a:buSzPct val="80000"/>
        <a:buFont typeface="Wingdings" panose="05000000000000000000" pitchFamily="2" charset="2"/>
        <a:buChar char="ü"/>
        <a:defRPr sz="1600">
          <a:solidFill>
            <a:schemeClr val="tx1"/>
          </a:solidFill>
          <a:latin typeface="+mn-lt"/>
          <a:ea typeface="+mn-ea"/>
          <a:sym typeface="HGP創英角ｺﾞｼｯｸUB" pitchFamily="2" charset="-128"/>
        </a:defRPr>
      </a:lvl6pPr>
      <a:lvl7pPr marL="2076450" indent="-87630" algn="l" defTabSz="0" rtl="0" eaLnBrk="0" fontAlgn="base" hangingPunct="0">
        <a:spcBef>
          <a:spcPct val="20000"/>
        </a:spcBef>
        <a:spcAft>
          <a:spcPct val="0"/>
        </a:spcAft>
        <a:buClr>
          <a:srgbClr val="FF9900"/>
        </a:buClr>
        <a:buSzPct val="80000"/>
        <a:buFont typeface="Wingdings" panose="05000000000000000000" pitchFamily="2" charset="2"/>
        <a:buChar char="ü"/>
        <a:defRPr sz="1600">
          <a:solidFill>
            <a:schemeClr val="tx1"/>
          </a:solidFill>
          <a:latin typeface="+mn-lt"/>
          <a:ea typeface="+mn-ea"/>
          <a:sym typeface="HGP創英角ｺﾞｼｯｸUB" pitchFamily="2" charset="-128"/>
        </a:defRPr>
      </a:lvl7pPr>
      <a:lvl8pPr marL="2533650" indent="-87630" algn="l" defTabSz="0" rtl="0" eaLnBrk="0" fontAlgn="base" hangingPunct="0">
        <a:spcBef>
          <a:spcPct val="20000"/>
        </a:spcBef>
        <a:spcAft>
          <a:spcPct val="0"/>
        </a:spcAft>
        <a:buClr>
          <a:srgbClr val="FF9900"/>
        </a:buClr>
        <a:buSzPct val="80000"/>
        <a:buFont typeface="Wingdings" panose="05000000000000000000" pitchFamily="2" charset="2"/>
        <a:buChar char="ü"/>
        <a:defRPr sz="1600">
          <a:solidFill>
            <a:schemeClr val="tx1"/>
          </a:solidFill>
          <a:latin typeface="+mn-lt"/>
          <a:ea typeface="+mn-ea"/>
          <a:sym typeface="HGP創英角ｺﾞｼｯｸUB" pitchFamily="2" charset="-128"/>
        </a:defRPr>
      </a:lvl8pPr>
      <a:lvl9pPr marL="2990850" indent="-87630" algn="l" defTabSz="0" rtl="0" eaLnBrk="0" fontAlgn="base" hangingPunct="0">
        <a:spcBef>
          <a:spcPct val="20000"/>
        </a:spcBef>
        <a:spcAft>
          <a:spcPct val="0"/>
        </a:spcAft>
        <a:buClr>
          <a:srgbClr val="FF9900"/>
        </a:buClr>
        <a:buSzPct val="80000"/>
        <a:buFont typeface="Wingdings" panose="05000000000000000000" pitchFamily="2" charset="2"/>
        <a:buChar char="ü"/>
        <a:defRPr sz="1600">
          <a:solidFill>
            <a:schemeClr val="tx1"/>
          </a:solidFill>
          <a:latin typeface="+mn-lt"/>
          <a:ea typeface="+mn-ea"/>
          <a:sym typeface="HGP創英角ｺﾞｼｯｸUB" pitchFamily="2" charset="-128"/>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7.emf"/></Relationships>
</file>

<file path=ppt/slides/_rels/slide4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48.png"/><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4" name="Rectangle 7"/>
          <p:cNvSpPr/>
          <p:nvPr/>
        </p:nvSpPr>
        <p:spPr>
          <a:xfrm>
            <a:off x="349250" y="3773805"/>
            <a:ext cx="8539163" cy="92075"/>
          </a:xfrm>
          <a:prstGeom prst="rect">
            <a:avLst/>
          </a:prstGeom>
          <a:gradFill rotWithShape="1">
            <a:gsLst>
              <a:gs pos="0">
                <a:srgbClr val="6666FF"/>
              </a:gs>
              <a:gs pos="100000">
                <a:srgbClr val="FFFFFF"/>
              </a:gs>
            </a:gsLst>
            <a:lin ang="0" scaled="1"/>
            <a:tileRect/>
          </a:gradFill>
          <a:ln w="9525">
            <a:noFill/>
          </a:ln>
        </p:spPr>
        <p:txBody>
          <a:bodyPr wrap="none" anchor="ctr"/>
          <a:lstStyle/>
          <a:p>
            <a:endParaRPr lang="zh-CN" altLang="en-US" dirty="0">
              <a:solidFill>
                <a:srgbClr val="000000"/>
              </a:solidFill>
              <a:latin typeface="MS PGothic" panose="020B0600070205080204" pitchFamily="34" charset="-128"/>
              <a:sym typeface="HGP創英角ｺﾞｼｯｸUB" pitchFamily="2" charset="-128"/>
            </a:endParaRPr>
          </a:p>
        </p:txBody>
      </p:sp>
      <p:sp>
        <p:nvSpPr>
          <p:cNvPr id="3075" name="AutoShape 3"/>
          <p:cNvSpPr/>
          <p:nvPr/>
        </p:nvSpPr>
        <p:spPr>
          <a:xfrm>
            <a:off x="577850" y="2807729"/>
            <a:ext cx="8132763" cy="705966"/>
          </a:xfrm>
          <a:prstGeom prst="roundRect">
            <a:avLst>
              <a:gd name="adj" fmla="val 14704"/>
            </a:avLst>
          </a:prstGeom>
          <a:noFill/>
          <a:ln w="9525">
            <a:noFill/>
          </a:ln>
        </p:spPr>
        <p:txBody>
          <a:bodyPr anchor="ctr">
            <a:spAutoFit/>
          </a:bodyPr>
          <a:lstStyle/>
          <a:p>
            <a:pPr algn="ctr"/>
            <a:r>
              <a:rPr lang="zh-CN" altLang="en-US" sz="3600" dirty="0">
                <a:solidFill>
                  <a:schemeClr val="accent2"/>
                </a:solidFill>
                <a:latin typeface="楷体" panose="02010609060101010101" pitchFamily="49" charset="-122"/>
                <a:ea typeface="楷体" panose="02010609060101010101" pitchFamily="49" charset="-122"/>
                <a:sym typeface="+mn-ea"/>
              </a:rPr>
              <a:t>第一讲 软件质量保证基础</a:t>
            </a:r>
            <a:endParaRPr lang="zh-CN" altLang="en-US" sz="3600" dirty="0">
              <a:solidFill>
                <a:schemeClr val="accent2"/>
              </a:solidFill>
              <a:latin typeface="楷体" panose="02010609060101010101" pitchFamily="49" charset="-122"/>
              <a:ea typeface="楷体" panose="02010609060101010101" pitchFamily="49" charset="-122"/>
              <a:sym typeface="宋体" panose="02010600030101010101" pitchFamily="2" charset="-122"/>
            </a:endParaRPr>
          </a:p>
        </p:txBody>
      </p:sp>
      <p:sp>
        <p:nvSpPr>
          <p:cNvPr id="3076" name="Rectangle 5"/>
          <p:cNvSpPr>
            <a:spLocks noGrp="1"/>
          </p:cNvSpPr>
          <p:nvPr>
            <p:ph type="subTitle"/>
          </p:nvPr>
        </p:nvSpPr>
        <p:spPr>
          <a:xfrm>
            <a:off x="5151438" y="5049838"/>
            <a:ext cx="3736975" cy="1008062"/>
          </a:xfrm>
        </p:spPr>
        <p:txBody>
          <a:bodyPr vert="horz" wrap="square" lIns="91440" tIns="45720" rIns="91440" bIns="45720" anchor="t"/>
          <a:lstStyle>
            <a:lvl1pPr marL="0" lvl="0" indent="0" algn="ctr">
              <a:buNone/>
              <a:defRPr/>
            </a:lvl1pPr>
            <a:lvl2pPr marL="265430" lvl="1" indent="0" algn="ctr">
              <a:buNone/>
              <a:defRPr/>
            </a:lvl2pPr>
            <a:lvl3pPr marL="541655" lvl="2" indent="0" algn="ctr">
              <a:buNone/>
              <a:defRPr/>
            </a:lvl3pPr>
            <a:lvl4pPr marL="808355" lvl="3" indent="0" algn="ctr">
              <a:buNone/>
              <a:defRPr/>
            </a:lvl4pPr>
            <a:lvl5pPr marL="1075055" lvl="4" indent="0" algn="ctr">
              <a:buNone/>
              <a:defRPr/>
            </a:lvl5pPr>
          </a:lstStyle>
          <a:p>
            <a:pPr lvl="0" eaLnBrk="1" hangingPunct="1">
              <a:lnSpc>
                <a:spcPct val="90000"/>
              </a:lnSpc>
            </a:pPr>
            <a:r>
              <a:rPr lang="zh-CN" altLang="en-US" sz="2000" dirty="0">
                <a:latin typeface="隶书" panose="02010509060101010101" pitchFamily="49" charset="-122"/>
                <a:ea typeface="隶书" panose="02010509060101010101" pitchFamily="49" charset="-122"/>
                <a:sym typeface="宋体" panose="02010600030101010101" pitchFamily="2" charset="-122"/>
              </a:rPr>
              <a:t>李宁</a:t>
            </a:r>
          </a:p>
          <a:p>
            <a:pPr lvl="0" algn="ctr" eaLnBrk="1" hangingPunct="1">
              <a:lnSpc>
                <a:spcPct val="90000"/>
              </a:lnSpc>
            </a:pPr>
            <a:r>
              <a:rPr lang="zh-CN" altLang="en-US" sz="2000" dirty="0">
                <a:latin typeface="隶书" panose="02010509060101010101" pitchFamily="49" charset="-122"/>
                <a:ea typeface="隶书" panose="02010509060101010101" pitchFamily="49" charset="-122"/>
                <a:sym typeface="宋体" panose="02010600030101010101" pitchFamily="2" charset="-122"/>
              </a:rPr>
              <a:t>2019</a:t>
            </a:r>
            <a:r>
              <a:rPr lang="en-US" altLang="zh-CN" sz="2000" dirty="0">
                <a:latin typeface="隶书" panose="02010509060101010101" pitchFamily="49" charset="-122"/>
                <a:ea typeface="隶书" panose="02010509060101010101" pitchFamily="49" charset="-122"/>
                <a:sym typeface="宋体" panose="02010600030101010101" pitchFamily="2" charset="-122"/>
              </a:rPr>
              <a:t>.3</a:t>
            </a:r>
          </a:p>
        </p:txBody>
      </p:sp>
      <p:sp>
        <p:nvSpPr>
          <p:cNvPr id="2" name="AutoShape 3"/>
          <p:cNvSpPr/>
          <p:nvPr/>
        </p:nvSpPr>
        <p:spPr>
          <a:xfrm>
            <a:off x="5607050" y="85196"/>
            <a:ext cx="3407410" cy="403014"/>
          </a:xfrm>
          <a:prstGeom prst="roundRect">
            <a:avLst>
              <a:gd name="adj" fmla="val 14704"/>
            </a:avLst>
          </a:prstGeom>
          <a:noFill/>
          <a:ln w="9525">
            <a:noFill/>
          </a:ln>
        </p:spPr>
        <p:txBody>
          <a:bodyPr wrap="square" anchor="ctr">
            <a:spAutoFit/>
          </a:bodyPr>
          <a:lstStyle/>
          <a:p>
            <a:pPr algn="ctr"/>
            <a:r>
              <a:rPr lang="zh-CN" altLang="en-US" sz="1800" dirty="0">
                <a:solidFill>
                  <a:schemeClr val="accent2"/>
                </a:solidFill>
                <a:latin typeface="楷体" panose="02010609060101010101" pitchFamily="49" charset="-122"/>
                <a:ea typeface="楷体" panose="02010609060101010101" pitchFamily="49" charset="-122"/>
                <a:sym typeface="+mn-ea"/>
              </a:rPr>
              <a:t>第一部分：软件质量保证</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隶书" panose="02010509060101010101" pitchFamily="49" charset="-122"/>
              </a:rPr>
            </a:br>
            <a:br>
              <a:rPr lang="en-US" altLang="zh-CN" sz="4000" b="1" dirty="0">
                <a:latin typeface="隶书" panose="02010509060101010101" pitchFamily="49" charset="-122"/>
              </a:rPr>
            </a:br>
            <a:endParaRPr lang="zh-CN" altLang="en-US" sz="4000" b="1" dirty="0">
              <a:latin typeface="隶书" panose="02010509060101010101" pitchFamily="49" charset="-122"/>
            </a:endParaRPr>
          </a:p>
        </p:txBody>
      </p:sp>
      <p:sp>
        <p:nvSpPr>
          <p:cNvPr id="1709059" name="矩形 1709058"/>
          <p:cNvSpPr/>
          <p:nvPr/>
        </p:nvSpPr>
        <p:spPr>
          <a:xfrm>
            <a:off x="395605" y="1302385"/>
            <a:ext cx="8498205" cy="4107815"/>
          </a:xfrm>
          <a:prstGeom prst="rect">
            <a:avLst/>
          </a:prstGeom>
          <a:noFill/>
          <a:ln w="9525">
            <a:noFill/>
          </a:ln>
        </p:spPr>
        <p:txBody>
          <a:bodyPr wrap="square">
            <a:spAutoFit/>
          </a:bodyPr>
          <a:lstStyle/>
          <a:p>
            <a:pPr algn="l">
              <a:spcBef>
                <a:spcPct val="50000"/>
              </a:spcBef>
            </a:pPr>
            <a:r>
              <a:rPr lang="zh-CN" altLang="en-US" sz="2800" b="1" dirty="0">
                <a:solidFill>
                  <a:srgbClr val="3366FF"/>
                </a:solidFill>
                <a:latin typeface="+mj-ea"/>
                <a:ea typeface="+mj-ea"/>
                <a:cs typeface="+mj-ea"/>
              </a:rPr>
              <a:t>产品质量：</a:t>
            </a:r>
          </a:p>
          <a:p>
            <a:pPr algn="l">
              <a:spcBef>
                <a:spcPct val="50000"/>
              </a:spcBef>
            </a:pPr>
            <a:r>
              <a:rPr lang="zh-CN" altLang="en-US" sz="2000" b="1" dirty="0">
                <a:solidFill>
                  <a:srgbClr val="000000"/>
                </a:solidFill>
                <a:latin typeface="+mj-ea"/>
                <a:ea typeface="+mj-ea"/>
                <a:cs typeface="+mj-ea"/>
              </a:rPr>
              <a:t>是人们实践产物的属性和行为，是可以认识，可以科学地描述</a:t>
            </a:r>
            <a:r>
              <a:rPr lang="en-US" altLang="zh-CN" sz="2000" b="1" dirty="0">
                <a:solidFill>
                  <a:srgbClr val="000000"/>
                </a:solidFill>
                <a:latin typeface="+mj-ea"/>
                <a:ea typeface="+mj-ea"/>
                <a:cs typeface="+mj-ea"/>
              </a:rPr>
              <a:t>,</a:t>
            </a:r>
            <a:r>
              <a:rPr lang="zh-CN" altLang="en-US" sz="2000" b="1" dirty="0">
                <a:solidFill>
                  <a:srgbClr val="000000"/>
                </a:solidFill>
                <a:latin typeface="+mj-ea"/>
                <a:ea typeface="+mj-ea"/>
                <a:cs typeface="+mj-ea"/>
              </a:rPr>
              <a:t>并且可以通过一些方法和人类活动，来改进质量。</a:t>
            </a:r>
            <a:endParaRPr lang="zh-CN" altLang="en-US" sz="2000" dirty="0">
              <a:solidFill>
                <a:srgbClr val="000099"/>
              </a:solidFill>
              <a:latin typeface="+mj-ea"/>
              <a:ea typeface="+mj-ea"/>
              <a:cs typeface="+mj-ea"/>
            </a:endParaRPr>
          </a:p>
          <a:p>
            <a:pPr algn="l">
              <a:spcBef>
                <a:spcPct val="50000"/>
              </a:spcBef>
            </a:pPr>
            <a:r>
              <a:rPr lang="zh-CN" altLang="en-US" dirty="0">
                <a:latin typeface="+mj-ea"/>
                <a:ea typeface="+mj-ea"/>
                <a:cs typeface="+mj-ea"/>
              </a:rPr>
              <a:t> 质量模型:  </a:t>
            </a:r>
            <a:r>
              <a:rPr lang="en-US" altLang="zh-CN">
                <a:latin typeface="+mj-ea"/>
                <a:ea typeface="+mj-ea"/>
                <a:cs typeface="+mj-ea"/>
              </a:rPr>
              <a:t>McCall </a:t>
            </a:r>
            <a:r>
              <a:rPr lang="zh-CN" altLang="en-US" dirty="0">
                <a:latin typeface="+mj-ea"/>
                <a:ea typeface="+mj-ea"/>
                <a:cs typeface="+mj-ea"/>
              </a:rPr>
              <a:t>模型</a:t>
            </a:r>
            <a:r>
              <a:rPr lang="en-US" altLang="zh-CN">
                <a:latin typeface="+mj-ea"/>
                <a:ea typeface="+mj-ea"/>
                <a:cs typeface="+mj-ea"/>
              </a:rPr>
              <a:t>, Boehm </a:t>
            </a:r>
            <a:r>
              <a:rPr lang="zh-CN" altLang="en-US" dirty="0">
                <a:latin typeface="+mj-ea"/>
                <a:ea typeface="+mj-ea"/>
                <a:cs typeface="+mj-ea"/>
              </a:rPr>
              <a:t>模型, </a:t>
            </a:r>
            <a:r>
              <a:rPr lang="en-US" altLang="zh-CN">
                <a:latin typeface="+mj-ea"/>
                <a:ea typeface="+mj-ea"/>
                <a:cs typeface="+mj-ea"/>
              </a:rPr>
              <a:t>ISO 9126 </a:t>
            </a:r>
            <a:r>
              <a:rPr lang="zh-CN" altLang="en-US" dirty="0">
                <a:latin typeface="+mj-ea"/>
                <a:ea typeface="+mj-ea"/>
                <a:cs typeface="+mj-ea"/>
              </a:rPr>
              <a:t>模型</a:t>
            </a:r>
          </a:p>
          <a:p>
            <a:pPr algn="l">
              <a:spcBef>
                <a:spcPct val="50000"/>
              </a:spcBef>
            </a:pPr>
            <a:r>
              <a:rPr lang="zh-CN" altLang="en-US" sz="2800" b="1" dirty="0">
                <a:solidFill>
                  <a:srgbClr val="3366FF"/>
                </a:solidFill>
                <a:latin typeface="+mj-ea"/>
                <a:ea typeface="+mj-ea"/>
                <a:cs typeface="+mj-ea"/>
              </a:rPr>
              <a:t>过程质量:</a:t>
            </a:r>
            <a:r>
              <a:rPr lang="zh-CN" altLang="en-US" sz="2400" b="1" dirty="0">
                <a:solidFill>
                  <a:srgbClr val="99CCFF"/>
                </a:solidFill>
                <a:latin typeface="+mj-ea"/>
                <a:ea typeface="+mj-ea"/>
                <a:cs typeface="+mj-ea"/>
              </a:rPr>
              <a:t> </a:t>
            </a:r>
          </a:p>
          <a:p>
            <a:pPr algn="l">
              <a:spcBef>
                <a:spcPct val="50000"/>
              </a:spcBef>
            </a:pPr>
            <a:r>
              <a:rPr lang="zh-CN" altLang="en-US" b="1" dirty="0">
                <a:solidFill>
                  <a:srgbClr val="000000"/>
                </a:solidFill>
                <a:latin typeface="+mj-ea"/>
                <a:ea typeface="+mj-ea"/>
                <a:cs typeface="+mj-ea"/>
              </a:rPr>
              <a:t> 软件能力成熟度模型</a:t>
            </a:r>
            <a:r>
              <a:rPr lang="zh-CN" altLang="en-US" sz="2000" dirty="0">
                <a:solidFill>
                  <a:srgbClr val="000000"/>
                </a:solidFill>
                <a:latin typeface="+mj-ea"/>
                <a:ea typeface="+mj-ea"/>
                <a:cs typeface="+mj-ea"/>
              </a:rPr>
              <a:t> </a:t>
            </a:r>
            <a:r>
              <a:rPr lang="en-US" altLang="zh-CN">
                <a:latin typeface="Times New Roman" panose="02020603050405020304" pitchFamily="18" charset="0"/>
                <a:ea typeface="+mj-ea"/>
                <a:cs typeface="Times New Roman" panose="02020603050405020304" pitchFamily="18" charset="0"/>
              </a:rPr>
              <a:t>CMM</a:t>
            </a:r>
            <a:r>
              <a:rPr lang="en-US" altLang="zh-CN" b="0">
                <a:latin typeface="Times New Roman" panose="02020603050405020304" pitchFamily="18" charset="0"/>
                <a:ea typeface="+mj-ea"/>
                <a:cs typeface="Times New Roman" panose="02020603050405020304" pitchFamily="18" charset="0"/>
              </a:rPr>
              <a:t> ( Capability Maturity Model)</a:t>
            </a:r>
          </a:p>
          <a:p>
            <a:pPr algn="l">
              <a:spcBef>
                <a:spcPct val="50000"/>
              </a:spcBef>
            </a:pPr>
            <a:r>
              <a:rPr lang="en-US" altLang="zh-CN">
                <a:latin typeface="Times New Roman" panose="02020603050405020304" pitchFamily="18" charset="0"/>
                <a:ea typeface="+mj-ea"/>
                <a:cs typeface="Times New Roman" panose="02020603050405020304" pitchFamily="18" charset="0"/>
              </a:rPr>
              <a:t>  </a:t>
            </a:r>
            <a:r>
              <a:rPr lang="zh-CN" altLang="en-US" b="1" dirty="0">
                <a:solidFill>
                  <a:srgbClr val="000000"/>
                </a:solidFill>
                <a:latin typeface="Times New Roman" panose="02020603050405020304" pitchFamily="18" charset="0"/>
                <a:ea typeface="+mj-ea"/>
                <a:cs typeface="Times New Roman" panose="02020603050405020304" pitchFamily="18" charset="0"/>
              </a:rPr>
              <a:t>国际标准过程模型</a:t>
            </a:r>
            <a:r>
              <a:rPr lang="zh-CN" altLang="en-US" dirty="0">
                <a:latin typeface="Times New Roman" panose="02020603050405020304" pitchFamily="18" charset="0"/>
                <a:ea typeface="+mj-ea"/>
                <a:cs typeface="Times New Roman" panose="02020603050405020304" pitchFamily="18" charset="0"/>
              </a:rPr>
              <a:t> </a:t>
            </a:r>
            <a:r>
              <a:rPr lang="en-US" altLang="zh-CN">
                <a:latin typeface="Times New Roman" panose="02020603050405020304" pitchFamily="18" charset="0"/>
                <a:ea typeface="+mj-ea"/>
                <a:cs typeface="Times New Roman" panose="02020603050405020304" pitchFamily="18" charset="0"/>
              </a:rPr>
              <a:t>ISO 9000</a:t>
            </a:r>
          </a:p>
          <a:p>
            <a:pPr algn="l">
              <a:spcBef>
                <a:spcPct val="50000"/>
              </a:spcBef>
            </a:pPr>
            <a:r>
              <a:rPr lang="zh-CN" altLang="en-US">
                <a:solidFill>
                  <a:srgbClr val="000000"/>
                </a:solidFill>
                <a:latin typeface="Times New Roman" panose="02020603050405020304" pitchFamily="18" charset="0"/>
                <a:ea typeface="+mj-ea"/>
                <a:cs typeface="Times New Roman" panose="02020603050405020304" pitchFamily="18" charset="0"/>
              </a:rPr>
              <a:t>  </a:t>
            </a:r>
            <a:r>
              <a:rPr lang="zh-CN" altLang="en-US" b="1" dirty="0">
                <a:solidFill>
                  <a:srgbClr val="000000"/>
                </a:solidFill>
                <a:latin typeface="Times New Roman" panose="02020603050405020304" pitchFamily="18" charset="0"/>
                <a:ea typeface="+mj-ea"/>
                <a:cs typeface="Times New Roman" panose="02020603050405020304" pitchFamily="18" charset="0"/>
              </a:rPr>
              <a:t>软件过程改进和能力决断</a:t>
            </a:r>
            <a:r>
              <a:rPr lang="zh-CN" altLang="en-US" dirty="0">
                <a:solidFill>
                  <a:srgbClr val="000000"/>
                </a:solidFill>
                <a:latin typeface="Times New Roman" panose="02020603050405020304" pitchFamily="18" charset="0"/>
                <a:ea typeface="+mj-ea"/>
                <a:cs typeface="Times New Roman" panose="02020603050405020304" pitchFamily="18" charset="0"/>
              </a:rPr>
              <a:t> </a:t>
            </a:r>
            <a:r>
              <a:rPr lang="en-US" altLang="zh-CN">
                <a:latin typeface="Times New Roman" panose="02020603050405020304" pitchFamily="18" charset="0"/>
                <a:ea typeface="+mj-ea"/>
                <a:cs typeface="Times New Roman" panose="02020603050405020304" pitchFamily="18" charset="0"/>
              </a:rPr>
              <a:t> SPICE </a:t>
            </a:r>
          </a:p>
          <a:p>
            <a:pPr algn="l">
              <a:spcBef>
                <a:spcPct val="50000"/>
              </a:spcBef>
            </a:pPr>
            <a:r>
              <a:rPr lang="en-US" altLang="zh-CN">
                <a:latin typeface="Times New Roman" panose="02020603050405020304" pitchFamily="18" charset="0"/>
                <a:ea typeface="+mj-ea"/>
                <a:cs typeface="Times New Roman" panose="02020603050405020304" pitchFamily="18" charset="0"/>
              </a:rPr>
              <a:t>            </a:t>
            </a:r>
            <a:r>
              <a:rPr lang="en-US" altLang="zh-CN" b="0">
                <a:latin typeface="Times New Roman" panose="02020603050405020304" pitchFamily="18" charset="0"/>
                <a:ea typeface="+mj-ea"/>
                <a:cs typeface="Times New Roman" panose="02020603050405020304" pitchFamily="18" charset="0"/>
              </a:rPr>
              <a:t>( Software Process Improvement and   Capability </a:t>
            </a:r>
            <a:r>
              <a:rPr lang="en-US" altLang="zh-CN" b="0" err="1">
                <a:latin typeface="Times New Roman" panose="02020603050405020304" pitchFamily="18" charset="0"/>
                <a:ea typeface="+mj-ea"/>
                <a:cs typeface="Times New Roman" panose="02020603050405020304" pitchFamily="18" charset="0"/>
              </a:rPr>
              <a:t>dEtermination</a:t>
            </a:r>
            <a:r>
              <a:rPr lang="en-US" altLang="zh-CN" b="0">
                <a:latin typeface="Times New Roman" panose="02020603050405020304" pitchFamily="18" charset="0"/>
                <a:ea typeface="+mj-ea"/>
                <a:cs typeface="Times New Roman" panose="02020603050405020304" pitchFamily="18" charset="0"/>
              </a:rPr>
              <a:t>)</a:t>
            </a:r>
            <a:r>
              <a:rPr lang="en-US" altLang="zh-CN" b="0">
                <a:solidFill>
                  <a:srgbClr val="000099"/>
                </a:solidFill>
                <a:latin typeface="Times New Roman" panose="02020603050405020304" pitchFamily="18" charset="0"/>
                <a:ea typeface="+mj-ea"/>
                <a:cs typeface="Times New Roman" panose="02020603050405020304" pitchFamily="18" charset="0"/>
              </a:rPr>
              <a:t>	</a:t>
            </a:r>
            <a:r>
              <a:rPr lang="zh-CN" altLang="en-US" sz="2000">
                <a:solidFill>
                  <a:srgbClr val="000099"/>
                </a:solidFill>
                <a:latin typeface="Times New Roman" panose="02020603050405020304" pitchFamily="18" charset="0"/>
                <a:ea typeface="+mj-ea"/>
                <a:cs typeface="Times New Roman" panose="02020603050405020304" pitchFamily="18" charset="0"/>
              </a:rPr>
              <a:t>     </a:t>
            </a:r>
          </a:p>
        </p:txBody>
      </p:sp>
      <p:sp>
        <p:nvSpPr>
          <p:cNvPr id="4" name="标题 1"/>
          <p:cNvSpPr txBox="1"/>
          <p:nvPr/>
        </p:nvSpPr>
        <p:spPr>
          <a:xfrm>
            <a:off x="108297" y="2"/>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1.</a:t>
            </a:r>
            <a:r>
              <a:rPr lang="zh-CN" altLang="en-US" sz="4400" dirty="0">
                <a:latin typeface="隶书" panose="02010509060101010101" pitchFamily="49" charset="-122"/>
              </a:rPr>
              <a:t>软件质量 </a:t>
            </a:r>
            <a:r>
              <a:rPr lang="en-US" altLang="zh-CN" sz="4400" dirty="0">
                <a:latin typeface="隶书" panose="02010509060101010101" pitchFamily="49" charset="-122"/>
              </a:rPr>
              <a:t>- </a:t>
            </a:r>
            <a:r>
              <a:rPr lang="zh-CN" altLang="en-US" sz="4400" dirty="0">
                <a:latin typeface="隶书" panose="02010509060101010101" pitchFamily="49" charset="-122"/>
              </a:rPr>
              <a:t>定义</a:t>
            </a:r>
            <a:endParaRPr lang="zh-CN" altLang="en-US" sz="4400" b="0" kern="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24580" name="Rectangle 3"/>
          <p:cNvSpPr>
            <a:spLocks noGrp="1"/>
          </p:cNvSpPr>
          <p:nvPr/>
        </p:nvSpPr>
        <p:spPr>
          <a:xfrm>
            <a:off x="703580" y="1171575"/>
            <a:ext cx="7313295" cy="506222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p"/>
              <a:defRPr sz="29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1B1A"/>
              </a:buClr>
              <a:buSzPct val="70000"/>
              <a:buFont typeface="Wingdings" panose="05000000000000000000" pitchFamily="2" charset="2"/>
              <a:buChar char="l"/>
              <a:defRPr sz="2500">
                <a:solidFill>
                  <a:schemeClr val="tx2"/>
                </a:solidFill>
                <a:latin typeface="+mn-lt"/>
                <a:ea typeface="+mj-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b="1">
                <a:solidFill>
                  <a:schemeClr val="bg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9pPr>
          </a:lstStyle>
          <a:p>
            <a:pPr eaLnBrk="1" hangingPunct="1">
              <a:lnSpc>
                <a:spcPct val="80000"/>
              </a:lnSpc>
              <a:buFont typeface="Wingdings" panose="05000000000000000000" charset="0"/>
              <a:buChar char="n"/>
            </a:pPr>
            <a:r>
              <a:rPr lang="zh-CN" altLang="en-US" sz="3600" dirty="0">
                <a:solidFill>
                  <a:srgbClr val="0000FF"/>
                </a:solidFill>
                <a:latin typeface="+mj-ea"/>
                <a:ea typeface="+mj-ea"/>
                <a:sym typeface="+mn-ea"/>
              </a:rPr>
              <a:t>产品度量</a:t>
            </a:r>
          </a:p>
          <a:p>
            <a:pPr marL="457200" lvl="1" indent="0" eaLnBrk="1" hangingPunct="1">
              <a:lnSpc>
                <a:spcPct val="100000"/>
              </a:lnSpc>
              <a:spcBef>
                <a:spcPts val="0"/>
              </a:spcBef>
              <a:buFont typeface="Wingdings" panose="05000000000000000000" charset="0"/>
              <a:buNone/>
            </a:pPr>
            <a:r>
              <a:rPr lang="zh-CN" altLang="en-US" sz="2000" b="0" dirty="0">
                <a:solidFill>
                  <a:srgbClr val="FF0000"/>
                </a:solidFill>
                <a:latin typeface="楷体_GB2312" panose="02010609030101010101" pitchFamily="49" charset="-122"/>
                <a:ea typeface="楷体_GB2312" panose="02010609030101010101" pitchFamily="49" charset="-122"/>
                <a:sym typeface="+mn-ea"/>
              </a:rPr>
              <a:t>用来描述软件产品的特征</a:t>
            </a:r>
            <a:r>
              <a:rPr lang="zh-CN" altLang="en-US" sz="2000" b="0" dirty="0">
                <a:latin typeface="楷体_GB2312" panose="02010609030101010101" pitchFamily="49" charset="-122"/>
                <a:ea typeface="楷体_GB2312" panose="02010609030101010101" pitchFamily="49" charset="-122"/>
                <a:sym typeface="+mn-ea"/>
              </a:rPr>
              <a:t>，用于产品评估和决策。产品度量包括软件规模大小、产品复杂度、设计特征、性能以及质量水平。</a:t>
            </a:r>
            <a:endParaRPr lang="zh-CN" altLang="en-US" sz="3100" dirty="0">
              <a:solidFill>
                <a:srgbClr val="0000FF"/>
              </a:solidFill>
              <a:latin typeface="+mj-ea"/>
              <a:ea typeface="+mj-ea"/>
              <a:sym typeface="+mn-ea"/>
            </a:endParaRPr>
          </a:p>
          <a:p>
            <a:pPr eaLnBrk="1" hangingPunct="1">
              <a:lnSpc>
                <a:spcPct val="80000"/>
              </a:lnSpc>
              <a:buFont typeface="Wingdings" panose="05000000000000000000" charset="0"/>
              <a:buChar char="n"/>
            </a:pPr>
            <a:r>
              <a:rPr lang="zh-CN" altLang="en-US" sz="3600" dirty="0">
                <a:solidFill>
                  <a:srgbClr val="0000FF"/>
                </a:solidFill>
                <a:latin typeface="+mj-ea"/>
                <a:ea typeface="+mj-ea"/>
              </a:rPr>
              <a:t>项目度量</a:t>
            </a:r>
          </a:p>
          <a:p>
            <a:pPr marL="457200" lvl="1" indent="0" eaLnBrk="1" hangingPunct="1">
              <a:lnSpc>
                <a:spcPct val="100000"/>
              </a:lnSpc>
              <a:spcBef>
                <a:spcPts val="0"/>
              </a:spcBef>
              <a:buFont typeface="Wingdings" panose="05000000000000000000" charset="0"/>
              <a:buNone/>
            </a:pPr>
            <a:r>
              <a:rPr lang="zh-CN" altLang="en-US" sz="2000" b="0" dirty="0">
                <a:solidFill>
                  <a:srgbClr val="FF0000"/>
                </a:solidFill>
                <a:latin typeface="楷体_GB2312" panose="02010609030101010101" pitchFamily="49" charset="-122"/>
                <a:ea typeface="楷体_GB2312" panose="02010609030101010101" pitchFamily="49" charset="-122"/>
                <a:sym typeface="+mn-ea"/>
              </a:rPr>
              <a:t>用来描述项目的特性和执行状态</a:t>
            </a:r>
            <a:r>
              <a:rPr lang="zh-CN" altLang="en-US" sz="2000" b="0" dirty="0">
                <a:solidFill>
                  <a:schemeClr val="tx2"/>
                </a:solidFill>
                <a:latin typeface="楷体_GB2312" panose="02010609030101010101" pitchFamily="49" charset="-122"/>
                <a:ea typeface="楷体_GB2312" panose="02010609030101010101" pitchFamily="49" charset="-122"/>
                <a:sym typeface="+mn-ea"/>
              </a:rPr>
              <a:t>，如项目计划的有效性、项目资源使用效率、成本效益、项目风险、进度和生产力等。目的是评估项目开发过程的质量、预测项目进度、工作量等，辅助管理者进行质量控制和项目控制。</a:t>
            </a:r>
            <a:endParaRPr lang="zh-CN" altLang="en-US" sz="3100" dirty="0">
              <a:solidFill>
                <a:srgbClr val="0000FF"/>
              </a:solidFill>
              <a:latin typeface="+mj-ea"/>
              <a:ea typeface="+mj-ea"/>
            </a:endParaRPr>
          </a:p>
          <a:p>
            <a:pPr eaLnBrk="1" hangingPunct="1">
              <a:lnSpc>
                <a:spcPct val="80000"/>
              </a:lnSpc>
              <a:buFont typeface="Wingdings" panose="05000000000000000000" charset="0"/>
              <a:buChar char="n"/>
            </a:pPr>
            <a:r>
              <a:rPr lang="zh-CN" altLang="en-US" sz="3600" dirty="0">
                <a:solidFill>
                  <a:srgbClr val="0000FF"/>
                </a:solidFill>
                <a:latin typeface="+mj-ea"/>
                <a:ea typeface="+mj-ea"/>
                <a:sym typeface="+mn-ea"/>
              </a:rPr>
              <a:t>过程度量</a:t>
            </a:r>
            <a:endParaRPr lang="zh-CN" altLang="en-US" sz="2500" dirty="0"/>
          </a:p>
          <a:p>
            <a:pPr marL="457200" lvl="1" algn="l" eaLnBrk="1" hangingPunct="1">
              <a:lnSpc>
                <a:spcPct val="100000"/>
              </a:lnSpc>
              <a:spcBef>
                <a:spcPts val="0"/>
              </a:spcBef>
              <a:buFont typeface="Wingdings" panose="05000000000000000000" charset="0"/>
              <a:buNone/>
            </a:pPr>
            <a:r>
              <a:rPr lang="zh-CN" altLang="en-US" sz="2000" b="0" dirty="0">
                <a:solidFill>
                  <a:srgbClr val="FF0000"/>
                </a:solidFill>
                <a:latin typeface="楷体_GB2312" panose="02010609030101010101" pitchFamily="49" charset="-122"/>
                <a:ea typeface="楷体_GB2312" panose="02010609030101010101" pitchFamily="49" charset="-122"/>
                <a:sym typeface="+mn-ea"/>
              </a:rPr>
              <a:t>  用来描述软件开发的过程</a:t>
            </a:r>
            <a:r>
              <a:rPr lang="zh-CN" altLang="en-US" sz="2000" b="0" dirty="0">
                <a:solidFill>
                  <a:schemeClr val="tx1"/>
                </a:solidFill>
                <a:latin typeface="楷体_GB2312" panose="02010609030101010101" pitchFamily="49" charset="-122"/>
                <a:ea typeface="楷体_GB2312" panose="02010609030101010101" pitchFamily="49" charset="-122"/>
                <a:sym typeface="+mn-ea"/>
              </a:rPr>
              <a:t>，用于软件开发、维护过程的优化和改进。如开发过程中的缺陷移除效率、测试阶段中的缺陷到达模式以及缺陷修复过程的效率等。</a:t>
            </a:r>
          </a:p>
        </p:txBody>
      </p:sp>
      <p:sp>
        <p:nvSpPr>
          <p:cNvPr id="4"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 </a:t>
            </a:r>
            <a:r>
              <a:rPr lang="zh-CN" altLang="en-US" sz="4400" dirty="0">
                <a:latin typeface="隶书" panose="02010509060101010101" pitchFamily="49" charset="-122"/>
              </a:rPr>
              <a:t>软件度量</a:t>
            </a:r>
            <a:r>
              <a:rPr lang="en-US" altLang="zh-CN" sz="4400" dirty="0">
                <a:latin typeface="隶书" panose="02010509060101010101" pitchFamily="49" charset="-122"/>
              </a:rPr>
              <a:t>– </a:t>
            </a:r>
            <a:r>
              <a:rPr lang="zh-CN" altLang="en-US" sz="4400" dirty="0">
                <a:latin typeface="隶书" panose="02010509060101010101" pitchFamily="49" charset="-122"/>
              </a:rPr>
              <a:t>度量类别</a:t>
            </a:r>
            <a:endParaRPr lang="zh-CN" altLang="en-US" sz="4400" b="0" kern="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24580" name="Rectangle 3"/>
          <p:cNvSpPr>
            <a:spLocks noGrp="1"/>
          </p:cNvSpPr>
          <p:nvPr/>
        </p:nvSpPr>
        <p:spPr>
          <a:xfrm>
            <a:off x="592455" y="897890"/>
            <a:ext cx="7948295" cy="541464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p"/>
              <a:defRPr sz="29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1B1A"/>
              </a:buClr>
              <a:buSzPct val="70000"/>
              <a:buFont typeface="Wingdings" panose="05000000000000000000" pitchFamily="2" charset="2"/>
              <a:buChar char="l"/>
              <a:defRPr sz="2500">
                <a:solidFill>
                  <a:schemeClr val="tx2"/>
                </a:solidFill>
                <a:latin typeface="+mn-lt"/>
                <a:ea typeface="+mj-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b="1">
                <a:solidFill>
                  <a:schemeClr val="bg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9pPr>
          </a:lstStyle>
          <a:p>
            <a:pPr eaLnBrk="1" hangingPunct="1">
              <a:lnSpc>
                <a:spcPct val="80000"/>
              </a:lnSpc>
              <a:buFont typeface="Wingdings" panose="05000000000000000000" charset="0"/>
              <a:buChar char="n"/>
            </a:pPr>
            <a:r>
              <a:rPr lang="zh-CN" altLang="en-US" sz="3600" dirty="0">
                <a:solidFill>
                  <a:srgbClr val="0000FF"/>
                </a:solidFill>
                <a:latin typeface="+mj-ea"/>
                <a:ea typeface="+mj-ea"/>
                <a:sym typeface="+mn-ea"/>
              </a:rPr>
              <a:t>规模度量</a:t>
            </a:r>
          </a:p>
          <a:p>
            <a:pPr lvl="1" eaLnBrk="1" hangingPunct="1">
              <a:lnSpc>
                <a:spcPct val="100000"/>
              </a:lnSpc>
              <a:spcBef>
                <a:spcPts val="0"/>
              </a:spcBef>
              <a:buFont typeface="Wingdings" panose="05000000000000000000" charset="0"/>
              <a:buChar char="p"/>
            </a:pPr>
            <a:r>
              <a:rPr lang="zh-CN" altLang="en-US" sz="2395" dirty="0">
                <a:solidFill>
                  <a:schemeClr val="tx1"/>
                </a:solidFill>
                <a:latin typeface="+mj-ea"/>
                <a:ea typeface="+mj-ea"/>
                <a:sym typeface="+mn-ea"/>
              </a:rPr>
              <a:t>代码行</a:t>
            </a:r>
          </a:p>
          <a:p>
            <a:pPr lvl="1" eaLnBrk="1" hangingPunct="1">
              <a:lnSpc>
                <a:spcPct val="100000"/>
              </a:lnSpc>
              <a:spcBef>
                <a:spcPts val="0"/>
              </a:spcBef>
              <a:buFont typeface="Wingdings" panose="05000000000000000000" charset="0"/>
              <a:buChar char="p"/>
            </a:pPr>
            <a:r>
              <a:rPr lang="zh-CN" altLang="en-US" sz="2395" dirty="0">
                <a:solidFill>
                  <a:schemeClr val="tx1"/>
                </a:solidFill>
                <a:latin typeface="+mj-ea"/>
                <a:ea typeface="+mj-ea"/>
                <a:sym typeface="+mn-ea"/>
              </a:rPr>
              <a:t>功能点</a:t>
            </a:r>
          </a:p>
          <a:p>
            <a:pPr lvl="1" eaLnBrk="1" hangingPunct="1">
              <a:lnSpc>
                <a:spcPct val="100000"/>
              </a:lnSpc>
              <a:spcBef>
                <a:spcPts val="0"/>
              </a:spcBef>
              <a:buFont typeface="Wingdings" panose="05000000000000000000" charset="0"/>
              <a:buChar char="p"/>
            </a:pPr>
            <a:r>
              <a:rPr lang="zh-CN" altLang="en-US" sz="2395" dirty="0">
                <a:solidFill>
                  <a:schemeClr val="tx1"/>
                </a:solidFill>
                <a:latin typeface="+mj-ea"/>
                <a:ea typeface="+mj-ea"/>
                <a:sym typeface="+mn-ea"/>
              </a:rPr>
              <a:t>面向对象度量（</a:t>
            </a:r>
            <a:r>
              <a:rPr lang="en-US" altLang="zh-CN" sz="2395" dirty="0">
                <a:solidFill>
                  <a:schemeClr val="tx1"/>
                </a:solidFill>
                <a:latin typeface="+mj-ea"/>
                <a:ea typeface="+mj-ea"/>
                <a:sym typeface="+mn-ea"/>
              </a:rPr>
              <a:t>CK</a:t>
            </a:r>
            <a:r>
              <a:rPr lang="zh-CN" altLang="en-US" sz="2395" dirty="0">
                <a:solidFill>
                  <a:schemeClr val="tx1"/>
                </a:solidFill>
                <a:latin typeface="+mj-ea"/>
                <a:ea typeface="+mj-ea"/>
                <a:sym typeface="+mn-ea"/>
              </a:rPr>
              <a:t>等）</a:t>
            </a:r>
            <a:endParaRPr lang="zh-CN" altLang="en-US" sz="3095" dirty="0">
              <a:solidFill>
                <a:srgbClr val="0000FF"/>
              </a:solidFill>
              <a:latin typeface="+mj-ea"/>
              <a:ea typeface="+mj-ea"/>
              <a:sym typeface="+mn-ea"/>
            </a:endParaRPr>
          </a:p>
          <a:p>
            <a:pPr eaLnBrk="1" hangingPunct="1">
              <a:lnSpc>
                <a:spcPct val="80000"/>
              </a:lnSpc>
              <a:buFont typeface="Wingdings" panose="05000000000000000000" charset="0"/>
              <a:buChar char="n"/>
            </a:pPr>
            <a:r>
              <a:rPr lang="zh-CN" altLang="en-US" sz="3600" dirty="0">
                <a:solidFill>
                  <a:srgbClr val="0000FF"/>
                </a:solidFill>
                <a:latin typeface="+mj-ea"/>
                <a:ea typeface="+mj-ea"/>
                <a:sym typeface="+mn-ea"/>
              </a:rPr>
              <a:t>复杂性度量</a:t>
            </a:r>
          </a:p>
          <a:p>
            <a:pPr marL="741680" lvl="3" indent="-284480" eaLnBrk="1" hangingPunct="1">
              <a:lnSpc>
                <a:spcPct val="100000"/>
              </a:lnSpc>
              <a:spcBef>
                <a:spcPts val="0"/>
              </a:spcBef>
              <a:buFont typeface="Wingdings" panose="05000000000000000000" charset="0"/>
              <a:buChar char="p"/>
            </a:pPr>
            <a:r>
              <a:rPr lang="zh-CN" altLang="en-US" sz="2400" dirty="0">
                <a:latin typeface="+mj-ea"/>
                <a:ea typeface="+mj-ea"/>
                <a:sym typeface="+mn-ea"/>
              </a:rPr>
              <a:t>结构度量法</a:t>
            </a:r>
          </a:p>
          <a:p>
            <a:pPr marL="741680" lvl="3" indent="-284480" eaLnBrk="1" hangingPunct="1">
              <a:lnSpc>
                <a:spcPct val="100000"/>
              </a:lnSpc>
              <a:spcBef>
                <a:spcPts val="0"/>
              </a:spcBef>
              <a:buFont typeface="Wingdings" panose="05000000000000000000" charset="0"/>
              <a:buChar char="p"/>
            </a:pPr>
            <a:r>
              <a:rPr lang="zh-CN" altLang="en-US" sz="2400" dirty="0">
                <a:solidFill>
                  <a:schemeClr val="tx1"/>
                </a:solidFill>
                <a:latin typeface="+mj-ea"/>
                <a:ea typeface="+mj-ea"/>
                <a:sym typeface="+mn-ea"/>
              </a:rPr>
              <a:t>McCabe度量</a:t>
            </a:r>
          </a:p>
          <a:p>
            <a:pPr marL="741680" lvl="3" indent="-284480" eaLnBrk="1" hangingPunct="1">
              <a:lnSpc>
                <a:spcPct val="100000"/>
              </a:lnSpc>
              <a:spcBef>
                <a:spcPts val="0"/>
              </a:spcBef>
              <a:buFont typeface="Wingdings" panose="05000000000000000000" charset="0"/>
              <a:buChar char="p"/>
            </a:pPr>
            <a:r>
              <a:rPr lang="zh-CN" altLang="en-US" sz="2400" dirty="0">
                <a:solidFill>
                  <a:schemeClr val="tx1"/>
                </a:solidFill>
                <a:latin typeface="+mj-ea"/>
                <a:ea typeface="+mj-ea"/>
                <a:sym typeface="+mn-ea"/>
              </a:rPr>
              <a:t>语法构造法</a:t>
            </a:r>
            <a:endParaRPr lang="zh-CN" altLang="en-US" sz="2105" dirty="0">
              <a:solidFill>
                <a:schemeClr val="tx1"/>
              </a:solidFill>
              <a:latin typeface="+mj-ea"/>
              <a:ea typeface="+mj-ea"/>
              <a:sym typeface="+mn-ea"/>
            </a:endParaRPr>
          </a:p>
          <a:p>
            <a:pPr eaLnBrk="1" hangingPunct="1">
              <a:lnSpc>
                <a:spcPct val="80000"/>
              </a:lnSpc>
              <a:buFont typeface="Wingdings" panose="05000000000000000000" charset="0"/>
              <a:buChar char="n"/>
            </a:pPr>
            <a:r>
              <a:rPr lang="zh-CN" altLang="en-US" sz="3600" dirty="0">
                <a:solidFill>
                  <a:srgbClr val="0000FF"/>
                </a:solidFill>
                <a:latin typeface="+mj-ea"/>
                <a:ea typeface="+mj-ea"/>
                <a:sym typeface="+mn-ea"/>
              </a:rPr>
              <a:t>缺陷度量</a:t>
            </a:r>
          </a:p>
          <a:p>
            <a:pPr lvl="1" eaLnBrk="1" hangingPunct="1">
              <a:lnSpc>
                <a:spcPct val="80000"/>
              </a:lnSpc>
              <a:buFont typeface="Wingdings" panose="05000000000000000000" charset="0"/>
              <a:buChar char="p"/>
            </a:pPr>
            <a:r>
              <a:rPr lang="zh-CN" sz="2395" dirty="0">
                <a:latin typeface="+mj-ea"/>
                <a:cs typeface="+mj-ea"/>
                <a:sym typeface="+mn-ea"/>
              </a:rPr>
              <a:t>缺陷密度</a:t>
            </a:r>
            <a:r>
              <a:rPr lang="en-US" altLang="zh-CN" sz="2395" dirty="0">
                <a:latin typeface="+mj-ea"/>
                <a:cs typeface="+mj-ea"/>
                <a:sym typeface="+mn-ea"/>
              </a:rPr>
              <a:t>(</a:t>
            </a:r>
            <a:r>
              <a:rPr lang="zh-CN" altLang="en-US" sz="2395" dirty="0">
                <a:latin typeface="+mj-ea"/>
                <a:cs typeface="+mj-ea"/>
                <a:sym typeface="+mn-ea"/>
              </a:rPr>
              <a:t>时间、功能点等</a:t>
            </a:r>
            <a:r>
              <a:rPr lang="en-US" altLang="zh-CN" sz="2395" dirty="0">
                <a:latin typeface="+mj-ea"/>
                <a:cs typeface="+mj-ea"/>
                <a:sym typeface="+mn-ea"/>
              </a:rPr>
              <a:t>)</a:t>
            </a:r>
            <a:endParaRPr lang="zh-CN" altLang="en-US" sz="2395" dirty="0">
              <a:solidFill>
                <a:schemeClr val="tx1"/>
              </a:solidFill>
              <a:latin typeface="+mj-ea"/>
              <a:cs typeface="+mj-ea"/>
              <a:sym typeface="+mn-ea"/>
            </a:endParaRPr>
          </a:p>
          <a:p>
            <a:pPr lvl="1" eaLnBrk="1" hangingPunct="1">
              <a:lnSpc>
                <a:spcPct val="80000"/>
              </a:lnSpc>
              <a:buFont typeface="Wingdings" panose="05000000000000000000" charset="0"/>
              <a:buChar char="p"/>
            </a:pPr>
            <a:r>
              <a:rPr lang="zh-CN" altLang="en-US" sz="2395" dirty="0">
                <a:latin typeface="+mj-ea"/>
                <a:cs typeface="+mj-ea"/>
                <a:sym typeface="+mn-ea"/>
              </a:rPr>
              <a:t>缺陷移除率</a:t>
            </a:r>
            <a:endParaRPr lang="zh-CN" altLang="en-US" sz="3595" dirty="0">
              <a:solidFill>
                <a:srgbClr val="0000FF"/>
              </a:solidFill>
              <a:latin typeface="+mj-ea"/>
              <a:ea typeface="+mj-ea"/>
              <a:sym typeface="+mn-ea"/>
            </a:endParaRPr>
          </a:p>
          <a:p>
            <a:pPr eaLnBrk="1" hangingPunct="1">
              <a:lnSpc>
                <a:spcPct val="80000"/>
              </a:lnSpc>
              <a:buFont typeface="Wingdings" panose="05000000000000000000" charset="0"/>
              <a:buChar char="n"/>
            </a:pPr>
            <a:endParaRPr lang="zh-CN" altLang="en-US" sz="3600" dirty="0">
              <a:solidFill>
                <a:srgbClr val="0000FF"/>
              </a:solidFill>
              <a:latin typeface="+mj-ea"/>
              <a:ea typeface="+mj-ea"/>
              <a:sym typeface="+mn-ea"/>
            </a:endParaRPr>
          </a:p>
          <a:p>
            <a:pPr marL="457200" lvl="1" indent="0" eaLnBrk="1" hangingPunct="1">
              <a:lnSpc>
                <a:spcPct val="100000"/>
              </a:lnSpc>
              <a:spcBef>
                <a:spcPts val="0"/>
              </a:spcBef>
              <a:buFont typeface="Wingdings" panose="05000000000000000000" charset="0"/>
              <a:buNone/>
            </a:pPr>
            <a:endParaRPr lang="zh-CN" altLang="en-US" sz="2000" b="0" dirty="0">
              <a:solidFill>
                <a:schemeClr val="tx1"/>
              </a:solidFill>
              <a:latin typeface="楷体_GB2312" panose="02010609030101010101" pitchFamily="49" charset="-122"/>
              <a:ea typeface="楷体_GB2312" panose="02010609030101010101" pitchFamily="49" charset="-122"/>
              <a:sym typeface="+mn-ea"/>
            </a:endParaRPr>
          </a:p>
        </p:txBody>
      </p:sp>
      <p:sp>
        <p:nvSpPr>
          <p:cNvPr id="4"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 </a:t>
            </a:r>
            <a:r>
              <a:rPr lang="zh-CN" altLang="en-US" sz="4400" dirty="0">
                <a:latin typeface="隶书" panose="02010509060101010101" pitchFamily="49" charset="-122"/>
              </a:rPr>
              <a:t>软件度量</a:t>
            </a:r>
            <a:r>
              <a:rPr lang="en-US" altLang="zh-CN" sz="4400" dirty="0">
                <a:latin typeface="隶书" panose="02010509060101010101" pitchFamily="49" charset="-122"/>
              </a:rPr>
              <a:t>– </a:t>
            </a:r>
            <a:r>
              <a:rPr lang="zh-CN" altLang="en-US" sz="4400" dirty="0">
                <a:latin typeface="隶书" panose="02010509060101010101" pitchFamily="49" charset="-122"/>
              </a:rPr>
              <a:t>产品度量</a:t>
            </a:r>
            <a:endParaRPr lang="zh-CN" altLang="en-US" sz="4400" b="0" kern="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24580" name="Rectangle 3"/>
          <p:cNvSpPr>
            <a:spLocks noGrp="1"/>
          </p:cNvSpPr>
          <p:nvPr/>
        </p:nvSpPr>
        <p:spPr>
          <a:xfrm>
            <a:off x="633095" y="1090930"/>
            <a:ext cx="7313295" cy="247142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p"/>
              <a:defRPr sz="29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1B1A"/>
              </a:buClr>
              <a:buSzPct val="70000"/>
              <a:buFont typeface="Wingdings" panose="05000000000000000000" pitchFamily="2" charset="2"/>
              <a:buChar char="l"/>
              <a:defRPr sz="2500">
                <a:solidFill>
                  <a:schemeClr val="tx2"/>
                </a:solidFill>
                <a:latin typeface="+mn-lt"/>
                <a:ea typeface="+mj-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b="1">
                <a:solidFill>
                  <a:schemeClr val="bg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9pPr>
          </a:lstStyle>
          <a:p>
            <a:pPr eaLnBrk="1" hangingPunct="1">
              <a:lnSpc>
                <a:spcPct val="80000"/>
              </a:lnSpc>
              <a:buFont typeface="Wingdings" panose="05000000000000000000" charset="0"/>
              <a:buChar char="n"/>
            </a:pPr>
            <a:r>
              <a:rPr lang="zh-CN" altLang="en-US" sz="3600" dirty="0">
                <a:solidFill>
                  <a:srgbClr val="0000FF"/>
                </a:solidFill>
                <a:latin typeface="+mj-ea"/>
                <a:ea typeface="+mj-ea"/>
                <a:sym typeface="+mn-ea"/>
              </a:rPr>
              <a:t>规模度量 </a:t>
            </a:r>
            <a:r>
              <a:rPr lang="en-US" altLang="zh-CN" sz="3600" dirty="0">
                <a:solidFill>
                  <a:srgbClr val="0000FF"/>
                </a:solidFill>
                <a:latin typeface="+mj-ea"/>
                <a:ea typeface="+mj-ea"/>
                <a:sym typeface="+mn-ea"/>
              </a:rPr>
              <a:t>- </a:t>
            </a:r>
            <a:r>
              <a:rPr lang="zh-CN" altLang="en-US" sz="3600" dirty="0">
                <a:solidFill>
                  <a:srgbClr val="0000FF"/>
                </a:solidFill>
                <a:latin typeface="+mj-ea"/>
                <a:ea typeface="+mj-ea"/>
                <a:sym typeface="+mn-ea"/>
              </a:rPr>
              <a:t>代码行</a:t>
            </a:r>
          </a:p>
          <a:p>
            <a:pPr lvl="1" eaLnBrk="1" hangingPunct="1">
              <a:lnSpc>
                <a:spcPct val="80000"/>
              </a:lnSpc>
              <a:buFont typeface="Arial" panose="020B0604020202020204" pitchFamily="34" charset="0"/>
              <a:buChar char="•"/>
            </a:pPr>
            <a:r>
              <a:rPr lang="zh-CN" altLang="en-US" sz="2800" dirty="0">
                <a:solidFill>
                  <a:srgbClr val="0000FF"/>
                </a:solidFill>
                <a:latin typeface="+mj-ea"/>
                <a:ea typeface="+mj-ea"/>
                <a:sym typeface="+mn-ea"/>
              </a:rPr>
              <a:t>优点：简单易行</a:t>
            </a:r>
          </a:p>
          <a:p>
            <a:pPr lvl="1" eaLnBrk="1" hangingPunct="1">
              <a:lnSpc>
                <a:spcPct val="80000"/>
              </a:lnSpc>
              <a:buFont typeface="Arial" panose="020B0604020202020204" pitchFamily="34" charset="0"/>
              <a:buChar char="•"/>
            </a:pPr>
            <a:r>
              <a:rPr lang="zh-CN" altLang="en-US" sz="2800" dirty="0">
                <a:solidFill>
                  <a:srgbClr val="0000FF"/>
                </a:solidFill>
                <a:latin typeface="+mj-ea"/>
                <a:ea typeface="+mj-ea"/>
                <a:sym typeface="+mn-ea"/>
              </a:rPr>
              <a:t>缺点：</a:t>
            </a:r>
            <a:endParaRPr lang="zh-CN" altLang="en-US" sz="2400" dirty="0">
              <a:solidFill>
                <a:schemeClr val="tx1"/>
              </a:solidFill>
              <a:latin typeface="+mj-ea"/>
              <a:ea typeface="+mj-ea"/>
              <a:sym typeface="+mn-ea"/>
            </a:endParaRPr>
          </a:p>
          <a:p>
            <a:pPr lvl="2" eaLnBrk="1" hangingPunct="1">
              <a:lnSpc>
                <a:spcPct val="80000"/>
              </a:lnSpc>
              <a:buFont typeface="Wingdings" panose="05000000000000000000" charset="0"/>
              <a:buChar char="ü"/>
            </a:pPr>
            <a:r>
              <a:rPr lang="zh-CN" altLang="en-US" sz="2400" dirty="0">
                <a:solidFill>
                  <a:schemeClr val="tx1"/>
                </a:solidFill>
                <a:latin typeface="+mj-ea"/>
                <a:ea typeface="+mj-ea"/>
                <a:sym typeface="+mn-ea"/>
              </a:rPr>
              <a:t>依赖于程序设计语言的功能和表达能力</a:t>
            </a:r>
          </a:p>
          <a:p>
            <a:pPr lvl="2" eaLnBrk="1" hangingPunct="1">
              <a:lnSpc>
                <a:spcPct val="80000"/>
              </a:lnSpc>
              <a:buFont typeface="Wingdings" panose="05000000000000000000" charset="0"/>
              <a:buChar char="ü"/>
            </a:pPr>
            <a:r>
              <a:rPr lang="zh-CN" altLang="en-US" sz="2400" dirty="0">
                <a:solidFill>
                  <a:schemeClr val="tx1"/>
                </a:solidFill>
                <a:latin typeface="+mj-ea"/>
                <a:ea typeface="+mj-ea"/>
                <a:sym typeface="+mn-ea"/>
              </a:rPr>
              <a:t>软件项目开发前或开发初期估算困难</a:t>
            </a:r>
            <a:endParaRPr lang="zh-CN" altLang="en-US" sz="2725" dirty="0">
              <a:solidFill>
                <a:srgbClr val="0000FF"/>
              </a:solidFill>
              <a:latin typeface="+mj-ea"/>
              <a:ea typeface="+mj-ea"/>
              <a:sym typeface="+mn-ea"/>
            </a:endParaRPr>
          </a:p>
          <a:p>
            <a:pPr lvl="1" eaLnBrk="1" hangingPunct="1">
              <a:lnSpc>
                <a:spcPct val="80000"/>
              </a:lnSpc>
              <a:buFont typeface="Arial" panose="020B0604020202020204" pitchFamily="34" charset="0"/>
              <a:buChar char="•"/>
            </a:pPr>
            <a:endParaRPr lang="zh-CN" altLang="en-US" sz="3100" dirty="0">
              <a:solidFill>
                <a:srgbClr val="0000FF"/>
              </a:solidFill>
              <a:latin typeface="+mj-ea"/>
              <a:ea typeface="+mj-ea"/>
              <a:sym typeface="+mn-ea"/>
            </a:endParaRPr>
          </a:p>
          <a:p>
            <a:pPr eaLnBrk="1" hangingPunct="1">
              <a:lnSpc>
                <a:spcPct val="80000"/>
              </a:lnSpc>
              <a:buFont typeface="Wingdings" panose="05000000000000000000" charset="0"/>
              <a:buChar char="n"/>
            </a:pPr>
            <a:endParaRPr lang="zh-CN" altLang="en-US" sz="3600" dirty="0">
              <a:solidFill>
                <a:srgbClr val="0000FF"/>
              </a:solidFill>
              <a:latin typeface="+mj-ea"/>
              <a:ea typeface="+mj-ea"/>
              <a:sym typeface="+mn-ea"/>
            </a:endParaRPr>
          </a:p>
          <a:p>
            <a:pPr marL="457200" lvl="1" indent="0" eaLnBrk="1" hangingPunct="1">
              <a:lnSpc>
                <a:spcPct val="100000"/>
              </a:lnSpc>
              <a:spcBef>
                <a:spcPts val="0"/>
              </a:spcBef>
              <a:buFont typeface="Wingdings" panose="05000000000000000000" charset="0"/>
              <a:buNone/>
            </a:pPr>
            <a:endParaRPr lang="zh-CN" altLang="en-US" sz="2000" b="0" dirty="0">
              <a:solidFill>
                <a:schemeClr val="tx1"/>
              </a:solidFill>
              <a:latin typeface="楷体_GB2312" panose="02010609030101010101" pitchFamily="49" charset="-122"/>
              <a:ea typeface="楷体_GB2312" panose="02010609030101010101" pitchFamily="49" charset="-122"/>
              <a:sym typeface="+mn-ea"/>
            </a:endParaRPr>
          </a:p>
        </p:txBody>
      </p:sp>
      <p:pic>
        <p:nvPicPr>
          <p:cNvPr id="3" name="图片 2"/>
          <p:cNvPicPr>
            <a:picLocks noChangeAspect="1"/>
          </p:cNvPicPr>
          <p:nvPr/>
        </p:nvPicPr>
        <p:blipFill>
          <a:blip r:embed="rId2"/>
          <a:stretch>
            <a:fillRect/>
          </a:stretch>
        </p:blipFill>
        <p:spPr>
          <a:xfrm>
            <a:off x="925195" y="3276600"/>
            <a:ext cx="7498080" cy="3111500"/>
          </a:xfrm>
          <a:prstGeom prst="rect">
            <a:avLst/>
          </a:prstGeom>
        </p:spPr>
      </p:pic>
      <p:sp>
        <p:nvSpPr>
          <p:cNvPr id="5"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 </a:t>
            </a:r>
            <a:r>
              <a:rPr lang="zh-CN" altLang="en-US" sz="4400" dirty="0">
                <a:latin typeface="隶书" panose="02010509060101010101" pitchFamily="49" charset="-122"/>
              </a:rPr>
              <a:t>软件度量</a:t>
            </a:r>
            <a:r>
              <a:rPr lang="en-US" altLang="zh-CN" sz="4400" dirty="0">
                <a:latin typeface="隶书" panose="02010509060101010101" pitchFamily="49" charset="-122"/>
              </a:rPr>
              <a:t>– </a:t>
            </a:r>
            <a:r>
              <a:rPr lang="zh-CN" altLang="en-US" sz="4400" dirty="0">
                <a:latin typeface="隶书" panose="02010509060101010101" pitchFamily="49" charset="-122"/>
              </a:rPr>
              <a:t>产品度量</a:t>
            </a:r>
            <a:endParaRPr lang="zh-CN" altLang="en-US" sz="4400" b="0" kern="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24580" name="Rectangle 3"/>
          <p:cNvSpPr>
            <a:spLocks noGrp="1"/>
          </p:cNvSpPr>
          <p:nvPr/>
        </p:nvSpPr>
        <p:spPr>
          <a:xfrm>
            <a:off x="395605" y="1108710"/>
            <a:ext cx="7313295" cy="506222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p"/>
              <a:defRPr sz="29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1B1A"/>
              </a:buClr>
              <a:buSzPct val="70000"/>
              <a:buFont typeface="Wingdings" panose="05000000000000000000" pitchFamily="2" charset="2"/>
              <a:buChar char="l"/>
              <a:defRPr sz="2500">
                <a:solidFill>
                  <a:schemeClr val="tx2"/>
                </a:solidFill>
                <a:latin typeface="+mn-lt"/>
                <a:ea typeface="+mj-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b="1">
                <a:solidFill>
                  <a:schemeClr val="bg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9pPr>
          </a:lstStyle>
          <a:p>
            <a:pPr eaLnBrk="1" hangingPunct="1">
              <a:lnSpc>
                <a:spcPct val="80000"/>
              </a:lnSpc>
              <a:buFont typeface="Wingdings" panose="05000000000000000000" charset="0"/>
              <a:buChar char="n"/>
            </a:pPr>
            <a:r>
              <a:rPr lang="zh-CN" altLang="en-US" sz="3600" dirty="0">
                <a:solidFill>
                  <a:srgbClr val="0000FF"/>
                </a:solidFill>
                <a:latin typeface="+mj-ea"/>
                <a:ea typeface="+mj-ea"/>
                <a:sym typeface="+mn-ea"/>
              </a:rPr>
              <a:t>规模度量 </a:t>
            </a:r>
            <a:r>
              <a:rPr lang="en-US" altLang="zh-CN" sz="3600" dirty="0">
                <a:solidFill>
                  <a:srgbClr val="0000FF"/>
                </a:solidFill>
                <a:latin typeface="+mj-ea"/>
                <a:ea typeface="+mj-ea"/>
                <a:sym typeface="+mn-ea"/>
              </a:rPr>
              <a:t>- </a:t>
            </a:r>
            <a:r>
              <a:rPr lang="zh-CN" altLang="en-US" sz="3600" dirty="0">
                <a:solidFill>
                  <a:srgbClr val="0000FF"/>
                </a:solidFill>
                <a:latin typeface="+mj-ea"/>
                <a:ea typeface="+mj-ea"/>
                <a:sym typeface="+mn-ea"/>
              </a:rPr>
              <a:t>功能点</a:t>
            </a:r>
            <a:r>
              <a:rPr lang="en-US" altLang="zh-CN" sz="3600" dirty="0">
                <a:solidFill>
                  <a:srgbClr val="0000FF"/>
                </a:solidFill>
                <a:latin typeface="+mj-ea"/>
                <a:ea typeface="+mj-ea"/>
                <a:sym typeface="+mn-ea"/>
              </a:rPr>
              <a:t>(FP)</a:t>
            </a:r>
            <a:endParaRPr lang="zh-CN" altLang="en-US" sz="3600" dirty="0">
              <a:solidFill>
                <a:srgbClr val="0000FF"/>
              </a:solidFill>
              <a:latin typeface="+mj-ea"/>
              <a:ea typeface="+mj-ea"/>
              <a:sym typeface="+mn-ea"/>
            </a:endParaRPr>
          </a:p>
          <a:p>
            <a:pPr eaLnBrk="1" hangingPunct="1">
              <a:lnSpc>
                <a:spcPct val="80000"/>
              </a:lnSpc>
              <a:buFont typeface="Wingdings" panose="05000000000000000000" charset="0"/>
              <a:buChar char="n"/>
            </a:pPr>
            <a:endParaRPr lang="zh-CN" altLang="en-US" sz="3600" dirty="0">
              <a:solidFill>
                <a:srgbClr val="0000FF"/>
              </a:solidFill>
              <a:latin typeface="+mj-ea"/>
              <a:ea typeface="+mj-ea"/>
              <a:sym typeface="+mn-ea"/>
            </a:endParaRPr>
          </a:p>
          <a:p>
            <a:pPr marL="0" indent="0" eaLnBrk="1" hangingPunct="1">
              <a:lnSpc>
                <a:spcPct val="80000"/>
              </a:lnSpc>
              <a:buFont typeface="Wingdings" panose="05000000000000000000" charset="0"/>
              <a:buNone/>
            </a:pPr>
            <a:endParaRPr lang="zh-CN" altLang="en-US" sz="3600" dirty="0">
              <a:solidFill>
                <a:srgbClr val="0000FF"/>
              </a:solidFill>
              <a:latin typeface="+mj-ea"/>
              <a:ea typeface="+mj-ea"/>
              <a:sym typeface="+mn-ea"/>
            </a:endParaRPr>
          </a:p>
          <a:p>
            <a:pPr eaLnBrk="1" hangingPunct="1">
              <a:lnSpc>
                <a:spcPct val="80000"/>
              </a:lnSpc>
              <a:buFont typeface="Wingdings" panose="05000000000000000000" charset="0"/>
              <a:buChar char="n"/>
            </a:pPr>
            <a:endParaRPr lang="zh-CN" altLang="en-US" sz="3600" dirty="0">
              <a:solidFill>
                <a:srgbClr val="0000FF"/>
              </a:solidFill>
              <a:latin typeface="+mj-ea"/>
              <a:ea typeface="+mj-ea"/>
              <a:sym typeface="+mn-ea"/>
            </a:endParaRPr>
          </a:p>
          <a:p>
            <a:pPr marL="457200" lvl="1" indent="0" eaLnBrk="1" hangingPunct="1">
              <a:lnSpc>
                <a:spcPct val="100000"/>
              </a:lnSpc>
              <a:spcBef>
                <a:spcPts val="0"/>
              </a:spcBef>
              <a:buFont typeface="Wingdings" panose="05000000000000000000" charset="0"/>
              <a:buNone/>
            </a:pPr>
            <a:endParaRPr lang="zh-CN" altLang="en-US" sz="2000" b="0" dirty="0">
              <a:solidFill>
                <a:schemeClr val="tx1"/>
              </a:solidFill>
              <a:latin typeface="楷体_GB2312" panose="02010609030101010101" pitchFamily="49" charset="-122"/>
              <a:ea typeface="楷体_GB2312" panose="02010609030101010101" pitchFamily="49" charset="-122"/>
              <a:sym typeface="+mn-ea"/>
            </a:endParaRPr>
          </a:p>
        </p:txBody>
      </p:sp>
      <p:sp>
        <p:nvSpPr>
          <p:cNvPr id="14341" name="Rectangle 3"/>
          <p:cNvSpPr>
            <a:spLocks noGrp="1"/>
          </p:cNvSpPr>
          <p:nvPr/>
        </p:nvSpPr>
        <p:spPr>
          <a:xfrm>
            <a:off x="786765" y="1754505"/>
            <a:ext cx="8235315" cy="470598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tx2"/>
              </a:buClr>
              <a:buChar char="•"/>
              <a:defRPr>
                <a:solidFill>
                  <a:schemeClr val="tx1"/>
                </a:solidFill>
                <a:latin typeface="+mn-lt"/>
              </a:defRPr>
            </a:lvl3pPr>
            <a:lvl4pPr marL="1600200" indent="-228600" algn="l" rtl="0" eaLnBrk="0" fontAlgn="base" hangingPunct="0">
              <a:spcBef>
                <a:spcPct val="20000"/>
              </a:spcBef>
              <a:spcAft>
                <a:spcPct val="0"/>
              </a:spcAft>
              <a:buClr>
                <a:schemeClr val="hlink"/>
              </a:buClr>
              <a:buChar char="•"/>
              <a:defRPr sz="1600">
                <a:solidFill>
                  <a:schemeClr val="tx1"/>
                </a:solidFill>
                <a:latin typeface="+mn-lt"/>
              </a:defRPr>
            </a:lvl4pPr>
            <a:lvl5pPr marL="2057400" indent="-228600" algn="l" rtl="0" eaLnBrk="0" fontAlgn="base" hangingPunct="0">
              <a:spcBef>
                <a:spcPct val="20000"/>
              </a:spcBef>
              <a:spcAft>
                <a:spcPct val="0"/>
              </a:spcAft>
              <a:buClr>
                <a:schemeClr val="tx1"/>
              </a:buClr>
              <a:buSzPct val="85000"/>
              <a:buChar char="•"/>
              <a:defRPr sz="1600">
                <a:solidFill>
                  <a:schemeClr val="tx1"/>
                </a:solidFill>
                <a:latin typeface="+mn-lt"/>
              </a:defRPr>
            </a:lvl5pPr>
            <a:lvl6pPr marL="2514600" indent="-228600" algn="l" rtl="0" fontAlgn="base">
              <a:spcBef>
                <a:spcPct val="20000"/>
              </a:spcBef>
              <a:spcAft>
                <a:spcPct val="0"/>
              </a:spcAft>
              <a:buClr>
                <a:schemeClr val="tx1"/>
              </a:buClr>
              <a:buSzPct val="85000"/>
              <a:buChar char="•"/>
              <a:defRPr sz="1600">
                <a:solidFill>
                  <a:schemeClr val="tx1"/>
                </a:solidFill>
                <a:latin typeface="+mn-lt"/>
              </a:defRPr>
            </a:lvl6pPr>
            <a:lvl7pPr marL="2971800" indent="-228600" algn="l" rtl="0" fontAlgn="base">
              <a:spcBef>
                <a:spcPct val="20000"/>
              </a:spcBef>
              <a:spcAft>
                <a:spcPct val="0"/>
              </a:spcAft>
              <a:buClr>
                <a:schemeClr val="tx1"/>
              </a:buClr>
              <a:buSzPct val="85000"/>
              <a:buChar char="•"/>
              <a:defRPr sz="1600">
                <a:solidFill>
                  <a:schemeClr val="tx1"/>
                </a:solidFill>
                <a:latin typeface="+mn-lt"/>
              </a:defRPr>
            </a:lvl7pPr>
            <a:lvl8pPr marL="3429000" indent="-228600" algn="l" rtl="0" fontAlgn="base">
              <a:spcBef>
                <a:spcPct val="20000"/>
              </a:spcBef>
              <a:spcAft>
                <a:spcPct val="0"/>
              </a:spcAft>
              <a:buClr>
                <a:schemeClr val="tx1"/>
              </a:buClr>
              <a:buSzPct val="85000"/>
              <a:buChar char="•"/>
              <a:defRPr sz="1600">
                <a:solidFill>
                  <a:schemeClr val="tx1"/>
                </a:solidFill>
                <a:latin typeface="+mn-lt"/>
              </a:defRPr>
            </a:lvl8pPr>
            <a:lvl9pPr marL="3886200" indent="-228600" algn="l" rtl="0" fontAlgn="base">
              <a:spcBef>
                <a:spcPct val="20000"/>
              </a:spcBef>
              <a:spcAft>
                <a:spcPct val="0"/>
              </a:spcAft>
              <a:buClr>
                <a:schemeClr val="tx1"/>
              </a:buClr>
              <a:buSzPct val="85000"/>
              <a:buChar char="•"/>
              <a:defRPr sz="1600">
                <a:solidFill>
                  <a:schemeClr val="tx1"/>
                </a:solidFill>
                <a:latin typeface="+mn-lt"/>
              </a:defRPr>
            </a:lvl9pPr>
          </a:lstStyle>
          <a:p>
            <a:pPr eaLnBrk="1" hangingPunct="1">
              <a:lnSpc>
                <a:spcPts val="2600"/>
              </a:lnSpc>
            </a:pPr>
            <a:r>
              <a:rPr lang="zh-CN" altLang="en-US" sz="2400" dirty="0">
                <a:latin typeface="+mj-ea"/>
                <a:ea typeface="+mj-ea"/>
                <a:cs typeface="+mj-ea"/>
              </a:rPr>
              <a:t>首次由</a:t>
            </a:r>
            <a:r>
              <a:rPr lang="en-US" altLang="zh-CN" sz="2400" dirty="0">
                <a:latin typeface="+mj-ea"/>
                <a:ea typeface="+mj-ea"/>
                <a:cs typeface="+mj-ea"/>
              </a:rPr>
              <a:t>Albrecht [ALB79]</a:t>
            </a:r>
            <a:r>
              <a:rPr lang="zh-CN" altLang="en-US" sz="2400" dirty="0">
                <a:latin typeface="+mj-ea"/>
                <a:ea typeface="+mj-ea"/>
                <a:cs typeface="+mj-ea"/>
              </a:rPr>
              <a:t>提出</a:t>
            </a:r>
            <a:r>
              <a:rPr lang="en-US" altLang="zh-CN" sz="2400" dirty="0">
                <a:latin typeface="+mj-ea"/>
                <a:ea typeface="+mj-ea"/>
                <a:cs typeface="+mj-ea"/>
              </a:rPr>
              <a:t>, </a:t>
            </a:r>
            <a:r>
              <a:rPr lang="zh-CN" altLang="zh-CN" sz="2400" dirty="0">
                <a:latin typeface="+mj-ea"/>
                <a:ea typeface="+mj-ea"/>
                <a:cs typeface="+mj-ea"/>
              </a:rPr>
              <a:t>可用做测量系统交付功能的有效手段</a:t>
            </a:r>
            <a:r>
              <a:rPr lang="zh-CN" altLang="en-US" sz="2400" dirty="0">
                <a:latin typeface="+mj-ea"/>
                <a:ea typeface="+mj-ea"/>
                <a:cs typeface="+mj-ea"/>
              </a:rPr>
              <a:t>。</a:t>
            </a:r>
            <a:endParaRPr lang="en-US" altLang="zh-CN" sz="2400" dirty="0">
              <a:latin typeface="+mj-ea"/>
              <a:ea typeface="+mj-ea"/>
              <a:cs typeface="+mj-ea"/>
            </a:endParaRPr>
          </a:p>
          <a:p>
            <a:pPr eaLnBrk="1" hangingPunct="1">
              <a:lnSpc>
                <a:spcPts val="2600"/>
              </a:lnSpc>
            </a:pPr>
            <a:r>
              <a:rPr lang="zh-CN" altLang="zh-CN" sz="2400" dirty="0">
                <a:latin typeface="+mj-ea"/>
                <a:ea typeface="+mj-ea"/>
                <a:cs typeface="+mj-ea"/>
              </a:rPr>
              <a:t>利用基于软件信息域可数的（直接）测度和软件复杂性评估的经验关系来计算功能点。</a:t>
            </a:r>
          </a:p>
          <a:p>
            <a:pPr eaLnBrk="1" hangingPunct="1">
              <a:lnSpc>
                <a:spcPts val="2600"/>
              </a:lnSpc>
            </a:pPr>
            <a:endParaRPr lang="en-US" altLang="zh-CN" sz="2400" dirty="0">
              <a:latin typeface="+mj-ea"/>
              <a:ea typeface="+mj-ea"/>
              <a:cs typeface="+mj-ea"/>
            </a:endParaRPr>
          </a:p>
          <a:p>
            <a:pPr eaLnBrk="1" hangingPunct="1">
              <a:lnSpc>
                <a:spcPts val="2600"/>
              </a:lnSpc>
              <a:spcBef>
                <a:spcPts val="300"/>
              </a:spcBef>
            </a:pPr>
            <a:r>
              <a:rPr lang="zh-CN" altLang="zh-CN" sz="2400" dirty="0">
                <a:latin typeface="+mj-ea"/>
                <a:ea typeface="+mj-ea"/>
                <a:cs typeface="+mj-ea"/>
              </a:rPr>
              <a:t>信息域的值用下列方式定义</a:t>
            </a:r>
            <a:r>
              <a:rPr lang="zh-CN" altLang="en-US" sz="2400" dirty="0">
                <a:latin typeface="+mj-ea"/>
                <a:ea typeface="+mj-ea"/>
                <a:cs typeface="+mj-ea"/>
              </a:rPr>
              <a:t>：</a:t>
            </a:r>
            <a:endParaRPr lang="en-US" altLang="zh-CN" sz="2400" dirty="0">
              <a:latin typeface="+mj-ea"/>
              <a:ea typeface="+mj-ea"/>
              <a:cs typeface="+mj-ea"/>
            </a:endParaRPr>
          </a:p>
          <a:p>
            <a:pPr lvl="1" eaLnBrk="1" hangingPunct="1">
              <a:lnSpc>
                <a:spcPts val="2600"/>
              </a:lnSpc>
              <a:spcBef>
                <a:spcPts val="300"/>
              </a:spcBef>
            </a:pPr>
            <a:r>
              <a:rPr lang="zh-CN" altLang="zh-CN" sz="2400" dirty="0">
                <a:solidFill>
                  <a:srgbClr val="C00000"/>
                </a:solidFill>
                <a:latin typeface="+mj-ea"/>
                <a:ea typeface="+mj-ea"/>
                <a:cs typeface="+mj-ea"/>
              </a:rPr>
              <a:t>外部输入数</a:t>
            </a:r>
            <a:r>
              <a:rPr lang="en-US" altLang="zh-CN" sz="2400" dirty="0">
                <a:solidFill>
                  <a:srgbClr val="C00000"/>
                </a:solidFill>
                <a:latin typeface="+mj-ea"/>
                <a:ea typeface="+mj-ea"/>
                <a:cs typeface="+mj-ea"/>
              </a:rPr>
              <a:t>(EIs)</a:t>
            </a:r>
            <a:r>
              <a:rPr lang="zh-CN" altLang="en-US" sz="2400" dirty="0">
                <a:solidFill>
                  <a:srgbClr val="C00000"/>
                </a:solidFill>
                <a:latin typeface="+mj-ea"/>
                <a:ea typeface="+mj-ea"/>
                <a:cs typeface="+mj-ea"/>
              </a:rPr>
              <a:t>：通过界面等的输入</a:t>
            </a:r>
            <a:r>
              <a:rPr lang="en-US" altLang="zh-CN" sz="2400" dirty="0">
                <a:solidFill>
                  <a:srgbClr val="C00000"/>
                </a:solidFill>
                <a:latin typeface="+mj-ea"/>
                <a:ea typeface="+mj-ea"/>
                <a:cs typeface="+mj-ea"/>
              </a:rPr>
              <a:t>/</a:t>
            </a:r>
            <a:r>
              <a:rPr lang="zh-CN" altLang="en-US" sz="2400" dirty="0">
                <a:solidFill>
                  <a:srgbClr val="C00000"/>
                </a:solidFill>
                <a:latin typeface="+mj-ea"/>
                <a:ea typeface="+mj-ea"/>
                <a:cs typeface="+mj-ea"/>
              </a:rPr>
              <a:t>插入</a:t>
            </a:r>
            <a:r>
              <a:rPr lang="en-US" altLang="zh-CN" sz="2400" dirty="0">
                <a:solidFill>
                  <a:srgbClr val="C00000"/>
                </a:solidFill>
                <a:latin typeface="+mj-ea"/>
                <a:ea typeface="+mj-ea"/>
                <a:cs typeface="+mj-ea"/>
              </a:rPr>
              <a:t>/</a:t>
            </a:r>
            <a:r>
              <a:rPr lang="zh-CN" altLang="en-US" sz="2400" dirty="0">
                <a:solidFill>
                  <a:srgbClr val="C00000"/>
                </a:solidFill>
                <a:latin typeface="+mj-ea"/>
                <a:ea typeface="+mj-ea"/>
                <a:cs typeface="+mj-ea"/>
              </a:rPr>
              <a:t>更新等</a:t>
            </a:r>
          </a:p>
          <a:p>
            <a:pPr lvl="1" eaLnBrk="1" hangingPunct="1">
              <a:lnSpc>
                <a:spcPts val="2600"/>
              </a:lnSpc>
              <a:spcBef>
                <a:spcPts val="300"/>
              </a:spcBef>
            </a:pPr>
            <a:r>
              <a:rPr lang="zh-CN" altLang="zh-CN" sz="2400" dirty="0">
                <a:solidFill>
                  <a:srgbClr val="C00000"/>
                </a:solidFill>
                <a:latin typeface="+mj-ea"/>
                <a:ea typeface="+mj-ea"/>
                <a:cs typeface="+mj-ea"/>
              </a:rPr>
              <a:t>外部输出数</a:t>
            </a:r>
            <a:r>
              <a:rPr lang="en-US" altLang="zh-CN" sz="2400" dirty="0">
                <a:solidFill>
                  <a:srgbClr val="C00000"/>
                </a:solidFill>
                <a:latin typeface="+mj-ea"/>
                <a:ea typeface="+mj-ea"/>
                <a:cs typeface="+mj-ea"/>
              </a:rPr>
              <a:t>(EOs): 仅仅输出,</a:t>
            </a:r>
            <a:r>
              <a:rPr lang="zh-CN" altLang="en-US" sz="2400" dirty="0">
                <a:solidFill>
                  <a:srgbClr val="C00000"/>
                </a:solidFill>
                <a:latin typeface="+mj-ea"/>
                <a:ea typeface="+mj-ea"/>
                <a:cs typeface="+mj-ea"/>
              </a:rPr>
              <a:t>如</a:t>
            </a:r>
            <a:r>
              <a:rPr lang="en-US" altLang="zh-CN" sz="2400" dirty="0">
                <a:solidFill>
                  <a:srgbClr val="C00000"/>
                </a:solidFill>
                <a:latin typeface="+mj-ea"/>
                <a:ea typeface="+mj-ea"/>
                <a:cs typeface="+mj-ea"/>
              </a:rPr>
              <a:t>导出/报表/打印等</a:t>
            </a:r>
          </a:p>
          <a:p>
            <a:pPr lvl="1" eaLnBrk="1" hangingPunct="1">
              <a:lnSpc>
                <a:spcPts val="2600"/>
              </a:lnSpc>
              <a:spcBef>
                <a:spcPts val="300"/>
              </a:spcBef>
            </a:pPr>
            <a:r>
              <a:rPr lang="zh-CN" altLang="zh-CN" sz="2400" dirty="0">
                <a:solidFill>
                  <a:srgbClr val="C00000"/>
                </a:solidFill>
                <a:latin typeface="+mj-ea"/>
                <a:ea typeface="+mj-ea"/>
                <a:cs typeface="+mj-ea"/>
              </a:rPr>
              <a:t>外部查询数</a:t>
            </a:r>
            <a:r>
              <a:rPr lang="en-US" altLang="zh-CN" sz="2400" dirty="0">
                <a:solidFill>
                  <a:srgbClr val="C00000"/>
                </a:solidFill>
                <a:latin typeface="+mj-ea"/>
                <a:ea typeface="+mj-ea"/>
                <a:cs typeface="+mj-ea"/>
              </a:rPr>
              <a:t>(EQs): 先输入数据，</a:t>
            </a:r>
            <a:r>
              <a:rPr lang="zh-CN" altLang="en-US" sz="2400" dirty="0">
                <a:solidFill>
                  <a:srgbClr val="C00000"/>
                </a:solidFill>
                <a:latin typeface="+mj-ea"/>
                <a:ea typeface="+mj-ea"/>
                <a:cs typeface="+mj-ea"/>
              </a:rPr>
              <a:t>再</a:t>
            </a:r>
            <a:r>
              <a:rPr lang="en-US" altLang="zh-CN" sz="2400" dirty="0">
                <a:solidFill>
                  <a:srgbClr val="C00000"/>
                </a:solidFill>
                <a:latin typeface="+mj-ea"/>
                <a:ea typeface="+mj-ea"/>
                <a:cs typeface="+mj-ea"/>
              </a:rPr>
              <a:t>根据输入计算输出</a:t>
            </a:r>
          </a:p>
          <a:p>
            <a:pPr lvl="1" eaLnBrk="1" hangingPunct="1">
              <a:lnSpc>
                <a:spcPts val="2600"/>
              </a:lnSpc>
              <a:spcBef>
                <a:spcPts val="300"/>
              </a:spcBef>
            </a:pPr>
            <a:r>
              <a:rPr lang="zh-CN" altLang="zh-CN" sz="2400" dirty="0">
                <a:solidFill>
                  <a:srgbClr val="C00000"/>
                </a:solidFill>
                <a:latin typeface="+mj-ea"/>
                <a:ea typeface="+mj-ea"/>
                <a:cs typeface="+mj-ea"/>
              </a:rPr>
              <a:t>内部逻辑文件数</a:t>
            </a:r>
            <a:r>
              <a:rPr lang="en-US" altLang="zh-CN" sz="2400" dirty="0">
                <a:solidFill>
                  <a:srgbClr val="C00000"/>
                </a:solidFill>
                <a:latin typeface="+mj-ea"/>
                <a:ea typeface="+mj-ea"/>
                <a:cs typeface="+mj-ea"/>
              </a:rPr>
              <a:t>(ILFs)</a:t>
            </a:r>
            <a:r>
              <a:rPr lang="zh-CN" altLang="en-US" sz="2400" dirty="0">
                <a:solidFill>
                  <a:srgbClr val="C00000"/>
                </a:solidFill>
                <a:latin typeface="+mj-ea"/>
                <a:ea typeface="+mj-ea"/>
                <a:cs typeface="+mj-ea"/>
              </a:rPr>
              <a:t>：业务对象，对应多个数据表</a:t>
            </a:r>
          </a:p>
          <a:p>
            <a:pPr lvl="1" eaLnBrk="1" hangingPunct="1">
              <a:lnSpc>
                <a:spcPts val="2600"/>
              </a:lnSpc>
              <a:spcBef>
                <a:spcPts val="300"/>
              </a:spcBef>
            </a:pPr>
            <a:r>
              <a:rPr lang="zh-CN" altLang="zh-CN" sz="2400" dirty="0">
                <a:solidFill>
                  <a:srgbClr val="C00000"/>
                </a:solidFill>
                <a:latin typeface="+mj-ea"/>
                <a:ea typeface="+mj-ea"/>
                <a:cs typeface="+mj-ea"/>
              </a:rPr>
              <a:t>外部接口文件数</a:t>
            </a:r>
            <a:r>
              <a:rPr lang="en-US" altLang="zh-CN" sz="2400" dirty="0">
                <a:solidFill>
                  <a:srgbClr val="C00000"/>
                </a:solidFill>
                <a:latin typeface="+mj-ea"/>
                <a:ea typeface="+mj-ea"/>
                <a:cs typeface="+mj-ea"/>
              </a:rPr>
              <a:t>(EIFs)</a:t>
            </a:r>
            <a:r>
              <a:rPr lang="zh-CN" altLang="en-US" sz="2400" dirty="0">
                <a:solidFill>
                  <a:srgbClr val="C00000"/>
                </a:solidFill>
                <a:latin typeface="+mj-ea"/>
                <a:ea typeface="+mj-ea"/>
                <a:cs typeface="+mj-ea"/>
              </a:rPr>
              <a:t>：其它应用提供的接口数据</a:t>
            </a:r>
          </a:p>
        </p:txBody>
      </p:sp>
      <p:sp>
        <p:nvSpPr>
          <p:cNvPr id="5"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 </a:t>
            </a:r>
            <a:r>
              <a:rPr lang="zh-CN" altLang="en-US" sz="4400" dirty="0">
                <a:latin typeface="隶书" panose="02010509060101010101" pitchFamily="49" charset="-122"/>
              </a:rPr>
              <a:t>软件度量</a:t>
            </a:r>
            <a:r>
              <a:rPr lang="en-US" altLang="zh-CN" sz="4400" dirty="0">
                <a:latin typeface="隶书" panose="02010509060101010101" pitchFamily="49" charset="-122"/>
              </a:rPr>
              <a:t>– </a:t>
            </a:r>
            <a:r>
              <a:rPr lang="zh-CN" altLang="en-US" sz="4400" dirty="0">
                <a:latin typeface="隶书" panose="02010509060101010101" pitchFamily="49" charset="-122"/>
              </a:rPr>
              <a:t>产品度量</a:t>
            </a:r>
            <a:endParaRPr lang="zh-CN" altLang="en-US" sz="4400" b="0" kern="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24580" name="Rectangle 3"/>
          <p:cNvSpPr>
            <a:spLocks noGrp="1"/>
          </p:cNvSpPr>
          <p:nvPr/>
        </p:nvSpPr>
        <p:spPr>
          <a:xfrm>
            <a:off x="633095" y="1090930"/>
            <a:ext cx="7313295" cy="506222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p"/>
              <a:defRPr sz="29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1B1A"/>
              </a:buClr>
              <a:buSzPct val="70000"/>
              <a:buFont typeface="Wingdings" panose="05000000000000000000" pitchFamily="2" charset="2"/>
              <a:buChar char="l"/>
              <a:defRPr sz="2500">
                <a:solidFill>
                  <a:schemeClr val="tx2"/>
                </a:solidFill>
                <a:latin typeface="+mn-lt"/>
                <a:ea typeface="+mj-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b="1">
                <a:solidFill>
                  <a:schemeClr val="bg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9pPr>
          </a:lstStyle>
          <a:p>
            <a:pPr eaLnBrk="1" hangingPunct="1">
              <a:lnSpc>
                <a:spcPct val="80000"/>
              </a:lnSpc>
              <a:buFont typeface="Wingdings" panose="05000000000000000000" charset="0"/>
              <a:buChar char="n"/>
            </a:pPr>
            <a:r>
              <a:rPr lang="zh-CN" altLang="en-US" sz="3600" dirty="0">
                <a:solidFill>
                  <a:srgbClr val="0000FF"/>
                </a:solidFill>
                <a:latin typeface="+mj-ea"/>
                <a:ea typeface="+mj-ea"/>
                <a:sym typeface="+mn-ea"/>
              </a:rPr>
              <a:t>规模度量 </a:t>
            </a:r>
            <a:r>
              <a:rPr lang="en-US" altLang="zh-CN" sz="3600" dirty="0">
                <a:solidFill>
                  <a:srgbClr val="0000FF"/>
                </a:solidFill>
                <a:latin typeface="+mj-ea"/>
                <a:ea typeface="+mj-ea"/>
                <a:sym typeface="+mn-ea"/>
              </a:rPr>
              <a:t>- </a:t>
            </a:r>
            <a:r>
              <a:rPr lang="zh-CN" altLang="en-US" sz="3600" dirty="0">
                <a:solidFill>
                  <a:srgbClr val="0000FF"/>
                </a:solidFill>
                <a:latin typeface="+mj-ea"/>
                <a:ea typeface="+mj-ea"/>
                <a:sym typeface="+mn-ea"/>
              </a:rPr>
              <a:t>功能点</a:t>
            </a:r>
            <a:r>
              <a:rPr lang="en-US" altLang="zh-CN" sz="3600" dirty="0">
                <a:solidFill>
                  <a:srgbClr val="0000FF"/>
                </a:solidFill>
                <a:latin typeface="+mj-ea"/>
                <a:ea typeface="+mj-ea"/>
                <a:sym typeface="+mn-ea"/>
              </a:rPr>
              <a:t>(FP)</a:t>
            </a:r>
            <a:endParaRPr lang="zh-CN" altLang="en-US" sz="3600" dirty="0">
              <a:solidFill>
                <a:srgbClr val="0000FF"/>
              </a:solidFill>
              <a:latin typeface="+mj-ea"/>
              <a:ea typeface="+mj-ea"/>
              <a:sym typeface="+mn-ea"/>
            </a:endParaRPr>
          </a:p>
          <a:p>
            <a:pPr eaLnBrk="1" hangingPunct="1">
              <a:lnSpc>
                <a:spcPct val="80000"/>
              </a:lnSpc>
              <a:buFont typeface="Wingdings" panose="05000000000000000000" charset="0"/>
              <a:buChar char="n"/>
            </a:pPr>
            <a:endParaRPr lang="zh-CN" altLang="en-US" sz="3600" dirty="0">
              <a:solidFill>
                <a:srgbClr val="0000FF"/>
              </a:solidFill>
              <a:latin typeface="+mj-ea"/>
              <a:ea typeface="+mj-ea"/>
              <a:sym typeface="+mn-ea"/>
            </a:endParaRPr>
          </a:p>
          <a:p>
            <a:pPr marL="0" indent="0" eaLnBrk="1" hangingPunct="1">
              <a:lnSpc>
                <a:spcPct val="80000"/>
              </a:lnSpc>
              <a:buFont typeface="Wingdings" panose="05000000000000000000" charset="0"/>
              <a:buNone/>
            </a:pPr>
            <a:endParaRPr lang="zh-CN" altLang="en-US" sz="3600" dirty="0">
              <a:solidFill>
                <a:srgbClr val="0000FF"/>
              </a:solidFill>
              <a:latin typeface="+mj-ea"/>
              <a:ea typeface="+mj-ea"/>
              <a:sym typeface="+mn-ea"/>
            </a:endParaRPr>
          </a:p>
          <a:p>
            <a:pPr eaLnBrk="1" hangingPunct="1">
              <a:lnSpc>
                <a:spcPct val="80000"/>
              </a:lnSpc>
              <a:buFont typeface="Wingdings" panose="05000000000000000000" charset="0"/>
              <a:buChar char="n"/>
            </a:pPr>
            <a:endParaRPr lang="zh-CN" altLang="en-US" sz="3600" dirty="0">
              <a:solidFill>
                <a:srgbClr val="0000FF"/>
              </a:solidFill>
              <a:latin typeface="+mj-ea"/>
              <a:ea typeface="+mj-ea"/>
              <a:sym typeface="+mn-ea"/>
            </a:endParaRPr>
          </a:p>
          <a:p>
            <a:pPr marL="457200" lvl="1" indent="0" eaLnBrk="1" hangingPunct="1">
              <a:lnSpc>
                <a:spcPct val="100000"/>
              </a:lnSpc>
              <a:spcBef>
                <a:spcPts val="0"/>
              </a:spcBef>
              <a:buFont typeface="Wingdings" panose="05000000000000000000" charset="0"/>
              <a:buNone/>
            </a:pPr>
            <a:endParaRPr lang="zh-CN" altLang="en-US" sz="2000" b="0" dirty="0">
              <a:solidFill>
                <a:schemeClr val="tx1"/>
              </a:solidFill>
              <a:latin typeface="楷体_GB2312" panose="02010609030101010101" pitchFamily="49" charset="-122"/>
              <a:ea typeface="楷体_GB2312" panose="02010609030101010101" pitchFamily="49" charset="-122"/>
              <a:sym typeface="+mn-ea"/>
            </a:endParaRPr>
          </a:p>
        </p:txBody>
      </p:sp>
      <p:pic>
        <p:nvPicPr>
          <p:cNvPr id="15365" name="图片 2"/>
          <p:cNvPicPr>
            <a:picLocks noChangeAspect="1"/>
          </p:cNvPicPr>
          <p:nvPr/>
        </p:nvPicPr>
        <p:blipFill>
          <a:blip r:embed="rId2"/>
          <a:stretch>
            <a:fillRect/>
          </a:stretch>
        </p:blipFill>
        <p:spPr>
          <a:xfrm>
            <a:off x="1017270" y="1883410"/>
            <a:ext cx="6929120" cy="2707640"/>
          </a:xfrm>
          <a:prstGeom prst="rect">
            <a:avLst/>
          </a:prstGeom>
          <a:noFill/>
          <a:ln w="9525">
            <a:noFill/>
          </a:ln>
        </p:spPr>
      </p:pic>
      <p:sp>
        <p:nvSpPr>
          <p:cNvPr id="2" name="文本框 1"/>
          <p:cNvSpPr txBox="1"/>
          <p:nvPr/>
        </p:nvSpPr>
        <p:spPr>
          <a:xfrm>
            <a:off x="1017270" y="5027930"/>
            <a:ext cx="6929120" cy="368300"/>
          </a:xfrm>
          <a:prstGeom prst="rect">
            <a:avLst/>
          </a:prstGeom>
          <a:noFill/>
        </p:spPr>
        <p:txBody>
          <a:bodyPr wrap="square" rtlCol="0" anchor="t">
            <a:spAutoFit/>
          </a:bodyPr>
          <a:lstStyle/>
          <a:p>
            <a:r>
              <a:rPr lang="zh-CN" altLang="en-US">
                <a:latin typeface="+mn-ea"/>
                <a:ea typeface="+mn-ea"/>
                <a:cs typeface="+mn-ea"/>
              </a:rPr>
              <a:t>AFP(调整后功能点)= UFP (未调整功能点数目)* AF (影响因子)</a:t>
            </a:r>
          </a:p>
        </p:txBody>
      </p:sp>
      <p:sp>
        <p:nvSpPr>
          <p:cNvPr id="3" name="文本框 2"/>
          <p:cNvSpPr txBox="1"/>
          <p:nvPr/>
        </p:nvSpPr>
        <p:spPr>
          <a:xfrm>
            <a:off x="1187450" y="5666105"/>
            <a:ext cx="4384040" cy="368300"/>
          </a:xfrm>
          <a:prstGeom prst="rect">
            <a:avLst/>
          </a:prstGeom>
          <a:noFill/>
        </p:spPr>
        <p:txBody>
          <a:bodyPr wrap="none" rtlCol="0" anchor="t">
            <a:spAutoFit/>
          </a:bodyPr>
          <a:lstStyle/>
          <a:p>
            <a:r>
              <a:rPr lang="zh-CN" altLang="en-US">
                <a:latin typeface="Times New Roman" panose="02020603050405020304" pitchFamily="18" charset="0"/>
                <a:sym typeface="+mn-ea"/>
              </a:rPr>
              <a:t>https://alvinalexander.com/FunctionPoints/</a:t>
            </a:r>
            <a:endParaRPr lang="zh-CN" altLang="en-US">
              <a:latin typeface="Times New Roman" panose="02020603050405020304" pitchFamily="18" charset="0"/>
            </a:endParaRPr>
          </a:p>
        </p:txBody>
      </p:sp>
      <p:sp>
        <p:nvSpPr>
          <p:cNvPr id="7"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 </a:t>
            </a:r>
            <a:r>
              <a:rPr lang="zh-CN" altLang="en-US" sz="4400" dirty="0">
                <a:latin typeface="隶书" panose="02010509060101010101" pitchFamily="49" charset="-122"/>
              </a:rPr>
              <a:t>软件度量</a:t>
            </a:r>
            <a:r>
              <a:rPr lang="en-US" altLang="zh-CN" sz="4400" dirty="0">
                <a:latin typeface="隶书" panose="02010509060101010101" pitchFamily="49" charset="-122"/>
              </a:rPr>
              <a:t>– </a:t>
            </a:r>
            <a:r>
              <a:rPr lang="zh-CN" altLang="en-US" sz="4400" dirty="0">
                <a:latin typeface="隶书" panose="02010509060101010101" pitchFamily="49" charset="-122"/>
              </a:rPr>
              <a:t>产品度量</a:t>
            </a:r>
            <a:endParaRPr lang="zh-CN" altLang="en-US" sz="4400" b="0" kern="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24580" name="Rectangle 3"/>
          <p:cNvSpPr>
            <a:spLocks noGrp="1"/>
          </p:cNvSpPr>
          <p:nvPr/>
        </p:nvSpPr>
        <p:spPr>
          <a:xfrm>
            <a:off x="633095" y="1090930"/>
            <a:ext cx="7313295" cy="506222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p"/>
              <a:defRPr sz="29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1B1A"/>
              </a:buClr>
              <a:buSzPct val="70000"/>
              <a:buFont typeface="Wingdings" panose="05000000000000000000" pitchFamily="2" charset="2"/>
              <a:buChar char="l"/>
              <a:defRPr sz="2500">
                <a:solidFill>
                  <a:schemeClr val="tx2"/>
                </a:solidFill>
                <a:latin typeface="+mn-lt"/>
                <a:ea typeface="+mj-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b="1">
                <a:solidFill>
                  <a:schemeClr val="bg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9pPr>
          </a:lstStyle>
          <a:p>
            <a:pPr eaLnBrk="1" hangingPunct="1">
              <a:lnSpc>
                <a:spcPct val="80000"/>
              </a:lnSpc>
              <a:buFont typeface="Wingdings" panose="05000000000000000000" charset="0"/>
              <a:buChar char="n"/>
            </a:pPr>
            <a:r>
              <a:rPr lang="zh-CN" altLang="en-US" sz="3600" dirty="0">
                <a:solidFill>
                  <a:srgbClr val="0000FF"/>
                </a:solidFill>
                <a:latin typeface="+mj-ea"/>
                <a:ea typeface="+mj-ea"/>
                <a:sym typeface="+mn-ea"/>
              </a:rPr>
              <a:t>规模度量 </a:t>
            </a:r>
            <a:r>
              <a:rPr lang="en-US" altLang="zh-CN" sz="3600" dirty="0">
                <a:solidFill>
                  <a:srgbClr val="0000FF"/>
                </a:solidFill>
                <a:latin typeface="+mj-ea"/>
                <a:ea typeface="+mj-ea"/>
                <a:sym typeface="+mn-ea"/>
              </a:rPr>
              <a:t>- FP</a:t>
            </a:r>
            <a:r>
              <a:rPr lang="zh-CN" altLang="en-US" sz="3600" dirty="0">
                <a:solidFill>
                  <a:srgbClr val="0000FF"/>
                </a:solidFill>
                <a:latin typeface="+mj-ea"/>
                <a:ea typeface="+mj-ea"/>
                <a:sym typeface="+mn-ea"/>
              </a:rPr>
              <a:t>与</a:t>
            </a:r>
            <a:r>
              <a:rPr lang="en-US" altLang="zh-CN" sz="3600" dirty="0">
                <a:solidFill>
                  <a:srgbClr val="0000FF"/>
                </a:solidFill>
                <a:latin typeface="+mj-ea"/>
                <a:ea typeface="+mj-ea"/>
                <a:sym typeface="+mn-ea"/>
              </a:rPr>
              <a:t>LOC</a:t>
            </a:r>
            <a:endParaRPr lang="zh-CN" altLang="en-US" sz="3600" dirty="0">
              <a:solidFill>
                <a:srgbClr val="0000FF"/>
              </a:solidFill>
              <a:latin typeface="+mj-ea"/>
              <a:ea typeface="+mj-ea"/>
              <a:sym typeface="+mn-ea"/>
            </a:endParaRPr>
          </a:p>
          <a:p>
            <a:pPr eaLnBrk="1" hangingPunct="1">
              <a:lnSpc>
                <a:spcPct val="80000"/>
              </a:lnSpc>
              <a:buFont typeface="Wingdings" panose="05000000000000000000" charset="0"/>
              <a:buChar char="n"/>
            </a:pPr>
            <a:endParaRPr lang="zh-CN" altLang="en-US" sz="3600" dirty="0">
              <a:solidFill>
                <a:srgbClr val="0000FF"/>
              </a:solidFill>
              <a:latin typeface="+mj-ea"/>
              <a:ea typeface="+mj-ea"/>
              <a:sym typeface="+mn-ea"/>
            </a:endParaRPr>
          </a:p>
          <a:p>
            <a:pPr marL="0" indent="0" eaLnBrk="1" hangingPunct="1">
              <a:lnSpc>
                <a:spcPct val="80000"/>
              </a:lnSpc>
              <a:buFont typeface="Wingdings" panose="05000000000000000000" charset="0"/>
              <a:buNone/>
            </a:pPr>
            <a:endParaRPr lang="zh-CN" altLang="en-US" sz="3600" dirty="0">
              <a:solidFill>
                <a:srgbClr val="0000FF"/>
              </a:solidFill>
              <a:latin typeface="+mj-ea"/>
              <a:ea typeface="+mj-ea"/>
              <a:sym typeface="+mn-ea"/>
            </a:endParaRPr>
          </a:p>
          <a:p>
            <a:pPr eaLnBrk="1" hangingPunct="1">
              <a:lnSpc>
                <a:spcPct val="80000"/>
              </a:lnSpc>
              <a:buFont typeface="Wingdings" panose="05000000000000000000" charset="0"/>
              <a:buChar char="n"/>
            </a:pPr>
            <a:endParaRPr lang="zh-CN" altLang="en-US" sz="3600" dirty="0">
              <a:solidFill>
                <a:srgbClr val="0000FF"/>
              </a:solidFill>
              <a:latin typeface="+mj-ea"/>
              <a:ea typeface="+mj-ea"/>
              <a:sym typeface="+mn-ea"/>
            </a:endParaRPr>
          </a:p>
          <a:p>
            <a:pPr marL="457200" lvl="1" indent="0" eaLnBrk="1" hangingPunct="1">
              <a:lnSpc>
                <a:spcPct val="100000"/>
              </a:lnSpc>
              <a:spcBef>
                <a:spcPts val="0"/>
              </a:spcBef>
              <a:buFont typeface="Wingdings" panose="05000000000000000000" charset="0"/>
              <a:buNone/>
            </a:pPr>
            <a:endParaRPr lang="zh-CN" altLang="en-US" sz="2000" b="0" dirty="0">
              <a:solidFill>
                <a:schemeClr val="tx1"/>
              </a:solidFill>
              <a:latin typeface="楷体_GB2312" panose="02010609030101010101" pitchFamily="49" charset="-122"/>
              <a:ea typeface="楷体_GB2312" panose="02010609030101010101" pitchFamily="49" charset="-122"/>
              <a:sym typeface="+mn-ea"/>
            </a:endParaRPr>
          </a:p>
        </p:txBody>
      </p:sp>
      <p:pic>
        <p:nvPicPr>
          <p:cNvPr id="2" name="图片 1"/>
          <p:cNvPicPr>
            <a:picLocks noChangeAspect="1"/>
          </p:cNvPicPr>
          <p:nvPr/>
        </p:nvPicPr>
        <p:blipFill>
          <a:blip r:embed="rId2"/>
          <a:stretch>
            <a:fillRect/>
          </a:stretch>
        </p:blipFill>
        <p:spPr>
          <a:xfrm>
            <a:off x="1198880" y="1783080"/>
            <a:ext cx="7550150" cy="4104005"/>
          </a:xfrm>
          <a:prstGeom prst="rect">
            <a:avLst/>
          </a:prstGeom>
        </p:spPr>
      </p:pic>
      <p:sp>
        <p:nvSpPr>
          <p:cNvPr id="5"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 </a:t>
            </a:r>
            <a:r>
              <a:rPr lang="zh-CN" altLang="en-US" sz="4400" dirty="0">
                <a:latin typeface="隶书" panose="02010509060101010101" pitchFamily="49" charset="-122"/>
              </a:rPr>
              <a:t>软件度量</a:t>
            </a:r>
            <a:r>
              <a:rPr lang="en-US" altLang="zh-CN" sz="4400" dirty="0">
                <a:latin typeface="隶书" panose="02010509060101010101" pitchFamily="49" charset="-122"/>
              </a:rPr>
              <a:t>– </a:t>
            </a:r>
            <a:r>
              <a:rPr lang="zh-CN" altLang="en-US" sz="4400" dirty="0">
                <a:latin typeface="隶书" panose="02010509060101010101" pitchFamily="49" charset="-122"/>
              </a:rPr>
              <a:t>产品度量</a:t>
            </a:r>
            <a:endParaRPr lang="zh-CN" altLang="en-US" sz="4400" b="0" kern="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24580" name="Rectangle 3"/>
          <p:cNvSpPr>
            <a:spLocks noGrp="1"/>
          </p:cNvSpPr>
          <p:nvPr/>
        </p:nvSpPr>
        <p:spPr>
          <a:xfrm>
            <a:off x="673735" y="1079500"/>
            <a:ext cx="7313295" cy="56451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p"/>
              <a:defRPr sz="29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1B1A"/>
              </a:buClr>
              <a:buSzPct val="70000"/>
              <a:buFont typeface="Wingdings" panose="05000000000000000000" pitchFamily="2" charset="2"/>
              <a:buChar char="l"/>
              <a:defRPr sz="2500">
                <a:solidFill>
                  <a:schemeClr val="tx2"/>
                </a:solidFill>
                <a:latin typeface="+mn-lt"/>
                <a:ea typeface="+mj-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b="1">
                <a:solidFill>
                  <a:schemeClr val="bg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9pPr>
          </a:lstStyle>
          <a:p>
            <a:pPr eaLnBrk="1" hangingPunct="1">
              <a:lnSpc>
                <a:spcPct val="80000"/>
              </a:lnSpc>
              <a:buFont typeface="Wingdings" panose="05000000000000000000" charset="0"/>
              <a:buChar char="n"/>
            </a:pPr>
            <a:r>
              <a:rPr lang="zh-CN" altLang="en-US" sz="3600" dirty="0">
                <a:solidFill>
                  <a:srgbClr val="0000FF"/>
                </a:solidFill>
                <a:latin typeface="+mj-ea"/>
                <a:ea typeface="+mj-ea"/>
                <a:sym typeface="+mn-ea"/>
              </a:rPr>
              <a:t>规模度量 </a:t>
            </a:r>
            <a:r>
              <a:rPr lang="en-US" altLang="zh-CN" sz="3600" dirty="0">
                <a:solidFill>
                  <a:srgbClr val="0000FF"/>
                </a:solidFill>
                <a:latin typeface="+mj-ea"/>
                <a:ea typeface="+mj-ea"/>
                <a:sym typeface="+mn-ea"/>
              </a:rPr>
              <a:t>- </a:t>
            </a:r>
            <a:r>
              <a:rPr lang="zh-CN" altLang="en-US" sz="3600" dirty="0">
                <a:solidFill>
                  <a:srgbClr val="0000FF"/>
                </a:solidFill>
                <a:latin typeface="+mj-ea"/>
                <a:ea typeface="+mj-ea"/>
                <a:sym typeface="+mn-ea"/>
              </a:rPr>
              <a:t>面向对象度量</a:t>
            </a:r>
          </a:p>
          <a:p>
            <a:pPr marL="0" indent="0" eaLnBrk="1" hangingPunct="1">
              <a:lnSpc>
                <a:spcPct val="80000"/>
              </a:lnSpc>
              <a:buFont typeface="Wingdings" panose="05000000000000000000" charset="0"/>
              <a:buNone/>
            </a:pPr>
            <a:endParaRPr lang="zh-CN" altLang="en-US" sz="3600" dirty="0">
              <a:solidFill>
                <a:srgbClr val="0000FF"/>
              </a:solidFill>
              <a:latin typeface="+mj-ea"/>
              <a:ea typeface="+mj-ea"/>
              <a:sym typeface="+mn-ea"/>
            </a:endParaRPr>
          </a:p>
          <a:p>
            <a:pPr eaLnBrk="1" hangingPunct="1">
              <a:lnSpc>
                <a:spcPct val="80000"/>
              </a:lnSpc>
              <a:buFont typeface="Wingdings" panose="05000000000000000000" charset="0"/>
              <a:buChar char="n"/>
            </a:pPr>
            <a:endParaRPr lang="zh-CN" altLang="en-US" sz="3600" dirty="0">
              <a:solidFill>
                <a:srgbClr val="0000FF"/>
              </a:solidFill>
              <a:latin typeface="+mj-ea"/>
              <a:ea typeface="+mj-ea"/>
              <a:sym typeface="+mn-ea"/>
            </a:endParaRPr>
          </a:p>
          <a:p>
            <a:pPr marL="457200" lvl="1" indent="0" eaLnBrk="1" hangingPunct="1">
              <a:lnSpc>
                <a:spcPct val="100000"/>
              </a:lnSpc>
              <a:spcBef>
                <a:spcPts val="0"/>
              </a:spcBef>
              <a:buFont typeface="Wingdings" panose="05000000000000000000" charset="0"/>
              <a:buNone/>
            </a:pPr>
            <a:endParaRPr lang="zh-CN" altLang="en-US" sz="2000" b="0" dirty="0">
              <a:solidFill>
                <a:schemeClr val="tx1"/>
              </a:solidFill>
              <a:latin typeface="楷体_GB2312" panose="02010609030101010101" pitchFamily="49" charset="-122"/>
              <a:ea typeface="楷体_GB2312" panose="02010609030101010101" pitchFamily="49" charset="-122"/>
              <a:sym typeface="+mn-ea"/>
            </a:endParaRPr>
          </a:p>
        </p:txBody>
      </p:sp>
      <p:sp>
        <p:nvSpPr>
          <p:cNvPr id="19461" name="Rectangle 3"/>
          <p:cNvSpPr>
            <a:spLocks noGrp="1"/>
          </p:cNvSpPr>
          <p:nvPr/>
        </p:nvSpPr>
        <p:spPr>
          <a:xfrm>
            <a:off x="941705" y="2233930"/>
            <a:ext cx="7397750" cy="3726180"/>
          </a:xfrm>
          <a:prstGeom prst="rect">
            <a:avLst/>
          </a:prstGeom>
          <a:noFill/>
          <a:ln w="9525">
            <a:noFill/>
          </a:ln>
        </p:spPr>
        <p:txBody>
          <a:bodyPr vert="horz" wrap="square" lIns="90487" tIns="44450" rIns="90487" bIns="44450" anchor="t"/>
          <a:lst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tx2"/>
              </a:buClr>
              <a:buChar char="•"/>
              <a:defRPr>
                <a:solidFill>
                  <a:schemeClr val="tx1"/>
                </a:solidFill>
                <a:latin typeface="+mn-lt"/>
              </a:defRPr>
            </a:lvl3pPr>
            <a:lvl4pPr marL="1600200" indent="-228600" algn="l" rtl="0" eaLnBrk="0" fontAlgn="base" hangingPunct="0">
              <a:spcBef>
                <a:spcPct val="20000"/>
              </a:spcBef>
              <a:spcAft>
                <a:spcPct val="0"/>
              </a:spcAft>
              <a:buClr>
                <a:schemeClr val="hlink"/>
              </a:buClr>
              <a:buChar char="•"/>
              <a:defRPr sz="1600">
                <a:solidFill>
                  <a:schemeClr val="tx1"/>
                </a:solidFill>
                <a:latin typeface="+mn-lt"/>
              </a:defRPr>
            </a:lvl4pPr>
            <a:lvl5pPr marL="2057400" indent="-228600" algn="l" rtl="0" eaLnBrk="0" fontAlgn="base" hangingPunct="0">
              <a:spcBef>
                <a:spcPct val="20000"/>
              </a:spcBef>
              <a:spcAft>
                <a:spcPct val="0"/>
              </a:spcAft>
              <a:buClr>
                <a:schemeClr val="tx1"/>
              </a:buClr>
              <a:buSzPct val="85000"/>
              <a:buChar char="•"/>
              <a:defRPr sz="1600">
                <a:solidFill>
                  <a:schemeClr val="tx1"/>
                </a:solidFill>
                <a:latin typeface="+mn-lt"/>
              </a:defRPr>
            </a:lvl5pPr>
            <a:lvl6pPr marL="2514600" indent="-228600" algn="l" rtl="0" fontAlgn="base">
              <a:spcBef>
                <a:spcPct val="20000"/>
              </a:spcBef>
              <a:spcAft>
                <a:spcPct val="0"/>
              </a:spcAft>
              <a:buClr>
                <a:schemeClr val="tx1"/>
              </a:buClr>
              <a:buSzPct val="85000"/>
              <a:buChar char="•"/>
              <a:defRPr sz="1600">
                <a:solidFill>
                  <a:schemeClr val="tx1"/>
                </a:solidFill>
                <a:latin typeface="+mn-lt"/>
              </a:defRPr>
            </a:lvl6pPr>
            <a:lvl7pPr marL="2971800" indent="-228600" algn="l" rtl="0" fontAlgn="base">
              <a:spcBef>
                <a:spcPct val="20000"/>
              </a:spcBef>
              <a:spcAft>
                <a:spcPct val="0"/>
              </a:spcAft>
              <a:buClr>
                <a:schemeClr val="tx1"/>
              </a:buClr>
              <a:buSzPct val="85000"/>
              <a:buChar char="•"/>
              <a:defRPr sz="1600">
                <a:solidFill>
                  <a:schemeClr val="tx1"/>
                </a:solidFill>
                <a:latin typeface="+mn-lt"/>
              </a:defRPr>
            </a:lvl7pPr>
            <a:lvl8pPr marL="3429000" indent="-228600" algn="l" rtl="0" fontAlgn="base">
              <a:spcBef>
                <a:spcPct val="20000"/>
              </a:spcBef>
              <a:spcAft>
                <a:spcPct val="0"/>
              </a:spcAft>
              <a:buClr>
                <a:schemeClr val="tx1"/>
              </a:buClr>
              <a:buSzPct val="85000"/>
              <a:buChar char="•"/>
              <a:defRPr sz="1600">
                <a:solidFill>
                  <a:schemeClr val="tx1"/>
                </a:solidFill>
                <a:latin typeface="+mn-lt"/>
              </a:defRPr>
            </a:lvl8pPr>
            <a:lvl9pPr marL="3886200" indent="-228600" algn="l" rtl="0" fontAlgn="base">
              <a:spcBef>
                <a:spcPct val="20000"/>
              </a:spcBef>
              <a:spcAft>
                <a:spcPct val="0"/>
              </a:spcAft>
              <a:buClr>
                <a:schemeClr val="tx1"/>
              </a:buClr>
              <a:buSzPct val="85000"/>
              <a:buChar char="•"/>
              <a:defRPr sz="1600">
                <a:solidFill>
                  <a:schemeClr val="tx1"/>
                </a:solidFill>
                <a:latin typeface="+mn-lt"/>
              </a:defRPr>
            </a:lvl9pPr>
          </a:lstStyle>
          <a:p>
            <a:pPr eaLnBrk="1" hangingPunct="1">
              <a:lnSpc>
                <a:spcPct val="150000"/>
              </a:lnSpc>
            </a:pPr>
            <a:r>
              <a:rPr lang="zh-CN" altLang="en-US" dirty="0">
                <a:latin typeface="+mj-ea"/>
                <a:ea typeface="+mj-ea"/>
                <a:cs typeface="+mj-ea"/>
              </a:rPr>
              <a:t>定位</a:t>
            </a:r>
            <a:r>
              <a:rPr lang="en-US" altLang="zh-CN" dirty="0">
                <a:latin typeface="+mj-ea"/>
                <a:ea typeface="+mj-ea"/>
                <a:cs typeface="+mj-ea"/>
              </a:rPr>
              <a:t>—</a:t>
            </a:r>
            <a:r>
              <a:rPr lang="zh-CN" altLang="en-US" dirty="0">
                <a:latin typeface="+mj-ea"/>
                <a:ea typeface="+mj-ea"/>
                <a:cs typeface="+mj-ea"/>
              </a:rPr>
              <a:t>信息集中在程序中的方式。</a:t>
            </a:r>
            <a:endParaRPr lang="en-US" altLang="zh-CN" dirty="0">
              <a:latin typeface="+mj-ea"/>
              <a:ea typeface="+mj-ea"/>
              <a:cs typeface="+mj-ea"/>
            </a:endParaRPr>
          </a:p>
          <a:p>
            <a:pPr eaLnBrk="1" hangingPunct="1">
              <a:lnSpc>
                <a:spcPct val="150000"/>
              </a:lnSpc>
            </a:pPr>
            <a:r>
              <a:rPr lang="zh-CN" altLang="en-US" dirty="0">
                <a:latin typeface="+mj-ea"/>
                <a:ea typeface="+mj-ea"/>
                <a:cs typeface="+mj-ea"/>
              </a:rPr>
              <a:t>封装</a:t>
            </a:r>
            <a:r>
              <a:rPr lang="en-US" altLang="zh-CN" dirty="0">
                <a:latin typeface="+mj-ea"/>
                <a:ea typeface="+mj-ea"/>
                <a:cs typeface="+mj-ea"/>
              </a:rPr>
              <a:t>—</a:t>
            </a:r>
            <a:r>
              <a:rPr lang="zh-CN" altLang="en-US" dirty="0">
                <a:latin typeface="+mj-ea"/>
                <a:ea typeface="+mj-ea"/>
                <a:cs typeface="+mj-ea"/>
              </a:rPr>
              <a:t>数据和处理的封装。</a:t>
            </a:r>
            <a:endParaRPr lang="en-US" altLang="zh-CN" dirty="0">
              <a:latin typeface="+mj-ea"/>
              <a:ea typeface="+mj-ea"/>
              <a:cs typeface="+mj-ea"/>
            </a:endParaRPr>
          </a:p>
          <a:p>
            <a:pPr eaLnBrk="1" hangingPunct="1">
              <a:lnSpc>
                <a:spcPct val="150000"/>
              </a:lnSpc>
            </a:pPr>
            <a:r>
              <a:rPr lang="zh-CN" altLang="en-US" dirty="0">
                <a:latin typeface="+mj-ea"/>
                <a:ea typeface="+mj-ea"/>
                <a:cs typeface="+mj-ea"/>
              </a:rPr>
              <a:t>信息隐藏</a:t>
            </a:r>
            <a:r>
              <a:rPr lang="en-US" altLang="zh-CN" dirty="0">
                <a:latin typeface="+mj-ea"/>
                <a:ea typeface="+mj-ea"/>
                <a:cs typeface="+mj-ea"/>
              </a:rPr>
              <a:t>—</a:t>
            </a:r>
            <a:r>
              <a:rPr lang="zh-CN" altLang="en-US" dirty="0">
                <a:latin typeface="+mj-ea"/>
                <a:ea typeface="+mj-ea"/>
                <a:cs typeface="+mj-ea"/>
              </a:rPr>
              <a:t>操作细节信息被安全接口隐藏的方式。</a:t>
            </a:r>
            <a:endParaRPr lang="en-US" altLang="zh-CN" dirty="0">
              <a:latin typeface="+mj-ea"/>
              <a:ea typeface="+mj-ea"/>
              <a:cs typeface="+mj-ea"/>
            </a:endParaRPr>
          </a:p>
          <a:p>
            <a:pPr eaLnBrk="1" hangingPunct="1">
              <a:lnSpc>
                <a:spcPct val="150000"/>
              </a:lnSpc>
            </a:pPr>
            <a:r>
              <a:rPr lang="zh-CN" altLang="en-US" dirty="0">
                <a:latin typeface="+mj-ea"/>
                <a:ea typeface="+mj-ea"/>
                <a:cs typeface="+mj-ea"/>
              </a:rPr>
              <a:t>继承</a:t>
            </a:r>
            <a:r>
              <a:rPr lang="en-US" altLang="zh-CN" dirty="0">
                <a:latin typeface="+mj-ea"/>
                <a:ea typeface="+mj-ea"/>
                <a:cs typeface="+mj-ea"/>
              </a:rPr>
              <a:t>—</a:t>
            </a:r>
            <a:r>
              <a:rPr lang="zh-CN" altLang="en-US" dirty="0">
                <a:latin typeface="+mj-ea"/>
                <a:ea typeface="+mj-ea"/>
                <a:cs typeface="+mj-ea"/>
              </a:rPr>
              <a:t>将一个类的职责传播给另一个类的方式。</a:t>
            </a:r>
            <a:endParaRPr lang="en-US" altLang="zh-CN" dirty="0">
              <a:latin typeface="+mj-ea"/>
              <a:ea typeface="+mj-ea"/>
              <a:cs typeface="+mj-ea"/>
            </a:endParaRPr>
          </a:p>
          <a:p>
            <a:pPr eaLnBrk="1" hangingPunct="1">
              <a:lnSpc>
                <a:spcPct val="150000"/>
              </a:lnSpc>
            </a:pPr>
            <a:r>
              <a:rPr lang="zh-CN" altLang="en-US" dirty="0">
                <a:latin typeface="+mj-ea"/>
                <a:ea typeface="+mj-ea"/>
                <a:cs typeface="+mj-ea"/>
              </a:rPr>
              <a:t>抽象</a:t>
            </a:r>
            <a:r>
              <a:rPr lang="en-US" altLang="zh-CN" dirty="0">
                <a:latin typeface="+mj-ea"/>
                <a:ea typeface="+mj-ea"/>
                <a:cs typeface="+mj-ea"/>
              </a:rPr>
              <a:t>—</a:t>
            </a:r>
            <a:r>
              <a:rPr lang="zh-CN" altLang="en-US" dirty="0">
                <a:latin typeface="+mj-ea"/>
                <a:ea typeface="+mj-ea"/>
                <a:cs typeface="+mj-ea"/>
              </a:rPr>
              <a:t>使设计专注于基本细节的机制。</a:t>
            </a:r>
          </a:p>
        </p:txBody>
      </p:sp>
      <p:sp>
        <p:nvSpPr>
          <p:cNvPr id="2" name="文本框 1"/>
          <p:cNvSpPr txBox="1"/>
          <p:nvPr/>
        </p:nvSpPr>
        <p:spPr>
          <a:xfrm>
            <a:off x="941388" y="1743075"/>
            <a:ext cx="7539990" cy="423545"/>
          </a:xfrm>
          <a:prstGeom prst="rect">
            <a:avLst/>
          </a:prstGeom>
          <a:noFill/>
        </p:spPr>
        <p:txBody>
          <a:bodyPr wrap="none" rtlCol="0" anchor="t">
            <a:spAutoFit/>
          </a:bodyPr>
          <a:lstStyle/>
          <a:p>
            <a:pPr marL="0" lvl="0" indent="0">
              <a:lnSpc>
                <a:spcPct val="90000"/>
              </a:lnSpc>
              <a:spcBef>
                <a:spcPct val="0"/>
              </a:spcBef>
              <a:buClrTx/>
              <a:buSzTx/>
              <a:buFontTx/>
              <a:buNone/>
            </a:pPr>
            <a:r>
              <a:rPr lang="en-US" altLang="zh-CN" sz="2400" dirty="0">
                <a:latin typeface="+mj-ea"/>
                <a:ea typeface="+mj-ea"/>
                <a:cs typeface="+mj-ea"/>
                <a:sym typeface="+mn-ea"/>
              </a:rPr>
              <a:t>Berard [Ber95] </a:t>
            </a:r>
            <a:r>
              <a:rPr lang="zh-CN" altLang="en-US" sz="2400" dirty="0">
                <a:latin typeface="+mj-ea"/>
                <a:ea typeface="+mj-ea"/>
                <a:cs typeface="+mj-ea"/>
                <a:sym typeface="+mn-ea"/>
              </a:rPr>
              <a:t>认为以下特性需要开发特殊的</a:t>
            </a:r>
            <a:r>
              <a:rPr lang="en-US" altLang="zh-CN" sz="2400" dirty="0">
                <a:latin typeface="+mj-ea"/>
                <a:ea typeface="+mj-ea"/>
                <a:cs typeface="+mj-ea"/>
                <a:sym typeface="+mn-ea"/>
              </a:rPr>
              <a:t>OO</a:t>
            </a:r>
            <a:r>
              <a:rPr lang="zh-CN" altLang="en-US" sz="2400" dirty="0">
                <a:latin typeface="+mj-ea"/>
                <a:ea typeface="+mj-ea"/>
                <a:cs typeface="+mj-ea"/>
                <a:sym typeface="+mn-ea"/>
              </a:rPr>
              <a:t>度量</a:t>
            </a:r>
            <a:r>
              <a:rPr lang="en-US" altLang="zh-CN" sz="2400" dirty="0">
                <a:latin typeface="+mj-ea"/>
                <a:ea typeface="+mj-ea"/>
                <a:cs typeface="+mj-ea"/>
                <a:sym typeface="+mn-ea"/>
              </a:rPr>
              <a:t>:</a:t>
            </a:r>
          </a:p>
        </p:txBody>
      </p:sp>
      <p:sp>
        <p:nvSpPr>
          <p:cNvPr id="7"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 </a:t>
            </a:r>
            <a:r>
              <a:rPr lang="zh-CN" altLang="en-US" sz="4400" dirty="0">
                <a:latin typeface="隶书" panose="02010509060101010101" pitchFamily="49" charset="-122"/>
              </a:rPr>
              <a:t>软件度量</a:t>
            </a:r>
            <a:r>
              <a:rPr lang="en-US" altLang="zh-CN" sz="4400" dirty="0">
                <a:latin typeface="隶书" panose="02010509060101010101" pitchFamily="49" charset="-122"/>
              </a:rPr>
              <a:t>– </a:t>
            </a:r>
            <a:r>
              <a:rPr lang="zh-CN" altLang="en-US" sz="4400" dirty="0">
                <a:latin typeface="隶书" panose="02010509060101010101" pitchFamily="49" charset="-122"/>
              </a:rPr>
              <a:t>产品度量</a:t>
            </a:r>
            <a:endParaRPr lang="zh-CN" altLang="en-US" sz="4400" b="0" kern="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24580" name="Rectangle 3"/>
          <p:cNvSpPr>
            <a:spLocks noGrp="1"/>
          </p:cNvSpPr>
          <p:nvPr/>
        </p:nvSpPr>
        <p:spPr>
          <a:xfrm>
            <a:off x="542290" y="897890"/>
            <a:ext cx="7313295" cy="506222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p"/>
              <a:defRPr sz="29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1B1A"/>
              </a:buClr>
              <a:buSzPct val="70000"/>
              <a:buFont typeface="Wingdings" panose="05000000000000000000" pitchFamily="2" charset="2"/>
              <a:buChar char="l"/>
              <a:defRPr sz="2500">
                <a:solidFill>
                  <a:schemeClr val="tx2"/>
                </a:solidFill>
                <a:latin typeface="+mn-lt"/>
                <a:ea typeface="+mj-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b="1">
                <a:solidFill>
                  <a:schemeClr val="bg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9pPr>
          </a:lstStyle>
          <a:p>
            <a:pPr eaLnBrk="1" hangingPunct="1">
              <a:lnSpc>
                <a:spcPct val="80000"/>
              </a:lnSpc>
              <a:buFont typeface="Wingdings" panose="05000000000000000000" charset="0"/>
              <a:buChar char="n"/>
            </a:pPr>
            <a:r>
              <a:rPr lang="zh-CN" altLang="en-US" sz="3600" dirty="0">
                <a:solidFill>
                  <a:srgbClr val="0000FF"/>
                </a:solidFill>
                <a:latin typeface="+mj-ea"/>
                <a:ea typeface="+mj-ea"/>
                <a:sym typeface="+mn-ea"/>
              </a:rPr>
              <a:t>规模度量 </a:t>
            </a:r>
            <a:r>
              <a:rPr lang="en-US" altLang="zh-CN" sz="3600" dirty="0">
                <a:solidFill>
                  <a:srgbClr val="0000FF"/>
                </a:solidFill>
                <a:latin typeface="+mj-ea"/>
                <a:ea typeface="+mj-ea"/>
                <a:sym typeface="+mn-ea"/>
              </a:rPr>
              <a:t>- </a:t>
            </a:r>
            <a:r>
              <a:rPr lang="zh-CN" altLang="en-US" sz="3600" dirty="0">
                <a:solidFill>
                  <a:srgbClr val="0000FF"/>
                </a:solidFill>
                <a:latin typeface="+mj-ea"/>
                <a:ea typeface="+mj-ea"/>
                <a:sym typeface="+mn-ea"/>
              </a:rPr>
              <a:t>面向对象度量</a:t>
            </a:r>
          </a:p>
          <a:p>
            <a:pPr marL="0" indent="0" eaLnBrk="1" hangingPunct="1">
              <a:lnSpc>
                <a:spcPct val="80000"/>
              </a:lnSpc>
              <a:buFont typeface="Wingdings" panose="05000000000000000000" charset="0"/>
              <a:buNone/>
            </a:pPr>
            <a:endParaRPr lang="zh-CN" altLang="en-US" sz="3600" dirty="0">
              <a:solidFill>
                <a:srgbClr val="0000FF"/>
              </a:solidFill>
              <a:latin typeface="+mj-ea"/>
              <a:ea typeface="+mj-ea"/>
              <a:sym typeface="+mn-ea"/>
            </a:endParaRPr>
          </a:p>
          <a:p>
            <a:pPr eaLnBrk="1" hangingPunct="1">
              <a:lnSpc>
                <a:spcPct val="80000"/>
              </a:lnSpc>
              <a:buFont typeface="Wingdings" panose="05000000000000000000" charset="0"/>
              <a:buChar char="n"/>
            </a:pPr>
            <a:endParaRPr lang="zh-CN" altLang="en-US" sz="3600" dirty="0">
              <a:solidFill>
                <a:srgbClr val="0000FF"/>
              </a:solidFill>
              <a:latin typeface="+mj-ea"/>
              <a:ea typeface="+mj-ea"/>
              <a:sym typeface="+mn-ea"/>
            </a:endParaRPr>
          </a:p>
          <a:p>
            <a:pPr marL="457200" lvl="1" indent="0" eaLnBrk="1" hangingPunct="1">
              <a:lnSpc>
                <a:spcPct val="100000"/>
              </a:lnSpc>
              <a:spcBef>
                <a:spcPts val="0"/>
              </a:spcBef>
              <a:buFont typeface="Wingdings" panose="05000000000000000000" charset="0"/>
              <a:buNone/>
            </a:pPr>
            <a:endParaRPr lang="zh-CN" altLang="en-US" sz="2000" b="0" dirty="0">
              <a:solidFill>
                <a:schemeClr val="tx1"/>
              </a:solidFill>
              <a:latin typeface="楷体_GB2312" panose="02010609030101010101" pitchFamily="49" charset="-122"/>
              <a:ea typeface="楷体_GB2312" panose="02010609030101010101" pitchFamily="49" charset="-122"/>
              <a:sym typeface="+mn-ea"/>
            </a:endParaRPr>
          </a:p>
        </p:txBody>
      </p:sp>
      <p:sp>
        <p:nvSpPr>
          <p:cNvPr id="188420" name="Rectangle 4"/>
          <p:cNvSpPr>
            <a:spLocks noChangeArrowheads="1"/>
          </p:cNvSpPr>
          <p:nvPr/>
        </p:nvSpPr>
        <p:spPr bwMode="auto">
          <a:xfrm>
            <a:off x="768350" y="1481455"/>
            <a:ext cx="7800340" cy="421005"/>
          </a:xfrm>
          <a:prstGeom prst="rect">
            <a:avLst/>
          </a:prstGeom>
          <a:noFill/>
          <a:ln w="25400">
            <a:noFill/>
            <a:miter lim="800000"/>
          </a:ln>
          <a:effectLst/>
        </p:spPr>
        <p:txBody>
          <a:bodyPr wrap="none" lIns="90487" tIns="44450" rIns="90487" bIns="44450">
            <a:spAutoFit/>
          </a:body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sz="2400" b="0" u="none" strike="noStrike" kern="1200" cap="none" spc="0" normalizeH="0" baseline="0" noProof="0" dirty="0" err="1">
                <a:ln>
                  <a:noFill/>
                </a:ln>
                <a:solidFill>
                  <a:schemeClr val="tx1"/>
                </a:solidFill>
                <a:effectLst>
                  <a:outerShdw blurRad="38100" dist="38100" dir="2700000" algn="tl">
                    <a:srgbClr val="FFFFFF"/>
                  </a:outerShdw>
                </a:effectLst>
                <a:uLnTx/>
                <a:uFillTx/>
                <a:latin typeface="+mj-ea"/>
                <a:ea typeface="+mj-ea"/>
                <a:cs typeface="+mj-ea"/>
              </a:rPr>
              <a:t>CK</a:t>
            </a:r>
            <a:r>
              <a:rPr kumimoji="0" lang="zh-CN" altLang="en-US" sz="2400" b="0" u="none" strike="noStrike" kern="1200" cap="none" spc="0" normalizeH="0" baseline="0" noProof="0" dirty="0" err="1">
                <a:ln>
                  <a:noFill/>
                </a:ln>
                <a:solidFill>
                  <a:schemeClr val="tx1"/>
                </a:solidFill>
                <a:effectLst>
                  <a:outerShdw blurRad="38100" dist="38100" dir="2700000" algn="tl">
                    <a:srgbClr val="FFFFFF"/>
                  </a:outerShdw>
                </a:effectLst>
                <a:uLnTx/>
                <a:uFillTx/>
                <a:latin typeface="+mj-ea"/>
                <a:ea typeface="+mj-ea"/>
                <a:cs typeface="+mj-ea"/>
              </a:rPr>
              <a:t>：</a:t>
            </a:r>
            <a:r>
              <a:rPr kumimoji="0" lang="en-US" sz="2400" b="0" u="none" strike="noStrike" kern="1200" cap="none" spc="0" normalizeH="0" baseline="0" noProof="0" dirty="0" err="1">
                <a:ln>
                  <a:noFill/>
                </a:ln>
                <a:solidFill>
                  <a:schemeClr val="tx1"/>
                </a:solidFill>
                <a:effectLst>
                  <a:outerShdw blurRad="38100" dist="38100" dir="2700000" algn="tl">
                    <a:srgbClr val="FFFFFF"/>
                  </a:outerShdw>
                </a:effectLst>
                <a:uLnTx/>
                <a:uFillTx/>
                <a:latin typeface="+mj-ea"/>
                <a:ea typeface="+mj-ea"/>
                <a:cs typeface="+mj-ea"/>
              </a:rPr>
              <a:t>Chidamber</a:t>
            </a:r>
            <a:r>
              <a:rPr kumimoji="0" lang="en-US" sz="2400" b="0" u="none" strike="noStrike" kern="1200" cap="none" spc="0" normalizeH="0" baseline="0" noProof="0" dirty="0">
                <a:ln>
                  <a:noFill/>
                </a:ln>
                <a:solidFill>
                  <a:schemeClr val="tx1"/>
                </a:solidFill>
                <a:effectLst>
                  <a:outerShdw blurRad="38100" dist="38100" dir="2700000" algn="tl">
                    <a:srgbClr val="FFFFFF"/>
                  </a:outerShdw>
                </a:effectLst>
                <a:uLnTx/>
                <a:uFillTx/>
                <a:latin typeface="+mj-ea"/>
                <a:ea typeface="+mj-ea"/>
                <a:cs typeface="+mj-ea"/>
              </a:rPr>
              <a:t> </a:t>
            </a:r>
            <a:r>
              <a:rPr kumimoji="0" lang="zh-CN" altLang="en-US" sz="2400" b="0" u="none" strike="noStrike" kern="1200" cap="none" spc="0" normalizeH="0" baseline="0" noProof="0" dirty="0">
                <a:ln>
                  <a:noFill/>
                </a:ln>
                <a:solidFill>
                  <a:schemeClr val="tx1"/>
                </a:solidFill>
                <a:effectLst>
                  <a:outerShdw blurRad="38100" dist="38100" dir="2700000" algn="tl">
                    <a:srgbClr val="FFFFFF"/>
                  </a:outerShdw>
                </a:effectLst>
                <a:uLnTx/>
                <a:uFillTx/>
                <a:latin typeface="+mj-ea"/>
                <a:ea typeface="+mj-ea"/>
                <a:cs typeface="+mj-ea"/>
              </a:rPr>
              <a:t>和</a:t>
            </a:r>
            <a:r>
              <a:rPr kumimoji="0" lang="en-US" sz="2400" b="0" u="none" strike="noStrike" kern="1200" cap="none" spc="0" normalizeH="0" baseline="0" noProof="0" dirty="0">
                <a:ln>
                  <a:noFill/>
                </a:ln>
                <a:solidFill>
                  <a:schemeClr val="tx1"/>
                </a:solidFill>
                <a:effectLst>
                  <a:outerShdw blurRad="38100" dist="38100" dir="2700000" algn="tl">
                    <a:srgbClr val="FFFFFF"/>
                  </a:outerShdw>
                </a:effectLst>
                <a:uLnTx/>
                <a:uFillTx/>
                <a:latin typeface="+mj-ea"/>
                <a:ea typeface="+mj-ea"/>
                <a:cs typeface="+mj-ea"/>
              </a:rPr>
              <a:t> </a:t>
            </a:r>
            <a:r>
              <a:rPr kumimoji="0" lang="en-US" sz="2400" b="0" u="none" strike="noStrike" kern="1200" cap="none" spc="0" normalizeH="0" baseline="0" noProof="0" dirty="0" err="1">
                <a:ln>
                  <a:noFill/>
                </a:ln>
                <a:solidFill>
                  <a:schemeClr val="tx1"/>
                </a:solidFill>
                <a:effectLst>
                  <a:outerShdw blurRad="38100" dist="38100" dir="2700000" algn="tl">
                    <a:srgbClr val="FFFFFF"/>
                  </a:outerShdw>
                </a:effectLst>
                <a:uLnTx/>
                <a:uFillTx/>
                <a:latin typeface="+mj-ea"/>
                <a:ea typeface="+mj-ea"/>
                <a:cs typeface="+mj-ea"/>
              </a:rPr>
              <a:t>Kemerer</a:t>
            </a:r>
            <a:r>
              <a:rPr kumimoji="0" lang="zh-CN" altLang="en-US" sz="2400" b="0" u="none" strike="noStrike" kern="1200" cap="none" spc="0" normalizeH="0" baseline="0" noProof="0" dirty="0">
                <a:ln>
                  <a:noFill/>
                </a:ln>
                <a:solidFill>
                  <a:schemeClr val="tx1"/>
                </a:solidFill>
                <a:effectLst>
                  <a:outerShdw blurRad="38100" dist="38100" dir="2700000" algn="tl">
                    <a:srgbClr val="FFFFFF"/>
                  </a:outerShdw>
                </a:effectLst>
                <a:uLnTx/>
                <a:uFillTx/>
                <a:latin typeface="+mj-ea"/>
                <a:ea typeface="+mj-ea"/>
                <a:cs typeface="+mj-ea"/>
              </a:rPr>
              <a:t>提出</a:t>
            </a:r>
            <a:r>
              <a:rPr kumimoji="0" lang="en-US" sz="2400" b="0" u="none" strike="noStrike" kern="1200" cap="none" spc="0" normalizeH="0" baseline="0" noProof="0" dirty="0">
                <a:ln>
                  <a:noFill/>
                </a:ln>
                <a:solidFill>
                  <a:schemeClr val="tx1"/>
                </a:solidFill>
                <a:effectLst>
                  <a:outerShdw blurRad="38100" dist="38100" dir="2700000" algn="tl">
                    <a:srgbClr val="FFFFFF"/>
                  </a:outerShdw>
                </a:effectLst>
                <a:uLnTx/>
                <a:uFillTx/>
                <a:latin typeface="+mj-ea"/>
                <a:ea typeface="+mj-ea"/>
                <a:cs typeface="+mj-ea"/>
              </a:rPr>
              <a:t> [Chi94] </a:t>
            </a:r>
            <a:r>
              <a:rPr kumimoji="0" lang="zh-CN" altLang="en-US" sz="2400" b="0" u="none" strike="noStrike" kern="1200" cap="none" spc="0" normalizeH="0" baseline="0" noProof="0" dirty="0">
                <a:ln>
                  <a:noFill/>
                </a:ln>
                <a:solidFill>
                  <a:schemeClr val="tx1"/>
                </a:solidFill>
                <a:effectLst>
                  <a:outerShdw blurRad="38100" dist="38100" dir="2700000" algn="tl">
                    <a:srgbClr val="FFFFFF"/>
                  </a:outerShdw>
                </a:effectLst>
                <a:uLnTx/>
                <a:uFillTx/>
                <a:latin typeface="+mj-ea"/>
                <a:ea typeface="+mj-ea"/>
                <a:cs typeface="+mj-ea"/>
              </a:rPr>
              <a:t>面向类的度量</a:t>
            </a:r>
            <a:r>
              <a:rPr kumimoji="0" lang="en-US" sz="2400" b="0" u="none" strike="noStrike" kern="1200" cap="none" spc="0" normalizeH="0" baseline="0" noProof="0" dirty="0">
                <a:ln>
                  <a:noFill/>
                </a:ln>
                <a:solidFill>
                  <a:schemeClr val="bg1"/>
                </a:solidFill>
                <a:effectLst>
                  <a:outerShdw blurRad="38100" dist="38100" dir="2700000" algn="tl">
                    <a:srgbClr val="000000"/>
                  </a:outerShdw>
                </a:effectLst>
                <a:uLnTx/>
                <a:uFillTx/>
                <a:latin typeface="+mj-ea"/>
                <a:ea typeface="+mj-ea"/>
                <a:cs typeface="+mj-ea"/>
              </a:rPr>
              <a:t>:</a:t>
            </a:r>
            <a:endParaRPr kumimoji="0" lang="en-US" sz="2400" b="0" u="none" strike="noStrike" kern="1200" cap="none" spc="0" normalizeH="0" baseline="0" noProof="0" dirty="0">
              <a:ln>
                <a:noFill/>
              </a:ln>
              <a:solidFill>
                <a:schemeClr val="tx1"/>
              </a:solidFill>
              <a:effectLst/>
              <a:uLnTx/>
              <a:uFillTx/>
              <a:latin typeface="+mj-ea"/>
              <a:ea typeface="+mj-ea"/>
              <a:cs typeface="+mj-ea"/>
            </a:endParaRPr>
          </a:p>
        </p:txBody>
      </p:sp>
      <p:sp>
        <p:nvSpPr>
          <p:cNvPr id="20485" name="Rectangle 3"/>
          <p:cNvSpPr>
            <a:spLocks noGrp="1"/>
          </p:cNvSpPr>
          <p:nvPr/>
        </p:nvSpPr>
        <p:spPr>
          <a:xfrm>
            <a:off x="852805" y="2025650"/>
            <a:ext cx="7438390" cy="3934460"/>
          </a:xfrm>
          <a:prstGeom prst="rect">
            <a:avLst/>
          </a:prstGeom>
          <a:noFill/>
          <a:ln w="9525">
            <a:noFill/>
          </a:ln>
        </p:spPr>
        <p:txBody>
          <a:bodyPr vert="horz" wrap="square" lIns="90487" tIns="44450" rIns="90487" bIns="44450" anchor="t"/>
          <a:lst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tx2"/>
              </a:buClr>
              <a:buChar char="•"/>
              <a:defRPr>
                <a:solidFill>
                  <a:schemeClr val="tx1"/>
                </a:solidFill>
                <a:latin typeface="+mn-lt"/>
              </a:defRPr>
            </a:lvl3pPr>
            <a:lvl4pPr marL="1600200" indent="-228600" algn="l" rtl="0" eaLnBrk="0" fontAlgn="base" hangingPunct="0">
              <a:spcBef>
                <a:spcPct val="20000"/>
              </a:spcBef>
              <a:spcAft>
                <a:spcPct val="0"/>
              </a:spcAft>
              <a:buClr>
                <a:schemeClr val="hlink"/>
              </a:buClr>
              <a:buChar char="•"/>
              <a:defRPr sz="1600">
                <a:solidFill>
                  <a:schemeClr val="tx1"/>
                </a:solidFill>
                <a:latin typeface="+mn-lt"/>
              </a:defRPr>
            </a:lvl4pPr>
            <a:lvl5pPr marL="2057400" indent="-228600" algn="l" rtl="0" eaLnBrk="0" fontAlgn="base" hangingPunct="0">
              <a:spcBef>
                <a:spcPct val="20000"/>
              </a:spcBef>
              <a:spcAft>
                <a:spcPct val="0"/>
              </a:spcAft>
              <a:buClr>
                <a:schemeClr val="tx1"/>
              </a:buClr>
              <a:buSzPct val="85000"/>
              <a:buChar char="•"/>
              <a:defRPr sz="1600">
                <a:solidFill>
                  <a:schemeClr val="tx1"/>
                </a:solidFill>
                <a:latin typeface="+mn-lt"/>
              </a:defRPr>
            </a:lvl5pPr>
            <a:lvl6pPr marL="2514600" indent="-228600" algn="l" rtl="0" fontAlgn="base">
              <a:spcBef>
                <a:spcPct val="20000"/>
              </a:spcBef>
              <a:spcAft>
                <a:spcPct val="0"/>
              </a:spcAft>
              <a:buClr>
                <a:schemeClr val="tx1"/>
              </a:buClr>
              <a:buSzPct val="85000"/>
              <a:buChar char="•"/>
              <a:defRPr sz="1600">
                <a:solidFill>
                  <a:schemeClr val="tx1"/>
                </a:solidFill>
                <a:latin typeface="+mn-lt"/>
              </a:defRPr>
            </a:lvl6pPr>
            <a:lvl7pPr marL="2971800" indent="-228600" algn="l" rtl="0" fontAlgn="base">
              <a:spcBef>
                <a:spcPct val="20000"/>
              </a:spcBef>
              <a:spcAft>
                <a:spcPct val="0"/>
              </a:spcAft>
              <a:buClr>
                <a:schemeClr val="tx1"/>
              </a:buClr>
              <a:buSzPct val="85000"/>
              <a:buChar char="•"/>
              <a:defRPr sz="1600">
                <a:solidFill>
                  <a:schemeClr val="tx1"/>
                </a:solidFill>
                <a:latin typeface="+mn-lt"/>
              </a:defRPr>
            </a:lvl7pPr>
            <a:lvl8pPr marL="3429000" indent="-228600" algn="l" rtl="0" fontAlgn="base">
              <a:spcBef>
                <a:spcPct val="20000"/>
              </a:spcBef>
              <a:spcAft>
                <a:spcPct val="0"/>
              </a:spcAft>
              <a:buClr>
                <a:schemeClr val="tx1"/>
              </a:buClr>
              <a:buSzPct val="85000"/>
              <a:buChar char="•"/>
              <a:defRPr sz="1600">
                <a:solidFill>
                  <a:schemeClr val="tx1"/>
                </a:solidFill>
                <a:latin typeface="+mn-lt"/>
              </a:defRPr>
            </a:lvl8pPr>
            <a:lvl9pPr marL="3886200" indent="-228600" algn="l" rtl="0" fontAlgn="base">
              <a:spcBef>
                <a:spcPct val="20000"/>
              </a:spcBef>
              <a:spcAft>
                <a:spcPct val="0"/>
              </a:spcAft>
              <a:buClr>
                <a:schemeClr val="tx1"/>
              </a:buClr>
              <a:buSzPct val="85000"/>
              <a:buChar char="•"/>
              <a:defRPr sz="1600">
                <a:solidFill>
                  <a:schemeClr val="tx1"/>
                </a:solidFill>
                <a:latin typeface="+mn-lt"/>
              </a:defRPr>
            </a:lvl9pPr>
          </a:lstStyle>
          <a:p>
            <a:pPr eaLnBrk="1" hangingPunct="1"/>
            <a:r>
              <a:rPr lang="en-US" altLang="zh-CN" sz="2000" b="0" dirty="0">
                <a:solidFill>
                  <a:srgbClr val="FF0000"/>
                </a:solidFill>
                <a:latin typeface="Times New Roman" panose="02020603050405020304" pitchFamily="18" charset="0"/>
                <a:ea typeface="+mj-ea"/>
                <a:cs typeface="Times New Roman" panose="02020603050405020304" pitchFamily="18" charset="0"/>
              </a:rPr>
              <a:t>WMC</a:t>
            </a:r>
            <a:r>
              <a:rPr lang="zh-CN" altLang="zh-CN" sz="2000" b="0" dirty="0">
                <a:latin typeface="Times New Roman" panose="02020603050405020304" pitchFamily="18" charset="0"/>
                <a:ea typeface="+mj-ea"/>
                <a:cs typeface="Times New Roman" panose="02020603050405020304" pitchFamily="18" charset="0"/>
              </a:rPr>
              <a:t>：类中方法权重，表示</a:t>
            </a:r>
            <a:r>
              <a:rPr lang="en-US" altLang="zh-CN" sz="2000" b="0" dirty="0">
                <a:latin typeface="Times New Roman" panose="02020603050405020304" pitchFamily="18" charset="0"/>
                <a:ea typeface="+mj-ea"/>
                <a:cs typeface="Times New Roman" panose="02020603050405020304" pitchFamily="18" charset="0"/>
              </a:rPr>
              <a:t>1</a:t>
            </a:r>
            <a:r>
              <a:rPr lang="zh-CN" altLang="zh-CN" sz="2000" b="0" dirty="0">
                <a:latin typeface="Times New Roman" panose="02020603050405020304" pitchFamily="18" charset="0"/>
                <a:ea typeface="+mj-ea"/>
                <a:cs typeface="Times New Roman" panose="02020603050405020304" pitchFamily="18" charset="0"/>
              </a:rPr>
              <a:t>个类中所有方法复杂度之和，将每个方法复杂度赋值为1，</a:t>
            </a:r>
            <a:r>
              <a:rPr lang="en-US" altLang="zh-CN" sz="2000" b="0" dirty="0">
                <a:latin typeface="Times New Roman" panose="02020603050405020304" pitchFamily="18" charset="0"/>
                <a:ea typeface="+mj-ea"/>
                <a:cs typeface="Times New Roman" panose="02020603050405020304" pitchFamily="18" charset="0"/>
                <a:sym typeface="+mn-ea"/>
              </a:rPr>
              <a:t>WMC</a:t>
            </a:r>
            <a:r>
              <a:rPr lang="zh-CN" altLang="zh-CN" sz="2000" b="0" dirty="0">
                <a:latin typeface="Times New Roman" panose="02020603050405020304" pitchFamily="18" charset="0"/>
                <a:ea typeface="+mj-ea"/>
                <a:cs typeface="Times New Roman" panose="02020603050405020304" pitchFamily="18" charset="0"/>
              </a:rPr>
              <a:t>就相当于是每个类中的方法数</a:t>
            </a:r>
          </a:p>
          <a:p>
            <a:pPr eaLnBrk="1" hangingPunct="1"/>
            <a:r>
              <a:rPr lang="en-US" altLang="zh-CN" sz="2000" b="0" dirty="0">
                <a:solidFill>
                  <a:srgbClr val="FF0000"/>
                </a:solidFill>
                <a:latin typeface="Times New Roman" panose="02020603050405020304" pitchFamily="18" charset="0"/>
                <a:ea typeface="+mj-ea"/>
                <a:cs typeface="Times New Roman" panose="02020603050405020304" pitchFamily="18" charset="0"/>
              </a:rPr>
              <a:t>DIT</a:t>
            </a:r>
            <a:r>
              <a:rPr lang="zh-CN" altLang="zh-CN" sz="2000" b="0" dirty="0">
                <a:latin typeface="Times New Roman" panose="02020603050405020304" pitchFamily="18" charset="0"/>
                <a:ea typeface="+mj-ea"/>
                <a:cs typeface="Times New Roman" panose="02020603050405020304" pitchFamily="18" charset="0"/>
              </a:rPr>
              <a:t>：</a:t>
            </a:r>
            <a:r>
              <a:rPr lang="en-US" altLang="zh-CN" sz="2000" b="0" dirty="0">
                <a:latin typeface="Times New Roman" panose="02020603050405020304" pitchFamily="18" charset="0"/>
                <a:ea typeface="+mj-ea"/>
                <a:cs typeface="Times New Roman" panose="02020603050405020304" pitchFamily="18" charset="0"/>
              </a:rPr>
              <a:t>继承树深度，表示一个类继承了多少个类</a:t>
            </a:r>
          </a:p>
          <a:p>
            <a:pPr eaLnBrk="1" hangingPunct="1"/>
            <a:r>
              <a:rPr lang="en-US" altLang="zh-CN" sz="2000" b="0" dirty="0">
                <a:solidFill>
                  <a:srgbClr val="FF0000"/>
                </a:solidFill>
                <a:latin typeface="Times New Roman" panose="02020603050405020304" pitchFamily="18" charset="0"/>
                <a:ea typeface="+mj-ea"/>
                <a:cs typeface="Times New Roman" panose="02020603050405020304" pitchFamily="18" charset="0"/>
              </a:rPr>
              <a:t>NOC</a:t>
            </a:r>
            <a:r>
              <a:rPr lang="en-US" altLang="zh-CN" sz="2000" b="0" dirty="0">
                <a:latin typeface="Times New Roman" panose="02020603050405020304" pitchFamily="18" charset="0"/>
                <a:ea typeface="+mj-ea"/>
                <a:cs typeface="Times New Roman" panose="02020603050405020304" pitchFamily="18" charset="0"/>
              </a:rPr>
              <a:t>: 一个类的直接子类数</a:t>
            </a:r>
          </a:p>
          <a:p>
            <a:pPr eaLnBrk="1" hangingPunct="1"/>
            <a:r>
              <a:rPr lang="en-US" altLang="zh-CN" sz="2000" b="0" dirty="0">
                <a:solidFill>
                  <a:srgbClr val="FF0000"/>
                </a:solidFill>
                <a:latin typeface="Times New Roman" panose="02020603050405020304" pitchFamily="18" charset="0"/>
                <a:ea typeface="+mj-ea"/>
                <a:cs typeface="Times New Roman" panose="02020603050405020304" pitchFamily="18" charset="0"/>
              </a:rPr>
              <a:t>CBO</a:t>
            </a:r>
            <a:r>
              <a:rPr lang="zh-CN" altLang="zh-CN" sz="2000" b="0" dirty="0">
                <a:latin typeface="Times New Roman" panose="02020603050405020304" pitchFamily="18" charset="0"/>
                <a:ea typeface="+mj-ea"/>
                <a:cs typeface="Times New Roman" panose="02020603050405020304" pitchFamily="18" charset="0"/>
              </a:rPr>
              <a:t>：对象间的耦合</a:t>
            </a:r>
            <a:r>
              <a:rPr lang="zh-CN" altLang="zh-CN" sz="2000" b="0" dirty="0">
                <a:latin typeface="Times New Roman" panose="02020603050405020304" pitchFamily="18" charset="0"/>
                <a:ea typeface="+mj-ea"/>
                <a:cs typeface="Times New Roman" panose="02020603050405020304" pitchFamily="18" charset="0"/>
                <a:sym typeface="+mn-ea"/>
              </a:rPr>
              <a:t>对</a:t>
            </a:r>
            <a:r>
              <a:rPr lang="en-US" altLang="zh-CN" sz="2000" b="0" dirty="0">
                <a:latin typeface="Times New Roman" panose="02020603050405020304" pitchFamily="18" charset="0"/>
                <a:ea typeface="+mj-ea"/>
                <a:cs typeface="Times New Roman" panose="02020603050405020304" pitchFamily="18" charset="0"/>
              </a:rPr>
              <a:t>,</a:t>
            </a:r>
            <a:r>
              <a:rPr lang="zh-CN" altLang="zh-CN" sz="2000" b="0" dirty="0">
                <a:latin typeface="Times New Roman" panose="02020603050405020304" pitchFamily="18" charset="0"/>
                <a:ea typeface="+mj-ea"/>
                <a:cs typeface="Times New Roman" panose="02020603050405020304" pitchFamily="18" charset="0"/>
              </a:rPr>
              <a:t>与某个类耦合的类的计数。类A的</a:t>
            </a:r>
            <a:r>
              <a:rPr lang="en-US" altLang="zh-CN" sz="2000" b="0" dirty="0">
                <a:latin typeface="Times New Roman" panose="02020603050405020304" pitchFamily="18" charset="0"/>
                <a:ea typeface="+mj-ea"/>
                <a:cs typeface="Times New Roman" panose="02020603050405020304" pitchFamily="18" charset="0"/>
                <a:sym typeface="+mn-ea"/>
              </a:rPr>
              <a:t>CBO</a:t>
            </a:r>
            <a:r>
              <a:rPr lang="zh-CN" altLang="zh-CN" sz="2000" b="0" dirty="0">
                <a:latin typeface="Times New Roman" panose="02020603050405020304" pitchFamily="18" charset="0"/>
                <a:ea typeface="+mj-ea"/>
                <a:cs typeface="Times New Roman" panose="02020603050405020304" pitchFamily="18" charset="0"/>
              </a:rPr>
              <a:t>是引用了A或是被A引用的类的集合的大小。</a:t>
            </a:r>
          </a:p>
          <a:p>
            <a:pPr eaLnBrk="1" hangingPunct="1"/>
            <a:r>
              <a:rPr lang="en-US" altLang="zh-CN" sz="2000" b="0" dirty="0">
                <a:solidFill>
                  <a:srgbClr val="FF0000"/>
                </a:solidFill>
                <a:latin typeface="Times New Roman" panose="02020603050405020304" pitchFamily="18" charset="0"/>
                <a:ea typeface="+mj-ea"/>
                <a:cs typeface="Times New Roman" panose="02020603050405020304" pitchFamily="18" charset="0"/>
              </a:rPr>
              <a:t>RFC</a:t>
            </a:r>
            <a:r>
              <a:rPr lang="zh-CN" altLang="zh-CN" sz="2000" b="0" dirty="0">
                <a:latin typeface="Times New Roman" panose="02020603050405020304" pitchFamily="18" charset="0"/>
                <a:ea typeface="+mj-ea"/>
                <a:cs typeface="Times New Roman" panose="02020603050405020304" pitchFamily="18" charset="0"/>
              </a:rPr>
              <a:t>：类的响应集的大小，也就是此类中所有的方法，以及被此类中方法调用的所有方法的集合的大小。</a:t>
            </a:r>
          </a:p>
          <a:p>
            <a:pPr eaLnBrk="1" hangingPunct="1"/>
            <a:r>
              <a:rPr lang="en-US" altLang="zh-CN" sz="2000" b="0" dirty="0">
                <a:solidFill>
                  <a:srgbClr val="FF0000"/>
                </a:solidFill>
                <a:latin typeface="Times New Roman" panose="02020603050405020304" pitchFamily="18" charset="0"/>
                <a:ea typeface="+mj-ea"/>
                <a:cs typeface="Times New Roman" panose="02020603050405020304" pitchFamily="18" charset="0"/>
              </a:rPr>
              <a:t>LCOM</a:t>
            </a:r>
            <a:r>
              <a:rPr lang="en-US" altLang="zh-CN" sz="2000" b="0" dirty="0">
                <a:latin typeface="Times New Roman" panose="02020603050405020304" pitchFamily="18" charset="0"/>
                <a:ea typeface="+mj-ea"/>
                <a:cs typeface="Times New Roman" panose="02020603050405020304" pitchFamily="18" charset="0"/>
              </a:rPr>
              <a:t>: </a:t>
            </a:r>
            <a:r>
              <a:rPr lang="zh-CN" altLang="zh-CN" sz="2000" b="0" dirty="0">
                <a:latin typeface="Times New Roman" panose="02020603050405020304" pitchFamily="18" charset="0"/>
                <a:ea typeface="+mj-ea"/>
                <a:cs typeface="Times New Roman" panose="02020603050405020304" pitchFamily="18" charset="0"/>
              </a:rPr>
              <a:t>方法内聚性的缺失。对于类中每一个方法对，如果这对方法没有共同引用任何实例变量，那么</a:t>
            </a:r>
            <a:r>
              <a:rPr lang="en-US" altLang="zh-CN" sz="2000" b="0" dirty="0">
                <a:latin typeface="Times New Roman" panose="02020603050405020304" pitchFamily="18" charset="0"/>
                <a:ea typeface="+mj-ea"/>
                <a:cs typeface="Times New Roman" panose="02020603050405020304" pitchFamily="18" charset="0"/>
              </a:rPr>
              <a:t>LCOM+1</a:t>
            </a:r>
            <a:r>
              <a:rPr lang="zh-CN" altLang="zh-CN" sz="2000" b="0" dirty="0">
                <a:latin typeface="Times New Roman" panose="02020603050405020304" pitchFamily="18" charset="0"/>
                <a:ea typeface="+mj-ea"/>
                <a:cs typeface="Times New Roman" panose="02020603050405020304" pitchFamily="18" charset="0"/>
              </a:rPr>
              <a:t>，否则</a:t>
            </a:r>
            <a:r>
              <a:rPr lang="en-US" altLang="zh-CN" sz="2000" b="0" dirty="0">
                <a:latin typeface="Times New Roman" panose="02020603050405020304" pitchFamily="18" charset="0"/>
                <a:ea typeface="+mj-ea"/>
                <a:cs typeface="Times New Roman" panose="02020603050405020304" pitchFamily="18" charset="0"/>
                <a:sym typeface="+mn-ea"/>
              </a:rPr>
              <a:t>LCOM</a:t>
            </a:r>
            <a:r>
              <a:rPr lang="en-US" altLang="zh-CN" sz="2000" b="0" dirty="0">
                <a:latin typeface="Times New Roman" panose="02020603050405020304" pitchFamily="18" charset="0"/>
                <a:ea typeface="+mj-ea"/>
                <a:cs typeface="Times New Roman" panose="02020603050405020304" pitchFamily="18" charset="0"/>
              </a:rPr>
              <a:t>-1</a:t>
            </a:r>
          </a:p>
        </p:txBody>
      </p:sp>
      <p:sp>
        <p:nvSpPr>
          <p:cNvPr id="100" name="文本框 99"/>
          <p:cNvSpPr txBox="1"/>
          <p:nvPr/>
        </p:nvSpPr>
        <p:spPr>
          <a:xfrm>
            <a:off x="2125345" y="5888990"/>
            <a:ext cx="4515485" cy="398780"/>
          </a:xfrm>
          <a:prstGeom prst="rect">
            <a:avLst/>
          </a:prstGeom>
          <a:solidFill>
            <a:schemeClr val="accent1">
              <a:lumMod val="50000"/>
              <a:alpha val="56000"/>
            </a:schemeClr>
          </a:solidFill>
          <a:ln w="9525">
            <a:noFill/>
          </a:ln>
        </p:spPr>
        <p:txBody>
          <a:bodyPr wrap="square">
            <a:spAutoFit/>
          </a:bodyPr>
          <a:lstStyle/>
          <a:p>
            <a:pPr algn="ctr"/>
            <a:r>
              <a:rPr lang="zh-CN" altLang="en-US" sz="2000" b="0">
                <a:latin typeface="微软雅黑" panose="020B0503020204020204" charset="-122"/>
                <a:ea typeface="微软雅黑" panose="020B0503020204020204" charset="-122"/>
                <a:cs typeface="微软雅黑" panose="020B0503020204020204" charset="-122"/>
              </a:rPr>
              <a:t>备选报告主题：度量工具调研？</a:t>
            </a:r>
            <a:endParaRPr lang="en-US" sz="2000" b="0">
              <a:latin typeface="微软雅黑" panose="020B0503020204020204" charset="-122"/>
              <a:ea typeface="微软雅黑" panose="020B0503020204020204" charset="-122"/>
              <a:cs typeface="微软雅黑" panose="020B0503020204020204" charset="-122"/>
            </a:endParaRPr>
          </a:p>
        </p:txBody>
      </p:sp>
      <p:sp>
        <p:nvSpPr>
          <p:cNvPr id="7"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 </a:t>
            </a:r>
            <a:r>
              <a:rPr lang="zh-CN" altLang="en-US" sz="4400" dirty="0">
                <a:latin typeface="隶书" panose="02010509060101010101" pitchFamily="49" charset="-122"/>
              </a:rPr>
              <a:t>软件度量</a:t>
            </a:r>
            <a:r>
              <a:rPr lang="en-US" altLang="zh-CN" sz="4400" dirty="0">
                <a:latin typeface="隶书" panose="02010509060101010101" pitchFamily="49" charset="-122"/>
              </a:rPr>
              <a:t>– </a:t>
            </a:r>
            <a:r>
              <a:rPr lang="zh-CN" altLang="en-US" sz="4400" dirty="0">
                <a:latin typeface="隶书" panose="02010509060101010101" pitchFamily="49" charset="-122"/>
              </a:rPr>
              <a:t>产品度量</a:t>
            </a:r>
            <a:endParaRPr lang="zh-CN" altLang="en-US" sz="4400" b="0" kern="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24580" name="Rectangle 3"/>
          <p:cNvSpPr>
            <a:spLocks noGrp="1"/>
          </p:cNvSpPr>
          <p:nvPr/>
        </p:nvSpPr>
        <p:spPr>
          <a:xfrm>
            <a:off x="552450" y="978535"/>
            <a:ext cx="8290560" cy="486156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p"/>
              <a:defRPr sz="29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1B1A"/>
              </a:buClr>
              <a:buSzPct val="70000"/>
              <a:buFont typeface="Wingdings" panose="05000000000000000000" pitchFamily="2" charset="2"/>
              <a:buChar char="l"/>
              <a:defRPr sz="2500">
                <a:solidFill>
                  <a:schemeClr val="tx2"/>
                </a:solidFill>
                <a:latin typeface="+mn-lt"/>
                <a:ea typeface="+mj-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b="1">
                <a:solidFill>
                  <a:schemeClr val="bg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9pPr>
          </a:lstStyle>
          <a:p>
            <a:pPr eaLnBrk="1" hangingPunct="1">
              <a:lnSpc>
                <a:spcPct val="80000"/>
              </a:lnSpc>
              <a:buFont typeface="Wingdings" panose="05000000000000000000" charset="0"/>
              <a:buChar char="n"/>
            </a:pPr>
            <a:r>
              <a:rPr lang="zh-CN" altLang="en-US" sz="3600" dirty="0">
                <a:solidFill>
                  <a:srgbClr val="0000FF"/>
                </a:solidFill>
                <a:latin typeface="+mj-ea"/>
                <a:ea typeface="+mj-ea"/>
                <a:sym typeface="+mn-ea"/>
              </a:rPr>
              <a:t>复杂性度量 </a:t>
            </a:r>
            <a:r>
              <a:rPr lang="en-US" altLang="zh-CN" sz="3600" dirty="0">
                <a:solidFill>
                  <a:srgbClr val="0000FF"/>
                </a:solidFill>
                <a:latin typeface="+mj-ea"/>
                <a:ea typeface="+mj-ea"/>
                <a:sym typeface="+mn-ea"/>
              </a:rPr>
              <a:t>- </a:t>
            </a:r>
            <a:r>
              <a:rPr lang="zh-CN" altLang="en-US" sz="3600" dirty="0">
                <a:solidFill>
                  <a:srgbClr val="0000FF"/>
                </a:solidFill>
                <a:latin typeface="+mj-ea"/>
                <a:ea typeface="+mj-ea"/>
                <a:sym typeface="+mn-ea"/>
              </a:rPr>
              <a:t>语法构造法</a:t>
            </a:r>
            <a:endParaRPr lang="en-US" altLang="zh-CN" sz="900" dirty="0">
              <a:latin typeface="+mj-ea"/>
              <a:ea typeface="+mj-ea"/>
              <a:cs typeface="+mj-ea"/>
              <a:sym typeface="+mn-ea"/>
            </a:endParaRPr>
          </a:p>
          <a:p>
            <a:pPr marL="0" indent="0" eaLnBrk="1" hangingPunct="1">
              <a:lnSpc>
                <a:spcPct val="80000"/>
              </a:lnSpc>
              <a:buFont typeface="Wingdings" panose="05000000000000000000" charset="0"/>
              <a:buNone/>
            </a:pPr>
            <a:r>
              <a:rPr lang="en-US" altLang="zh-CN" sz="2800" dirty="0">
                <a:latin typeface="+mj-ea"/>
                <a:ea typeface="+mj-ea"/>
                <a:cs typeface="+mj-ea"/>
                <a:sym typeface="+mn-ea"/>
              </a:rPr>
              <a:t> </a:t>
            </a:r>
            <a:endParaRPr lang="zh-CN" altLang="en-US" sz="2000" b="0" dirty="0">
              <a:solidFill>
                <a:schemeClr val="tx1"/>
              </a:solidFill>
              <a:latin typeface="+mj-ea"/>
              <a:ea typeface="+mj-ea"/>
              <a:cs typeface="+mj-ea"/>
              <a:sym typeface="+mn-ea"/>
            </a:endParaRPr>
          </a:p>
        </p:txBody>
      </p:sp>
      <p:sp>
        <p:nvSpPr>
          <p:cNvPr id="3" name="文本框 2"/>
          <p:cNvSpPr txBox="1"/>
          <p:nvPr/>
        </p:nvSpPr>
        <p:spPr>
          <a:xfrm>
            <a:off x="581025" y="1581785"/>
            <a:ext cx="8261985" cy="829945"/>
          </a:xfrm>
          <a:prstGeom prst="rect">
            <a:avLst/>
          </a:prstGeom>
          <a:noFill/>
        </p:spPr>
        <p:txBody>
          <a:bodyPr wrap="square" rtlCol="0" anchor="t">
            <a:spAutoFit/>
          </a:bodyPr>
          <a:lstStyle/>
          <a:p>
            <a:pPr algn="l"/>
            <a:r>
              <a:rPr lang="zh-CN" altLang="en-US" sz="2400" b="0" dirty="0">
                <a:solidFill>
                  <a:srgbClr val="FF0000"/>
                </a:solidFill>
                <a:latin typeface="+mj-ea"/>
                <a:ea typeface="+mj-ea"/>
                <a:sym typeface="+mn-ea"/>
              </a:rPr>
              <a:t>Halstead度量法 </a:t>
            </a:r>
            <a:r>
              <a:rPr lang="zh-CN" altLang="en-US" sz="2400" b="0" dirty="0">
                <a:latin typeface="+mj-ea"/>
                <a:ea typeface="+mj-ea"/>
                <a:sym typeface="+mn-ea"/>
              </a:rPr>
              <a:t>：根据程序中可执行代码行的操作符和操作数的数量来计算程序的复杂性。</a:t>
            </a:r>
            <a:endParaRPr lang="zh-CN" altLang="en-US" sz="2400" dirty="0">
              <a:latin typeface="+mj-ea"/>
              <a:ea typeface="+mj-ea"/>
              <a:sym typeface="+mn-ea"/>
            </a:endParaRPr>
          </a:p>
        </p:txBody>
      </p:sp>
      <p:grpSp>
        <p:nvGrpSpPr>
          <p:cNvPr id="7" name="组合 6"/>
          <p:cNvGrpSpPr/>
          <p:nvPr/>
        </p:nvGrpSpPr>
        <p:grpSpPr>
          <a:xfrm>
            <a:off x="1017270" y="2411730"/>
            <a:ext cx="6644640" cy="3970020"/>
            <a:chOff x="1507" y="3798"/>
            <a:chExt cx="10464" cy="6252"/>
          </a:xfrm>
        </p:grpSpPr>
        <p:pic>
          <p:nvPicPr>
            <p:cNvPr id="4" name="图片 3"/>
            <p:cNvPicPr>
              <a:picLocks noChangeAspect="1"/>
            </p:cNvPicPr>
            <p:nvPr/>
          </p:nvPicPr>
          <p:blipFill>
            <a:blip r:embed="rId2"/>
            <a:stretch>
              <a:fillRect/>
            </a:stretch>
          </p:blipFill>
          <p:spPr>
            <a:xfrm>
              <a:off x="1507" y="3798"/>
              <a:ext cx="10464" cy="6252"/>
            </a:xfrm>
            <a:prstGeom prst="rect">
              <a:avLst/>
            </a:prstGeom>
          </p:spPr>
        </p:pic>
        <p:sp>
          <p:nvSpPr>
            <p:cNvPr id="5" name="矩形 4"/>
            <p:cNvSpPr/>
            <p:nvPr/>
          </p:nvSpPr>
          <p:spPr>
            <a:xfrm>
              <a:off x="1762" y="7608"/>
              <a:ext cx="5401" cy="634"/>
            </a:xfrm>
            <a:prstGeom prst="rect">
              <a:avLst/>
            </a:prstGeom>
            <a:solidFill>
              <a:schemeClr val="accent1">
                <a:alpha val="15000"/>
              </a:schemeClr>
            </a:solidFill>
            <a:ln w="28575" cap="flat" cmpd="sng" algn="ctr">
              <a:solidFill>
                <a:schemeClr val="accent1">
                  <a:shade val="50000"/>
                </a:schemeClr>
              </a:solidFill>
              <a:prstDash val="sysDot"/>
              <a:round/>
              <a:headEnd type="none" w="med" len="med"/>
              <a:tailEnd type="none" w="med" len="med"/>
            </a:ln>
          </p:spPr>
          <p:txBody>
            <a:bodyPr vert="horz" wrap="square" lIns="91440" tIns="45720" rIns="91440" bIns="45720" numCol="1" anchor="t"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MS PGothic" panose="020B0600070205080204" pitchFamily="34" charset="-128"/>
                <a:ea typeface="MS PGothic" panose="020B0600070205080204" pitchFamily="34" charset="-128"/>
              </a:endParaRPr>
            </a:p>
          </p:txBody>
        </p:sp>
      </p:grpSp>
      <p:sp>
        <p:nvSpPr>
          <p:cNvPr id="6" name="矩形标注 5"/>
          <p:cNvSpPr/>
          <p:nvPr/>
        </p:nvSpPr>
        <p:spPr>
          <a:xfrm>
            <a:off x="5473700" y="4618990"/>
            <a:ext cx="2047240" cy="473710"/>
          </a:xfrm>
          <a:prstGeom prst="wedgeRectCallout">
            <a:avLst>
              <a:gd name="adj1" fmla="val -94727"/>
              <a:gd name="adj2" fmla="val 34852"/>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zh-CN" altLang="en-US" sz="2400" b="1" i="0" u="none" strike="noStrike" cap="none" normalizeH="0" baseline="0">
                <a:ln>
                  <a:noFill/>
                </a:ln>
                <a:solidFill>
                  <a:schemeClr val="tx1"/>
                </a:solidFill>
                <a:effectLst/>
                <a:latin typeface="+mj-ea"/>
                <a:ea typeface="+mj-ea"/>
              </a:rPr>
              <a:t>复杂度</a:t>
            </a:r>
          </a:p>
        </p:txBody>
      </p:sp>
      <p:sp>
        <p:nvSpPr>
          <p:cNvPr id="9"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 </a:t>
            </a:r>
            <a:r>
              <a:rPr lang="zh-CN" altLang="en-US" sz="4400" dirty="0">
                <a:latin typeface="隶书" panose="02010509060101010101" pitchFamily="49" charset="-122"/>
              </a:rPr>
              <a:t>软件度量</a:t>
            </a:r>
            <a:r>
              <a:rPr lang="en-US" altLang="zh-CN" sz="4400" dirty="0">
                <a:latin typeface="隶书" panose="02010509060101010101" pitchFamily="49" charset="-122"/>
              </a:rPr>
              <a:t>– </a:t>
            </a:r>
            <a:r>
              <a:rPr lang="zh-CN" altLang="en-US" sz="4400" dirty="0">
                <a:latin typeface="隶书" panose="02010509060101010101" pitchFamily="49" charset="-122"/>
              </a:rPr>
              <a:t>产品度量</a:t>
            </a:r>
            <a:endParaRPr lang="zh-CN" altLang="en-US" sz="4400" b="0" kern="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24580" name="Rectangle 3"/>
          <p:cNvSpPr>
            <a:spLocks noGrp="1"/>
          </p:cNvSpPr>
          <p:nvPr/>
        </p:nvSpPr>
        <p:spPr>
          <a:xfrm>
            <a:off x="552450" y="978535"/>
            <a:ext cx="8290560" cy="506222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p"/>
              <a:defRPr sz="29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1B1A"/>
              </a:buClr>
              <a:buSzPct val="70000"/>
              <a:buFont typeface="Wingdings" panose="05000000000000000000" pitchFamily="2" charset="2"/>
              <a:buChar char="l"/>
              <a:defRPr sz="2500">
                <a:solidFill>
                  <a:schemeClr val="tx2"/>
                </a:solidFill>
                <a:latin typeface="+mn-lt"/>
                <a:ea typeface="+mj-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b="1">
                <a:solidFill>
                  <a:schemeClr val="bg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9pPr>
          </a:lstStyle>
          <a:p>
            <a:pPr eaLnBrk="1" hangingPunct="1">
              <a:lnSpc>
                <a:spcPct val="80000"/>
              </a:lnSpc>
              <a:buFont typeface="Wingdings" panose="05000000000000000000" charset="0"/>
              <a:buChar char="n"/>
            </a:pPr>
            <a:r>
              <a:rPr lang="zh-CN" altLang="en-US" sz="3600" dirty="0">
                <a:solidFill>
                  <a:srgbClr val="0000FF"/>
                </a:solidFill>
                <a:latin typeface="+mj-ea"/>
                <a:ea typeface="+mj-ea"/>
                <a:sym typeface="+mn-ea"/>
              </a:rPr>
              <a:t>复杂性度量 </a:t>
            </a:r>
            <a:r>
              <a:rPr lang="en-US" altLang="zh-CN" sz="3600" dirty="0">
                <a:solidFill>
                  <a:srgbClr val="0000FF"/>
                </a:solidFill>
                <a:latin typeface="+mj-ea"/>
                <a:ea typeface="+mj-ea"/>
                <a:sym typeface="+mn-ea"/>
              </a:rPr>
              <a:t>- </a:t>
            </a:r>
            <a:r>
              <a:rPr lang="zh-CN" altLang="en-US" sz="3600" dirty="0">
                <a:solidFill>
                  <a:srgbClr val="0000FF"/>
                </a:solidFill>
                <a:latin typeface="+mj-ea"/>
                <a:ea typeface="+mj-ea"/>
                <a:sym typeface="+mn-ea"/>
              </a:rPr>
              <a:t>结构构造法</a:t>
            </a:r>
          </a:p>
          <a:p>
            <a:pPr marL="0" indent="0" eaLnBrk="1" hangingPunct="1">
              <a:lnSpc>
                <a:spcPct val="80000"/>
              </a:lnSpc>
              <a:buFont typeface="Wingdings" panose="05000000000000000000" charset="0"/>
              <a:buNone/>
            </a:pPr>
            <a:r>
              <a:rPr lang="en-US" altLang="zh-CN" sz="3600" dirty="0">
                <a:solidFill>
                  <a:srgbClr val="0000FF"/>
                </a:solidFill>
                <a:latin typeface="+mj-ea"/>
                <a:ea typeface="+mj-ea"/>
                <a:sym typeface="+mn-ea"/>
              </a:rPr>
              <a:t> </a:t>
            </a:r>
            <a:r>
              <a:rPr lang="zh-CN" altLang="en-US" sz="3200" dirty="0">
                <a:solidFill>
                  <a:srgbClr val="0000FF"/>
                </a:solidFill>
                <a:latin typeface="Times New Roman" panose="02020603050405020304" pitchFamily="18" charset="0"/>
                <a:ea typeface="+mj-ea"/>
                <a:cs typeface="Times New Roman" panose="02020603050405020304" pitchFamily="18" charset="0"/>
                <a:sym typeface="+mn-ea"/>
              </a:rPr>
              <a:t>McCabe圈复杂度（</a:t>
            </a:r>
            <a:r>
              <a:rPr lang="en-US" altLang="zh-CN" sz="3200" dirty="0">
                <a:solidFill>
                  <a:srgbClr val="0000FF"/>
                </a:solidFill>
                <a:latin typeface="Times New Roman" panose="02020603050405020304" pitchFamily="18" charset="0"/>
                <a:ea typeface="+mj-ea"/>
                <a:cs typeface="Times New Roman" panose="02020603050405020304" pitchFamily="18" charset="0"/>
                <a:sym typeface="+mn-ea"/>
              </a:rPr>
              <a:t>McCabe 1976</a:t>
            </a:r>
            <a:r>
              <a:rPr lang="zh-CN" altLang="en-US" sz="3200" dirty="0">
                <a:solidFill>
                  <a:srgbClr val="0000FF"/>
                </a:solidFill>
                <a:latin typeface="Times New Roman" panose="02020603050405020304" pitchFamily="18" charset="0"/>
                <a:ea typeface="+mj-ea"/>
                <a:cs typeface="Times New Roman" panose="02020603050405020304" pitchFamily="18" charset="0"/>
                <a:sym typeface="+mn-ea"/>
              </a:rPr>
              <a:t>）</a:t>
            </a:r>
          </a:p>
          <a:p>
            <a:pPr marL="0" indent="0" eaLnBrk="1" hangingPunct="1">
              <a:lnSpc>
                <a:spcPct val="80000"/>
              </a:lnSpc>
              <a:buFont typeface="Wingdings" panose="05000000000000000000" charset="0"/>
              <a:buNone/>
            </a:pPr>
            <a:endParaRPr lang="en-US" altLang="zh-CN" sz="900" dirty="0">
              <a:latin typeface="+mj-ea"/>
              <a:ea typeface="+mj-ea"/>
              <a:cs typeface="+mj-ea"/>
              <a:sym typeface="+mn-ea"/>
            </a:endParaRPr>
          </a:p>
          <a:p>
            <a:pPr marL="0" indent="0" eaLnBrk="1" hangingPunct="1">
              <a:lnSpc>
                <a:spcPct val="80000"/>
              </a:lnSpc>
              <a:buFont typeface="Wingdings" panose="05000000000000000000" charset="0"/>
              <a:buNone/>
            </a:pPr>
            <a:r>
              <a:rPr lang="en-US" altLang="zh-CN" sz="2800" dirty="0">
                <a:latin typeface="+mj-ea"/>
                <a:ea typeface="+mj-ea"/>
                <a:cs typeface="+mj-ea"/>
                <a:sym typeface="+mn-ea"/>
              </a:rPr>
              <a:t> </a:t>
            </a:r>
            <a:endParaRPr lang="zh-CN" altLang="en-US" sz="2000" b="0" dirty="0">
              <a:solidFill>
                <a:schemeClr val="tx1"/>
              </a:solidFill>
              <a:latin typeface="+mj-ea"/>
              <a:ea typeface="+mj-ea"/>
              <a:cs typeface="+mj-ea"/>
              <a:sym typeface="+mn-ea"/>
            </a:endParaRPr>
          </a:p>
        </p:txBody>
      </p:sp>
      <p:sp>
        <p:nvSpPr>
          <p:cNvPr id="2" name="文本框 1"/>
          <p:cNvSpPr txBox="1"/>
          <p:nvPr/>
        </p:nvSpPr>
        <p:spPr>
          <a:xfrm>
            <a:off x="792480" y="2171065"/>
            <a:ext cx="5755640" cy="2553335"/>
          </a:xfrm>
          <a:prstGeom prst="rect">
            <a:avLst/>
          </a:prstGeom>
          <a:noFill/>
        </p:spPr>
        <p:txBody>
          <a:bodyPr wrap="square" rtlCol="0" anchor="t">
            <a:spAutoFit/>
          </a:bodyPr>
          <a:lstStyle/>
          <a:p>
            <a:pPr algn="l">
              <a:buClr>
                <a:schemeClr val="folHlink"/>
              </a:buClr>
              <a:buSzPct val="90000"/>
              <a:buFont typeface="Wingdings 2" panose="05020102010507070707" pitchFamily="18" charset="2"/>
              <a:buNone/>
            </a:pPr>
            <a:r>
              <a:rPr lang="zh-CN" altLang="en-US" sz="2000" dirty="0">
                <a:latin typeface="+mj-ea"/>
                <a:ea typeface="+mj-ea"/>
                <a:cs typeface="+mj-ea"/>
                <a:sym typeface="+mn-ea"/>
              </a:rPr>
              <a:t>复杂度计算公式为：</a:t>
            </a:r>
            <a:endParaRPr lang="zh-CN" altLang="en-US" sz="2000" dirty="0">
              <a:latin typeface="+mj-ea"/>
              <a:ea typeface="+mj-ea"/>
              <a:cs typeface="+mj-ea"/>
            </a:endParaRPr>
          </a:p>
          <a:p>
            <a:pPr algn="l">
              <a:buClr>
                <a:schemeClr val="folHlink"/>
              </a:buClr>
              <a:buSzPct val="90000"/>
              <a:buFont typeface="Wingdings 2" panose="05020102010507070707" pitchFamily="18" charset="2"/>
              <a:buNone/>
            </a:pPr>
            <a:r>
              <a:rPr lang="en-US" altLang="zh-CN" sz="2000">
                <a:latin typeface="+mj-ea"/>
                <a:ea typeface="+mj-ea"/>
                <a:cs typeface="+mj-ea"/>
                <a:sym typeface="+mn-ea"/>
              </a:rPr>
              <a:t>M = V(G) = e – n + 2p </a:t>
            </a:r>
            <a:endParaRPr lang="en-US" altLang="zh-CN" sz="2000">
              <a:latin typeface="+mj-ea"/>
              <a:ea typeface="+mj-ea"/>
              <a:cs typeface="+mj-ea"/>
            </a:endParaRPr>
          </a:p>
          <a:p>
            <a:pPr algn="l">
              <a:buClr>
                <a:schemeClr val="folHlink"/>
              </a:buClr>
              <a:buSzPct val="90000"/>
              <a:buNone/>
            </a:pPr>
            <a:endParaRPr lang="en-US" altLang="zh-CN" sz="2000" b="0" i="0">
              <a:latin typeface="+mj-ea"/>
              <a:ea typeface="+mj-ea"/>
              <a:cs typeface="+mj-ea"/>
            </a:endParaRPr>
          </a:p>
          <a:p>
            <a:pPr algn="l">
              <a:buClr>
                <a:schemeClr val="folHlink"/>
              </a:buClr>
              <a:buSzPct val="90000"/>
              <a:buNone/>
            </a:pPr>
            <a:r>
              <a:rPr lang="zh-CN" altLang="en-US" sz="2000" b="0" dirty="0">
                <a:latin typeface="+mj-ea"/>
                <a:ea typeface="+mj-ea"/>
                <a:cs typeface="+mj-ea"/>
                <a:sym typeface="+mn-ea"/>
              </a:rPr>
              <a:t>其中：</a:t>
            </a:r>
            <a:endParaRPr lang="zh-CN" altLang="en-US" sz="2000" b="0" i="0" dirty="0">
              <a:latin typeface="+mj-ea"/>
              <a:ea typeface="+mj-ea"/>
              <a:cs typeface="+mj-ea"/>
            </a:endParaRPr>
          </a:p>
          <a:p>
            <a:pPr algn="l">
              <a:buClr>
                <a:schemeClr val="folHlink"/>
              </a:buClr>
              <a:buSzPct val="90000"/>
              <a:buNone/>
            </a:pPr>
            <a:r>
              <a:rPr lang="en-US" altLang="zh-CN" sz="2000" b="0" dirty="0">
                <a:latin typeface="+mj-ea"/>
                <a:ea typeface="+mj-ea"/>
                <a:cs typeface="+mj-ea"/>
                <a:sym typeface="+mn-ea"/>
              </a:rPr>
              <a:t>V(G) </a:t>
            </a:r>
            <a:r>
              <a:rPr lang="zh-CN" altLang="en-US" sz="2000" b="0" dirty="0">
                <a:latin typeface="+mj-ea"/>
                <a:ea typeface="+mj-ea"/>
                <a:cs typeface="+mj-ea"/>
                <a:sym typeface="+mn-ea"/>
              </a:rPr>
              <a:t>路径图的环形数目</a:t>
            </a:r>
            <a:endParaRPr lang="zh-CN" altLang="en-US" sz="2000" b="0" i="0" dirty="0">
              <a:latin typeface="+mj-ea"/>
              <a:ea typeface="+mj-ea"/>
              <a:cs typeface="+mj-ea"/>
            </a:endParaRPr>
          </a:p>
          <a:p>
            <a:pPr algn="l">
              <a:buClr>
                <a:schemeClr val="folHlink"/>
              </a:buClr>
              <a:buSzPct val="90000"/>
              <a:buNone/>
            </a:pPr>
            <a:r>
              <a:rPr lang="en-US" altLang="zh-CN" sz="2000" b="0" dirty="0">
                <a:latin typeface="+mj-ea"/>
                <a:ea typeface="+mj-ea"/>
                <a:cs typeface="+mj-ea"/>
                <a:sym typeface="+mn-ea"/>
              </a:rPr>
              <a:t>e = </a:t>
            </a:r>
            <a:r>
              <a:rPr lang="zh-CN" altLang="en-US" sz="2000" b="0" dirty="0">
                <a:latin typeface="+mj-ea"/>
                <a:ea typeface="+mj-ea"/>
                <a:cs typeface="+mj-ea"/>
                <a:sym typeface="+mn-ea"/>
              </a:rPr>
              <a:t>the number of edges of the graph</a:t>
            </a:r>
          </a:p>
          <a:p>
            <a:pPr algn="l">
              <a:buClr>
                <a:schemeClr val="folHlink"/>
              </a:buClr>
              <a:buSzPct val="90000"/>
              <a:buNone/>
            </a:pPr>
            <a:r>
              <a:rPr lang="en-US" altLang="zh-CN" sz="2000" b="0" dirty="0">
                <a:latin typeface="+mj-ea"/>
                <a:ea typeface="+mj-ea"/>
                <a:cs typeface="+mj-ea"/>
                <a:sym typeface="+mn-ea"/>
              </a:rPr>
              <a:t>n = </a:t>
            </a:r>
            <a:r>
              <a:rPr lang="zh-CN" altLang="en-US" sz="2000" b="0" dirty="0">
                <a:latin typeface="+mj-ea"/>
                <a:ea typeface="+mj-ea"/>
                <a:cs typeface="+mj-ea"/>
                <a:sym typeface="+mn-ea"/>
              </a:rPr>
              <a:t>the number of nodes of the graph</a:t>
            </a:r>
          </a:p>
          <a:p>
            <a:pPr algn="l">
              <a:buClr>
                <a:schemeClr val="folHlink"/>
              </a:buClr>
              <a:buSzPct val="90000"/>
              <a:buNone/>
            </a:pPr>
            <a:r>
              <a:rPr lang="en-US" altLang="zh-CN" sz="2000" b="0" dirty="0">
                <a:latin typeface="+mj-ea"/>
                <a:ea typeface="+mj-ea"/>
                <a:cs typeface="+mj-ea"/>
                <a:sym typeface="+mn-ea"/>
              </a:rPr>
              <a:t>p = </a:t>
            </a:r>
            <a:r>
              <a:rPr lang="zh-CN" altLang="en-US" sz="2000" b="0" dirty="0">
                <a:latin typeface="+mj-ea"/>
                <a:ea typeface="+mj-ea"/>
                <a:cs typeface="+mj-ea"/>
                <a:sym typeface="+mn-ea"/>
              </a:rPr>
              <a:t>the number of connected components</a:t>
            </a:r>
          </a:p>
        </p:txBody>
      </p:sp>
      <p:sp>
        <p:nvSpPr>
          <p:cNvPr id="3" name="文本框 2"/>
          <p:cNvSpPr txBox="1"/>
          <p:nvPr/>
        </p:nvSpPr>
        <p:spPr>
          <a:xfrm>
            <a:off x="700405" y="5941695"/>
            <a:ext cx="5847715" cy="398780"/>
          </a:xfrm>
          <a:prstGeom prst="rect">
            <a:avLst/>
          </a:prstGeom>
          <a:noFill/>
        </p:spPr>
        <p:txBody>
          <a:bodyPr wrap="square" rtlCol="0" anchor="t">
            <a:spAutoFit/>
          </a:bodyPr>
          <a:lstStyle/>
          <a:p>
            <a:r>
              <a:rPr lang="zh-CN" altLang="en-US" sz="2000">
                <a:latin typeface="+mj-ea"/>
                <a:ea typeface="+mj-ea"/>
                <a:cs typeface="+mj-ea"/>
              </a:rPr>
              <a:t>McCabe&amp;Associates 公司建议： V（G） &lt;= 10</a:t>
            </a:r>
          </a:p>
        </p:txBody>
      </p:sp>
      <p:sp>
        <p:nvSpPr>
          <p:cNvPr id="4" name="文本框 3"/>
          <p:cNvSpPr txBox="1"/>
          <p:nvPr/>
        </p:nvSpPr>
        <p:spPr>
          <a:xfrm>
            <a:off x="1053465" y="5142230"/>
            <a:ext cx="4052570" cy="645160"/>
          </a:xfrm>
          <a:prstGeom prst="rect">
            <a:avLst/>
          </a:prstGeom>
          <a:noFill/>
        </p:spPr>
        <p:txBody>
          <a:bodyPr wrap="square" rtlCol="0" anchor="t">
            <a:spAutoFit/>
          </a:bodyPr>
          <a:lstStyle/>
          <a:p>
            <a:pPr algn="l"/>
            <a:r>
              <a:rPr lang="zh-CN" altLang="en-US">
                <a:latin typeface="+mj-ea"/>
                <a:ea typeface="+mj-ea"/>
                <a:cs typeface="+mj-ea"/>
              </a:rPr>
              <a:t>变化形式：    M = E − N + P  </a:t>
            </a:r>
          </a:p>
          <a:p>
            <a:pPr algn="l"/>
            <a:r>
              <a:rPr lang="zh-CN" altLang="en-US">
                <a:latin typeface="+mj-ea"/>
                <a:ea typeface="+mj-ea"/>
                <a:cs typeface="+mj-ea"/>
              </a:rPr>
              <a:t>对单一函数：</a:t>
            </a:r>
            <a:r>
              <a:rPr lang="en-US" altLang="zh-CN">
                <a:latin typeface="+mj-ea"/>
                <a:ea typeface="+mj-ea"/>
                <a:cs typeface="+mj-ea"/>
              </a:rPr>
              <a:t>  M = E − N + 2</a:t>
            </a:r>
            <a:r>
              <a:rPr lang="zh-CN" altLang="en-US">
                <a:latin typeface="+mj-ea"/>
                <a:ea typeface="+mj-ea"/>
                <a:cs typeface="+mj-ea"/>
              </a:rPr>
              <a:t>.</a:t>
            </a:r>
          </a:p>
        </p:txBody>
      </p:sp>
      <p:pic>
        <p:nvPicPr>
          <p:cNvPr id="5" name="图片 4"/>
          <p:cNvPicPr>
            <a:picLocks noChangeAspect="1"/>
          </p:cNvPicPr>
          <p:nvPr/>
        </p:nvPicPr>
        <p:blipFill>
          <a:blip r:embed="rId3"/>
          <a:stretch>
            <a:fillRect/>
          </a:stretch>
        </p:blipFill>
        <p:spPr>
          <a:xfrm>
            <a:off x="4836795" y="2049780"/>
            <a:ext cx="3912235" cy="1626870"/>
          </a:xfrm>
          <a:prstGeom prst="rect">
            <a:avLst/>
          </a:prstGeom>
          <a:solidFill>
            <a:schemeClr val="accent1">
              <a:lumMod val="50000"/>
              <a:alpha val="56000"/>
            </a:schemeClr>
          </a:solidFill>
          <a:ln w="12700" cmpd="sng">
            <a:solidFill>
              <a:schemeClr val="accent1">
                <a:shade val="50000"/>
              </a:schemeClr>
            </a:solidFill>
            <a:prstDash val="solid"/>
          </a:ln>
        </p:spPr>
      </p:pic>
      <p:sp>
        <p:nvSpPr>
          <p:cNvPr id="8"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 </a:t>
            </a:r>
            <a:r>
              <a:rPr lang="zh-CN" altLang="en-US" sz="4400" dirty="0">
                <a:latin typeface="隶书" panose="02010509060101010101" pitchFamily="49" charset="-122"/>
              </a:rPr>
              <a:t>软件度量</a:t>
            </a:r>
            <a:r>
              <a:rPr lang="en-US" altLang="zh-CN" sz="4400" dirty="0">
                <a:latin typeface="隶书" panose="02010509060101010101" pitchFamily="49" charset="-122"/>
              </a:rPr>
              <a:t>– </a:t>
            </a:r>
            <a:r>
              <a:rPr lang="zh-CN" altLang="en-US" sz="4400" dirty="0">
                <a:latin typeface="隶书" panose="02010509060101010101" pitchFamily="49" charset="-122"/>
              </a:rPr>
              <a:t>产品度量</a:t>
            </a:r>
            <a:endParaRPr lang="zh-CN" altLang="en-US" sz="4400" b="0" kern="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隶书" panose="02010509060101010101" pitchFamily="49" charset="-122"/>
              </a:rPr>
            </a:br>
            <a:endParaRPr lang="zh-CN" altLang="en-US" sz="4000" b="1" dirty="0">
              <a:latin typeface="隶书" panose="02010509060101010101" pitchFamily="49" charset="-122"/>
            </a:endParaRPr>
          </a:p>
        </p:txBody>
      </p:sp>
      <p:sp>
        <p:nvSpPr>
          <p:cNvPr id="6147" name="Rectangle 3"/>
          <p:cNvSpPr>
            <a:spLocks noGrp="1" noChangeArrowheads="1"/>
          </p:cNvSpPr>
          <p:nvPr>
            <p:ph type="body" idx="1"/>
          </p:nvPr>
        </p:nvSpPr>
        <p:spPr>
          <a:xfrm>
            <a:off x="395605" y="986155"/>
            <a:ext cx="8058785" cy="5331460"/>
          </a:xfrm>
        </p:spPr>
        <p:txBody>
          <a:bodyPr vert="horz" wrap="square" lIns="91440" tIns="45720" rIns="91440" bIns="45720" numCol="1" anchor="t" anchorCtr="0" compatLnSpc="1"/>
          <a:lstStyle/>
          <a:p>
            <a:pPr marL="85725" marR="0" lvl="0" indent="-85725" algn="l" defTabSz="0" rtl="0" eaLnBrk="1" fontAlgn="base" latinLnBrk="0" hangingPunct="1">
              <a:lnSpc>
                <a:spcPct val="100000"/>
              </a:lnSpc>
              <a:spcBef>
                <a:spcPct val="20000"/>
              </a:spcBef>
              <a:spcAft>
                <a:spcPct val="0"/>
              </a:spcAft>
              <a:buClr>
                <a:schemeClr val="accent2"/>
              </a:buClr>
              <a:buSzPct val="100000"/>
              <a:buFont typeface="Wingdings" panose="05000000000000000000" pitchFamily="2" charset="2"/>
              <a:buChar char="n"/>
              <a:defRPr/>
            </a:pPr>
            <a:r>
              <a:rPr kumimoji="0" lang="zh-CN" altLang="en-US" sz="2400" b="1"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 </a:t>
            </a:r>
            <a:r>
              <a:rPr kumimoji="0" lang="zh-CN" altLang="en-US" sz="24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软件质量定义(</a:t>
            </a:r>
            <a:r>
              <a:rPr kumimoji="0" lang="en-US" sz="2400" b="1"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ANSI/IEEE STD729</a:t>
            </a:r>
            <a:r>
              <a:rPr kumimoji="0" lang="zh-CN" altLang="en-US" sz="24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a:t>
            </a:r>
          </a:p>
          <a:p>
            <a:pPr marL="0" marR="0" lvl="0" indent="0" algn="l" defTabSz="0" rtl="0" eaLnBrk="0" fontAlgn="base" latinLnBrk="0" hangingPunct="0">
              <a:lnSpc>
                <a:spcPct val="100000"/>
              </a:lnSpc>
              <a:spcBef>
                <a:spcPct val="20000"/>
              </a:spcBef>
              <a:spcAft>
                <a:spcPct val="0"/>
              </a:spcAft>
              <a:buClr>
                <a:schemeClr val="accent2"/>
              </a:buClr>
              <a:buSzPct val="80000"/>
              <a:buFont typeface="Wingdings" panose="05000000000000000000" pitchFamily="2" charset="2"/>
              <a:buNone/>
              <a:defRPr/>
            </a:pPr>
            <a:r>
              <a:rPr kumimoji="0" lang="zh-CN" altLang="en-US" sz="24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  软件产品满足</a:t>
            </a:r>
            <a:r>
              <a:rPr kumimoji="0" lang="zh-CN" altLang="en-US" sz="2400" b="0" i="0" u="none" strike="noStrike" kern="0" cap="none" spc="0" normalizeH="0" baseline="0" noProof="0">
                <a:ln>
                  <a:noFill/>
                </a:ln>
                <a:solidFill>
                  <a:srgbClr val="FF3300"/>
                </a:solidFill>
                <a:effectLst/>
                <a:uLnTx/>
                <a:uFillTx/>
                <a:latin typeface="隶书" panose="02010509060101010101" pitchFamily="49" charset="-122"/>
                <a:ea typeface="隶书" panose="02010509060101010101" pitchFamily="49" charset="-122"/>
                <a:cs typeface="+mn-cs"/>
                <a:sym typeface="HGP創英角ｺﾞｼｯｸUB" pitchFamily="2" charset="-128"/>
              </a:rPr>
              <a:t>规定的和隐含的</a:t>
            </a:r>
            <a:r>
              <a:rPr kumimoji="0" lang="zh-CN" altLang="en-US" sz="24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与需求能力有关的</a:t>
            </a:r>
          </a:p>
          <a:p>
            <a:pPr marL="0" marR="0" lvl="0" indent="0" algn="l" defTabSz="0" rtl="0" eaLnBrk="0" fontAlgn="base" latinLnBrk="0" hangingPunct="0">
              <a:lnSpc>
                <a:spcPct val="100000"/>
              </a:lnSpc>
              <a:spcBef>
                <a:spcPct val="30000"/>
              </a:spcBef>
              <a:spcAft>
                <a:spcPct val="0"/>
              </a:spcAft>
              <a:buClr>
                <a:schemeClr val="accent2"/>
              </a:buClr>
              <a:buSzPct val="80000"/>
              <a:buFont typeface="Wingdings" panose="05000000000000000000" pitchFamily="2" charset="2"/>
              <a:buNone/>
              <a:defRPr/>
            </a:pPr>
            <a:r>
              <a:rPr kumimoji="0" lang="zh-CN" altLang="en-US" sz="24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全部</a:t>
            </a:r>
            <a:r>
              <a:rPr kumimoji="0" lang="zh-CN" altLang="en-US" sz="2400" b="0" i="0" u="none" strike="noStrike" kern="0" cap="none" spc="0" normalizeH="0" baseline="0" noProof="0">
                <a:ln>
                  <a:noFill/>
                </a:ln>
                <a:solidFill>
                  <a:srgbClr val="FF3300"/>
                </a:solidFill>
                <a:effectLst/>
                <a:uLnTx/>
                <a:uFillTx/>
                <a:latin typeface="隶书" panose="02010509060101010101" pitchFamily="49" charset="-122"/>
                <a:ea typeface="隶书" panose="02010509060101010101" pitchFamily="49" charset="-122"/>
                <a:cs typeface="+mn-cs"/>
                <a:sym typeface="HGP創英角ｺﾞｼｯｸUB" pitchFamily="2" charset="-128"/>
              </a:rPr>
              <a:t>特征和特性</a:t>
            </a:r>
            <a:r>
              <a:rPr kumimoji="0" lang="zh-CN" altLang="en-US" sz="24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a:t>
            </a:r>
          </a:p>
          <a:p>
            <a:pPr marL="914400" marR="0" lvl="1" indent="-457200" algn="l" defTabSz="0" rtl="0" eaLnBrk="0" fontAlgn="base" latinLnBrk="0" hangingPunct="0">
              <a:lnSpc>
                <a:spcPct val="100000"/>
              </a:lnSpc>
              <a:spcBef>
                <a:spcPct val="30000"/>
              </a:spcBef>
              <a:spcAft>
                <a:spcPct val="0"/>
              </a:spcAft>
              <a:buClr>
                <a:schemeClr val="hlink"/>
              </a:buClr>
              <a:buSzPct val="80000"/>
              <a:buFont typeface="+mj-lt"/>
              <a:buAutoNum type="arabicPeriod"/>
              <a:defRPr/>
            </a:pPr>
            <a:r>
              <a:rPr kumimoji="0" lang="zh-CN" altLang="en-US" sz="2000" b="0" i="0" u="none" strike="noStrike" kern="0" cap="none" spc="0" normalizeH="0" baseline="0" noProof="0">
                <a:ln>
                  <a:noFill/>
                </a:ln>
                <a:solidFill>
                  <a:schemeClr val="tx1"/>
                </a:solidFill>
                <a:effectLst/>
                <a:uLnTx/>
                <a:uFillTx/>
                <a:latin typeface="隶书" panose="02010509060101010101" pitchFamily="49" charset="-122"/>
                <a:ea typeface="隶书" panose="02010509060101010101" pitchFamily="49" charset="-122"/>
                <a:sym typeface="HGP創英角ｺﾞｼｯｸUB" pitchFamily="2" charset="-128"/>
              </a:rPr>
              <a:t>软件产品质量满足用户要求的程度；</a:t>
            </a:r>
          </a:p>
          <a:p>
            <a:pPr marL="914400" marR="0" lvl="1" indent="-457200" algn="l" defTabSz="0" rtl="0" eaLnBrk="0" fontAlgn="base" latinLnBrk="0" hangingPunct="0">
              <a:lnSpc>
                <a:spcPct val="100000"/>
              </a:lnSpc>
              <a:spcBef>
                <a:spcPct val="30000"/>
              </a:spcBef>
              <a:spcAft>
                <a:spcPct val="0"/>
              </a:spcAft>
              <a:buClr>
                <a:schemeClr val="hlink"/>
              </a:buClr>
              <a:buSzPct val="80000"/>
              <a:buFont typeface="+mj-lt"/>
              <a:buAutoNum type="arabicPeriod"/>
              <a:defRPr/>
            </a:pPr>
            <a:r>
              <a:rPr kumimoji="0" lang="zh-CN" altLang="en-US" sz="2000" b="0" i="0" u="none" strike="noStrike" kern="0" cap="none" spc="0" normalizeH="0" baseline="0" noProof="0">
                <a:ln>
                  <a:noFill/>
                </a:ln>
                <a:solidFill>
                  <a:schemeClr val="tx1"/>
                </a:solidFill>
                <a:effectLst/>
                <a:uLnTx/>
                <a:uFillTx/>
                <a:latin typeface="隶书" panose="02010509060101010101" pitchFamily="49" charset="-122"/>
                <a:ea typeface="隶书" panose="02010509060101010101" pitchFamily="49" charset="-122"/>
                <a:sym typeface="HGP創英角ｺﾞｼｯｸUB" pitchFamily="2" charset="-128"/>
              </a:rPr>
              <a:t>软件各种属性的组合程度；</a:t>
            </a:r>
          </a:p>
          <a:p>
            <a:pPr marL="914400" marR="0" lvl="1" indent="-457200" algn="l" defTabSz="0" rtl="0" eaLnBrk="0" fontAlgn="base" latinLnBrk="0" hangingPunct="0">
              <a:lnSpc>
                <a:spcPct val="100000"/>
              </a:lnSpc>
              <a:spcBef>
                <a:spcPct val="30000"/>
              </a:spcBef>
              <a:spcAft>
                <a:spcPct val="0"/>
              </a:spcAft>
              <a:buClr>
                <a:schemeClr val="hlink"/>
              </a:buClr>
              <a:buSzPct val="80000"/>
              <a:buFont typeface="+mj-lt"/>
              <a:buAutoNum type="arabicPeriod"/>
              <a:defRPr/>
            </a:pPr>
            <a:r>
              <a:rPr kumimoji="0" lang="zh-CN" altLang="en-US" sz="2000" b="0" i="0" u="none" strike="noStrike" kern="0" cap="none" spc="0" normalizeH="0" baseline="0" noProof="0">
                <a:ln>
                  <a:noFill/>
                </a:ln>
                <a:solidFill>
                  <a:schemeClr val="tx1"/>
                </a:solidFill>
                <a:effectLst/>
                <a:uLnTx/>
                <a:uFillTx/>
                <a:latin typeface="隶书" panose="02010509060101010101" pitchFamily="49" charset="-122"/>
                <a:ea typeface="隶书" panose="02010509060101010101" pitchFamily="49" charset="-122"/>
                <a:sym typeface="HGP創英角ｺﾞｼｯｸUB" pitchFamily="2" charset="-128"/>
              </a:rPr>
              <a:t>用户对软件产品的综合反映程度；</a:t>
            </a:r>
          </a:p>
          <a:p>
            <a:pPr marL="914400" marR="0" lvl="1" indent="-457200" algn="l" defTabSz="0" rtl="0" eaLnBrk="0" fontAlgn="base" latinLnBrk="0" hangingPunct="0">
              <a:lnSpc>
                <a:spcPct val="100000"/>
              </a:lnSpc>
              <a:spcBef>
                <a:spcPct val="30000"/>
              </a:spcBef>
              <a:spcAft>
                <a:spcPct val="0"/>
              </a:spcAft>
              <a:buClr>
                <a:schemeClr val="hlink"/>
              </a:buClr>
              <a:buSzPct val="80000"/>
              <a:buFont typeface="+mj-lt"/>
              <a:buAutoNum type="arabicPeriod"/>
              <a:defRPr/>
            </a:pPr>
            <a:r>
              <a:rPr kumimoji="0" lang="zh-CN" altLang="en-US" sz="2000" b="0" i="0" u="none" strike="noStrike" kern="0" cap="none" spc="0" normalizeH="0" baseline="0" noProof="0">
                <a:ln>
                  <a:noFill/>
                </a:ln>
                <a:solidFill>
                  <a:schemeClr val="tx1"/>
                </a:solidFill>
                <a:effectLst/>
                <a:uLnTx/>
                <a:uFillTx/>
                <a:latin typeface="隶书" panose="02010509060101010101" pitchFamily="49" charset="-122"/>
                <a:ea typeface="隶书" panose="02010509060101010101" pitchFamily="49" charset="-122"/>
                <a:sym typeface="HGP創英角ｺﾞｼｯｸUB" pitchFamily="2" charset="-128"/>
              </a:rPr>
              <a:t>软件在使用过程中满足用户要求的程度。</a:t>
            </a:r>
          </a:p>
          <a:p>
            <a:pPr marL="914400" marR="0" lvl="1" indent="-457200" algn="l" defTabSz="0" rtl="0" eaLnBrk="0" fontAlgn="base" latinLnBrk="0" hangingPunct="0">
              <a:lnSpc>
                <a:spcPct val="100000"/>
              </a:lnSpc>
              <a:spcBef>
                <a:spcPct val="30000"/>
              </a:spcBef>
              <a:spcAft>
                <a:spcPct val="0"/>
              </a:spcAft>
              <a:buClr>
                <a:schemeClr val="hlink"/>
              </a:buClr>
              <a:buSzPct val="80000"/>
              <a:buFont typeface="+mj-lt"/>
              <a:buAutoNum type="arabicPeriod"/>
              <a:defRPr/>
            </a:pPr>
            <a:endParaRPr kumimoji="0" lang="zh-CN" altLang="en-US" sz="2000" b="0" i="0" u="none" strike="noStrike" kern="0" cap="none" spc="0" normalizeH="0" baseline="0" noProof="0">
              <a:ln>
                <a:noFill/>
              </a:ln>
              <a:solidFill>
                <a:schemeClr val="tx1"/>
              </a:solidFill>
              <a:effectLst/>
              <a:uLnTx/>
              <a:uFillTx/>
              <a:latin typeface="隶书" panose="02010509060101010101" pitchFamily="49" charset="-122"/>
              <a:ea typeface="隶书" panose="02010509060101010101" pitchFamily="49" charset="-122"/>
              <a:sym typeface="HGP創英角ｺﾞｼｯｸUB" pitchFamily="2" charset="-128"/>
            </a:endParaRPr>
          </a:p>
          <a:p>
            <a:pPr marL="342900" marR="0" lvl="0" indent="-342900" algn="l" defTabSz="0" rtl="0" eaLnBrk="0" fontAlgn="base" latinLnBrk="0" hangingPunct="0">
              <a:lnSpc>
                <a:spcPct val="100000"/>
              </a:lnSpc>
              <a:spcBef>
                <a:spcPct val="30000"/>
              </a:spcBef>
              <a:spcAft>
                <a:spcPct val="0"/>
              </a:spcAft>
              <a:buSzPct val="80000"/>
              <a:buFont typeface="Wingdings" panose="05000000000000000000" charset="0"/>
              <a:buChar char="n"/>
              <a:defRPr/>
            </a:pPr>
            <a:r>
              <a:rPr lang="zh-CN" altLang="en-US"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软件质量定义(</a:t>
            </a:r>
            <a:r>
              <a:rPr lang="en-US" altLang="zh-CN" dirty="0">
                <a:sym typeface="+mn-ea"/>
              </a:rPr>
              <a:t>IEEE</a:t>
            </a:r>
            <a:r>
              <a:rPr lang="zh-CN" altLang="en-US"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)：软件质量是：</a:t>
            </a:r>
          </a:p>
          <a:p>
            <a:pPr marL="721995" lvl="1" indent="-457200" eaLnBrk="1" hangingPunct="1">
              <a:lnSpc>
                <a:spcPct val="80000"/>
              </a:lnSpc>
              <a:buFont typeface="+mj-lt"/>
              <a:buAutoNum type="arabicPeriod"/>
            </a:pPr>
            <a:r>
              <a:rPr lang="zh-CN" altLang="en-US" sz="2000" noProof="0">
                <a:ln>
                  <a:noFill/>
                </a:ln>
                <a:effectLst/>
                <a:uLnTx/>
                <a:uFillTx/>
                <a:latin typeface="隶书" panose="02010509060101010101" pitchFamily="49" charset="-122"/>
                <a:ea typeface="隶书" panose="02010509060101010101" pitchFamily="49" charset="-122"/>
                <a:cs typeface="+mn-ea"/>
                <a:sym typeface="+mn-ea"/>
              </a:rPr>
              <a:t>系统、部件或者过程满足</a:t>
            </a:r>
            <a:r>
              <a:rPr lang="zh-CN" altLang="en-US" sz="2000" noProof="0">
                <a:ln>
                  <a:noFill/>
                </a:ln>
                <a:solidFill>
                  <a:srgbClr val="FF0000"/>
                </a:solidFill>
                <a:effectLst/>
                <a:uLnTx/>
                <a:uFillTx/>
                <a:latin typeface="隶书" panose="02010509060101010101" pitchFamily="49" charset="-122"/>
                <a:ea typeface="隶书" panose="02010509060101010101" pitchFamily="49" charset="-122"/>
                <a:cs typeface="+mn-ea"/>
                <a:sym typeface="+mn-ea"/>
              </a:rPr>
              <a:t>规定需求的程度</a:t>
            </a:r>
            <a:r>
              <a:rPr lang="zh-CN" altLang="en-US" sz="2000" noProof="0">
                <a:ln>
                  <a:noFill/>
                </a:ln>
                <a:effectLst/>
                <a:uLnTx/>
                <a:uFillTx/>
                <a:latin typeface="隶书" panose="02010509060101010101" pitchFamily="49" charset="-122"/>
                <a:ea typeface="隶书" panose="02010509060101010101" pitchFamily="49" charset="-122"/>
                <a:cs typeface="+mn-ea"/>
                <a:sym typeface="+mn-ea"/>
              </a:rPr>
              <a:t>。</a:t>
            </a:r>
            <a:endParaRPr lang="zh-CN" altLang="en-US" sz="2000" noProof="0">
              <a:ln>
                <a:noFill/>
              </a:ln>
              <a:effectLst/>
              <a:uLnTx/>
              <a:uFillTx/>
              <a:latin typeface="隶书" panose="02010509060101010101" pitchFamily="49" charset="-122"/>
              <a:ea typeface="隶书" panose="02010509060101010101" pitchFamily="49" charset="-122"/>
              <a:cs typeface="+mn-ea"/>
            </a:endParaRPr>
          </a:p>
          <a:p>
            <a:pPr marL="721995" lvl="1" indent="-457200" eaLnBrk="1" hangingPunct="1">
              <a:lnSpc>
                <a:spcPct val="80000"/>
              </a:lnSpc>
              <a:buFont typeface="+mj-lt"/>
              <a:buAutoNum type="arabicPeriod"/>
            </a:pPr>
            <a:r>
              <a:rPr lang="zh-CN" altLang="en-US" sz="2000" noProof="0">
                <a:ln>
                  <a:noFill/>
                </a:ln>
                <a:effectLst/>
                <a:uLnTx/>
                <a:uFillTx/>
                <a:latin typeface="隶书" panose="02010509060101010101" pitchFamily="49" charset="-122"/>
                <a:ea typeface="隶书" panose="02010509060101010101" pitchFamily="49" charset="-122"/>
                <a:cs typeface="+mn-ea"/>
                <a:sym typeface="+mn-ea"/>
              </a:rPr>
              <a:t>系统、部件或者过程满足</a:t>
            </a:r>
            <a:r>
              <a:rPr lang="zh-CN" altLang="en-US" sz="2000" noProof="0">
                <a:ln>
                  <a:noFill/>
                </a:ln>
                <a:solidFill>
                  <a:srgbClr val="FF0000"/>
                </a:solidFill>
                <a:effectLst/>
                <a:uLnTx/>
                <a:uFillTx/>
                <a:latin typeface="隶书" panose="02010509060101010101" pitchFamily="49" charset="-122"/>
                <a:ea typeface="隶书" panose="02010509060101010101" pitchFamily="49" charset="-122"/>
                <a:cs typeface="+mn-ea"/>
                <a:sym typeface="+mn-ea"/>
              </a:rPr>
              <a:t>顾客或者用户需要或期望的程度</a:t>
            </a:r>
            <a:r>
              <a:rPr lang="zh-CN" altLang="en-US" sz="2000" noProof="0">
                <a:ln>
                  <a:noFill/>
                </a:ln>
                <a:effectLst/>
                <a:uLnTx/>
                <a:uFillTx/>
                <a:latin typeface="隶书" panose="02010509060101010101" pitchFamily="49" charset="-122"/>
                <a:ea typeface="隶书" panose="02010509060101010101" pitchFamily="49" charset="-122"/>
                <a:cs typeface="+mn-ea"/>
                <a:sym typeface="+mn-ea"/>
              </a:rPr>
              <a:t>。</a:t>
            </a:r>
            <a:endParaRPr lang="zh-CN" altLang="en-US" sz="2800" dirty="0"/>
          </a:p>
          <a:p>
            <a:pPr marL="0" marR="0" lvl="0" indent="0" algn="l" defTabSz="0" rtl="0" eaLnBrk="0" fontAlgn="base" latinLnBrk="0" hangingPunct="0">
              <a:lnSpc>
                <a:spcPct val="100000"/>
              </a:lnSpc>
              <a:spcBef>
                <a:spcPct val="30000"/>
              </a:spcBef>
              <a:spcAft>
                <a:spcPct val="0"/>
              </a:spcAft>
              <a:buSzPct val="80000"/>
              <a:buFont typeface="Wingdings" panose="05000000000000000000" charset="0"/>
              <a:buNone/>
              <a:defRPr/>
            </a:pPr>
            <a:r>
              <a:rPr lang="zh-CN" altLang="en-US" sz="2400" noProof="0">
                <a:ln>
                  <a:noFill/>
                </a:ln>
                <a:effectLst/>
                <a:uLnTx/>
                <a:uFillTx/>
                <a:latin typeface="隶书" panose="02010509060101010101" pitchFamily="49" charset="-122"/>
                <a:ea typeface="隶书" panose="02010509060101010101" pitchFamily="49" charset="-122"/>
                <a:sym typeface="+mn-ea"/>
              </a:rPr>
              <a:t> 该定义相对客观，强调了产品（或服务）和客户/社会需求的一致性。</a:t>
            </a:r>
            <a:endParaRPr kumimoji="0" lang="zh-CN" altLang="en-US" sz="24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p:txBody>
      </p:sp>
      <p:pic>
        <p:nvPicPr>
          <p:cNvPr id="7172" name="Picture 4"/>
          <p:cNvPicPr>
            <a:picLocks noChangeAspect="1"/>
          </p:cNvPicPr>
          <p:nvPr/>
        </p:nvPicPr>
        <p:blipFill>
          <a:blip r:embed="rId2"/>
          <a:stretch>
            <a:fillRect/>
          </a:stretch>
        </p:blipFill>
        <p:spPr>
          <a:xfrm>
            <a:off x="7265035" y="3124200"/>
            <a:ext cx="1483995" cy="1484630"/>
          </a:xfrm>
          <a:prstGeom prst="rect">
            <a:avLst/>
          </a:prstGeom>
          <a:noFill/>
          <a:ln w="9525">
            <a:noFill/>
          </a:ln>
        </p:spPr>
      </p:pic>
      <p:sp>
        <p:nvSpPr>
          <p:cNvPr id="5" name="标题 1"/>
          <p:cNvSpPr txBox="1"/>
          <p:nvPr/>
        </p:nvSpPr>
        <p:spPr>
          <a:xfrm>
            <a:off x="108297" y="2"/>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1.</a:t>
            </a:r>
            <a:r>
              <a:rPr lang="zh-CN" altLang="en-US" sz="4400" dirty="0">
                <a:latin typeface="隶书" panose="02010509060101010101" pitchFamily="49" charset="-122"/>
              </a:rPr>
              <a:t>软件质量 </a:t>
            </a:r>
            <a:r>
              <a:rPr lang="en-US" altLang="zh-CN" sz="4400" dirty="0">
                <a:latin typeface="隶书" panose="02010509060101010101" pitchFamily="49" charset="-122"/>
              </a:rPr>
              <a:t>- </a:t>
            </a:r>
            <a:r>
              <a:rPr lang="zh-CN" altLang="en-US" sz="4400" dirty="0">
                <a:latin typeface="隶书" panose="02010509060101010101" pitchFamily="49" charset="-122"/>
              </a:rPr>
              <a:t>定义</a:t>
            </a:r>
            <a:endParaRPr lang="zh-CN" altLang="en-US" sz="4400" b="0" kern="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24580" name="Rectangle 3"/>
          <p:cNvSpPr>
            <a:spLocks noGrp="1"/>
          </p:cNvSpPr>
          <p:nvPr/>
        </p:nvSpPr>
        <p:spPr>
          <a:xfrm>
            <a:off x="552450" y="978535"/>
            <a:ext cx="8290560" cy="506222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p"/>
              <a:defRPr sz="29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1B1A"/>
              </a:buClr>
              <a:buSzPct val="70000"/>
              <a:buFont typeface="Wingdings" panose="05000000000000000000" pitchFamily="2" charset="2"/>
              <a:buChar char="l"/>
              <a:defRPr sz="2500">
                <a:solidFill>
                  <a:schemeClr val="tx2"/>
                </a:solidFill>
                <a:latin typeface="+mn-lt"/>
                <a:ea typeface="+mj-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b="1">
                <a:solidFill>
                  <a:schemeClr val="bg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9pPr>
          </a:lstStyle>
          <a:p>
            <a:pPr eaLnBrk="1" hangingPunct="1">
              <a:lnSpc>
                <a:spcPct val="80000"/>
              </a:lnSpc>
              <a:buFont typeface="Wingdings" panose="05000000000000000000" charset="0"/>
              <a:buChar char="n"/>
            </a:pPr>
            <a:r>
              <a:rPr lang="zh-CN" altLang="en-US" sz="3600" dirty="0">
                <a:solidFill>
                  <a:srgbClr val="0000FF"/>
                </a:solidFill>
                <a:latin typeface="+mj-ea"/>
                <a:ea typeface="+mj-ea"/>
                <a:sym typeface="+mn-ea"/>
              </a:rPr>
              <a:t>复杂性度量 </a:t>
            </a:r>
            <a:r>
              <a:rPr lang="en-US" altLang="zh-CN" sz="3600" dirty="0">
                <a:solidFill>
                  <a:srgbClr val="0000FF"/>
                </a:solidFill>
                <a:latin typeface="+mj-ea"/>
                <a:ea typeface="+mj-ea"/>
                <a:sym typeface="+mn-ea"/>
              </a:rPr>
              <a:t>- </a:t>
            </a:r>
            <a:r>
              <a:rPr lang="zh-CN" altLang="en-US" sz="3600" dirty="0">
                <a:solidFill>
                  <a:srgbClr val="0000FF"/>
                </a:solidFill>
                <a:latin typeface="+mj-ea"/>
                <a:ea typeface="+mj-ea"/>
                <a:sym typeface="+mn-ea"/>
              </a:rPr>
              <a:t>圈复杂度计算例</a:t>
            </a:r>
          </a:p>
          <a:p>
            <a:pPr marL="0" indent="0" eaLnBrk="1" hangingPunct="1">
              <a:lnSpc>
                <a:spcPct val="80000"/>
              </a:lnSpc>
              <a:buFont typeface="Wingdings" panose="05000000000000000000" charset="0"/>
              <a:buNone/>
            </a:pPr>
            <a:endParaRPr lang="en-US" altLang="zh-CN" sz="900" dirty="0">
              <a:latin typeface="+mj-ea"/>
              <a:ea typeface="+mj-ea"/>
              <a:cs typeface="+mj-ea"/>
              <a:sym typeface="+mn-ea"/>
            </a:endParaRPr>
          </a:p>
          <a:p>
            <a:pPr marL="0" indent="0" eaLnBrk="1" hangingPunct="1">
              <a:lnSpc>
                <a:spcPct val="80000"/>
              </a:lnSpc>
              <a:buFont typeface="Wingdings" panose="05000000000000000000" charset="0"/>
              <a:buNone/>
            </a:pPr>
            <a:r>
              <a:rPr lang="en-US" altLang="zh-CN" sz="2800" dirty="0">
                <a:latin typeface="+mj-ea"/>
                <a:ea typeface="+mj-ea"/>
                <a:cs typeface="+mj-ea"/>
                <a:sym typeface="+mn-ea"/>
              </a:rPr>
              <a:t> </a:t>
            </a:r>
            <a:endParaRPr lang="zh-CN" altLang="en-US" sz="2000" b="0" dirty="0">
              <a:solidFill>
                <a:schemeClr val="tx1"/>
              </a:solidFill>
              <a:latin typeface="+mj-ea"/>
              <a:ea typeface="+mj-ea"/>
              <a:cs typeface="+mj-ea"/>
              <a:sym typeface="+mn-ea"/>
            </a:endParaRPr>
          </a:p>
        </p:txBody>
      </p:sp>
      <p:pic>
        <p:nvPicPr>
          <p:cNvPr id="6" name="图片 5"/>
          <p:cNvPicPr>
            <a:picLocks noChangeAspect="1"/>
          </p:cNvPicPr>
          <p:nvPr/>
        </p:nvPicPr>
        <p:blipFill>
          <a:blip r:embed="rId2"/>
          <a:stretch>
            <a:fillRect/>
          </a:stretch>
        </p:blipFill>
        <p:spPr>
          <a:xfrm>
            <a:off x="1551305" y="2014220"/>
            <a:ext cx="1513205" cy="2190115"/>
          </a:xfrm>
          <a:prstGeom prst="rect">
            <a:avLst/>
          </a:prstGeom>
        </p:spPr>
      </p:pic>
      <p:pic>
        <p:nvPicPr>
          <p:cNvPr id="7" name="图片 6"/>
          <p:cNvPicPr>
            <a:picLocks noChangeAspect="1"/>
          </p:cNvPicPr>
          <p:nvPr/>
        </p:nvPicPr>
        <p:blipFill>
          <a:blip r:embed="rId3"/>
          <a:stretch>
            <a:fillRect/>
          </a:stretch>
        </p:blipFill>
        <p:spPr>
          <a:xfrm>
            <a:off x="4469130" y="1737995"/>
            <a:ext cx="3507740" cy="3926840"/>
          </a:xfrm>
          <a:prstGeom prst="rect">
            <a:avLst/>
          </a:prstGeom>
        </p:spPr>
      </p:pic>
      <p:sp>
        <p:nvSpPr>
          <p:cNvPr id="8" name="文本框 7"/>
          <p:cNvSpPr txBox="1"/>
          <p:nvPr/>
        </p:nvSpPr>
        <p:spPr>
          <a:xfrm>
            <a:off x="1365885" y="5118735"/>
            <a:ext cx="2540000" cy="922020"/>
          </a:xfrm>
          <a:prstGeom prst="rect">
            <a:avLst/>
          </a:prstGeom>
          <a:solidFill>
            <a:schemeClr val="accent1">
              <a:lumMod val="50000"/>
              <a:alpha val="56000"/>
            </a:schemeClr>
          </a:solidFill>
        </p:spPr>
        <p:txBody>
          <a:bodyPr wrap="square" rtlCol="0" anchor="t">
            <a:spAutoFit/>
          </a:bodyPr>
          <a:lstStyle/>
          <a:p>
            <a:r>
              <a:rPr lang="zh-CN" altLang="en-US">
                <a:latin typeface="MS PGothic" panose="020B0600070205080204" pitchFamily="34" charset="-128"/>
              </a:rPr>
              <a:t> </a:t>
            </a:r>
            <a:r>
              <a:rPr lang="en-US" altLang="zh-CN">
                <a:latin typeface="MS PGothic" panose="020B0600070205080204" pitchFamily="34" charset="-128"/>
              </a:rPr>
              <a:t>V(G)      = </a:t>
            </a:r>
            <a:r>
              <a:rPr lang="en-US" altLang="zh-CN">
                <a:latin typeface="+mj-ea"/>
                <a:ea typeface="+mj-ea"/>
                <a:cs typeface="+mj-ea"/>
                <a:sym typeface="+mn-ea"/>
              </a:rPr>
              <a:t>E − N + 2</a:t>
            </a:r>
          </a:p>
          <a:p>
            <a:r>
              <a:rPr lang="en-US" altLang="zh-CN">
                <a:latin typeface="+mj-ea"/>
                <a:ea typeface="+mj-ea"/>
                <a:cs typeface="+mj-ea"/>
                <a:sym typeface="+mn-ea"/>
              </a:rPr>
              <a:t>       = </a:t>
            </a:r>
            <a:r>
              <a:rPr lang="zh-CN" altLang="en-US">
                <a:latin typeface="MS PGothic" panose="020B0600070205080204" pitchFamily="34" charset="-128"/>
              </a:rPr>
              <a:t>8 - 7 + 2 </a:t>
            </a:r>
          </a:p>
          <a:p>
            <a:r>
              <a:rPr lang="zh-CN" altLang="en-US">
                <a:latin typeface="MS PGothic" panose="020B0600070205080204" pitchFamily="34" charset="-128"/>
              </a:rPr>
              <a:t>= 3</a:t>
            </a:r>
          </a:p>
        </p:txBody>
      </p:sp>
      <p:sp>
        <p:nvSpPr>
          <p:cNvPr id="9"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 </a:t>
            </a:r>
            <a:r>
              <a:rPr lang="zh-CN" altLang="en-US" sz="4400" dirty="0">
                <a:latin typeface="隶书" panose="02010509060101010101" pitchFamily="49" charset="-122"/>
              </a:rPr>
              <a:t>软件度量</a:t>
            </a:r>
            <a:r>
              <a:rPr lang="en-US" altLang="zh-CN" sz="4400" dirty="0">
                <a:latin typeface="隶书" panose="02010509060101010101" pitchFamily="49" charset="-122"/>
              </a:rPr>
              <a:t>– </a:t>
            </a:r>
            <a:r>
              <a:rPr lang="zh-CN" altLang="en-US" sz="4400" dirty="0">
                <a:latin typeface="隶书" panose="02010509060101010101" pitchFamily="49" charset="-122"/>
              </a:rPr>
              <a:t>产品度量</a:t>
            </a:r>
            <a:endParaRPr lang="zh-CN" altLang="en-US" sz="4400" b="0" kern="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24580" name="Rectangle 3"/>
          <p:cNvSpPr>
            <a:spLocks noGrp="1"/>
          </p:cNvSpPr>
          <p:nvPr/>
        </p:nvSpPr>
        <p:spPr>
          <a:xfrm>
            <a:off x="552450" y="978535"/>
            <a:ext cx="8290560" cy="486156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p"/>
              <a:defRPr sz="29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1B1A"/>
              </a:buClr>
              <a:buSzPct val="70000"/>
              <a:buFont typeface="Wingdings" panose="05000000000000000000" pitchFamily="2" charset="2"/>
              <a:buChar char="l"/>
              <a:defRPr sz="2500">
                <a:solidFill>
                  <a:schemeClr val="tx2"/>
                </a:solidFill>
                <a:latin typeface="+mn-lt"/>
                <a:ea typeface="+mj-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b="1">
                <a:solidFill>
                  <a:schemeClr val="bg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9pPr>
          </a:lstStyle>
          <a:p>
            <a:pPr eaLnBrk="1" hangingPunct="1">
              <a:lnSpc>
                <a:spcPct val="80000"/>
              </a:lnSpc>
              <a:buFont typeface="Wingdings" panose="05000000000000000000" charset="0"/>
              <a:buChar char="n"/>
            </a:pPr>
            <a:r>
              <a:rPr lang="zh-CN" altLang="en-US" sz="3600" dirty="0">
                <a:solidFill>
                  <a:srgbClr val="0000FF"/>
                </a:solidFill>
                <a:latin typeface="+mj-ea"/>
                <a:ea typeface="+mj-ea"/>
                <a:sym typeface="+mn-ea"/>
              </a:rPr>
              <a:t>复杂性度量 </a:t>
            </a:r>
            <a:r>
              <a:rPr lang="en-US" altLang="zh-CN" sz="3600" dirty="0">
                <a:solidFill>
                  <a:srgbClr val="0000FF"/>
                </a:solidFill>
                <a:latin typeface="+mj-ea"/>
                <a:ea typeface="+mj-ea"/>
                <a:sym typeface="+mn-ea"/>
              </a:rPr>
              <a:t>- </a:t>
            </a:r>
            <a:r>
              <a:rPr lang="zh-CN" altLang="en-US" sz="3600" dirty="0">
                <a:solidFill>
                  <a:srgbClr val="0000FF"/>
                </a:solidFill>
                <a:latin typeface="+mj-ea"/>
                <a:ea typeface="+mj-ea"/>
                <a:sym typeface="+mn-ea"/>
              </a:rPr>
              <a:t>圈复杂度计算例</a:t>
            </a:r>
          </a:p>
          <a:p>
            <a:pPr marL="0" indent="0" eaLnBrk="1" hangingPunct="1">
              <a:lnSpc>
                <a:spcPct val="80000"/>
              </a:lnSpc>
              <a:buFont typeface="Wingdings" panose="05000000000000000000" charset="0"/>
              <a:buNone/>
            </a:pPr>
            <a:endParaRPr lang="en-US" altLang="zh-CN" sz="900" dirty="0">
              <a:latin typeface="+mj-ea"/>
              <a:ea typeface="+mj-ea"/>
              <a:cs typeface="+mj-ea"/>
              <a:sym typeface="+mn-ea"/>
            </a:endParaRPr>
          </a:p>
          <a:p>
            <a:pPr marL="0" indent="0" eaLnBrk="1" hangingPunct="1">
              <a:lnSpc>
                <a:spcPct val="80000"/>
              </a:lnSpc>
              <a:buFont typeface="Wingdings" panose="05000000000000000000" charset="0"/>
              <a:buNone/>
            </a:pPr>
            <a:r>
              <a:rPr lang="en-US" altLang="zh-CN" sz="2800" dirty="0">
                <a:latin typeface="+mj-ea"/>
                <a:ea typeface="+mj-ea"/>
                <a:cs typeface="+mj-ea"/>
                <a:sym typeface="+mn-ea"/>
              </a:rPr>
              <a:t> </a:t>
            </a:r>
            <a:endParaRPr lang="zh-CN" altLang="en-US" sz="2000" b="0" dirty="0">
              <a:solidFill>
                <a:schemeClr val="tx1"/>
              </a:solidFill>
              <a:latin typeface="+mj-ea"/>
              <a:ea typeface="+mj-ea"/>
              <a:cs typeface="+mj-ea"/>
              <a:sym typeface="+mn-ea"/>
            </a:endParaRPr>
          </a:p>
        </p:txBody>
      </p:sp>
      <p:pic>
        <p:nvPicPr>
          <p:cNvPr id="2" name="图片 1"/>
          <p:cNvPicPr>
            <a:picLocks noChangeAspect="1"/>
          </p:cNvPicPr>
          <p:nvPr/>
        </p:nvPicPr>
        <p:blipFill>
          <a:blip r:embed="rId2"/>
          <a:stretch>
            <a:fillRect/>
          </a:stretch>
        </p:blipFill>
        <p:spPr>
          <a:xfrm>
            <a:off x="1012190" y="1566545"/>
            <a:ext cx="7118985" cy="4090035"/>
          </a:xfrm>
          <a:prstGeom prst="rect">
            <a:avLst/>
          </a:prstGeom>
        </p:spPr>
      </p:pic>
      <p:sp>
        <p:nvSpPr>
          <p:cNvPr id="5"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 </a:t>
            </a:r>
            <a:r>
              <a:rPr lang="zh-CN" altLang="en-US" sz="4400" dirty="0">
                <a:latin typeface="隶书" panose="02010509060101010101" pitchFamily="49" charset="-122"/>
              </a:rPr>
              <a:t>软件度量</a:t>
            </a:r>
            <a:r>
              <a:rPr lang="en-US" altLang="zh-CN" sz="4400" dirty="0">
                <a:latin typeface="隶书" panose="02010509060101010101" pitchFamily="49" charset="-122"/>
              </a:rPr>
              <a:t>– </a:t>
            </a:r>
            <a:r>
              <a:rPr lang="zh-CN" altLang="en-US" sz="4400" dirty="0">
                <a:latin typeface="隶书" panose="02010509060101010101" pitchFamily="49" charset="-122"/>
              </a:rPr>
              <a:t>产品度量</a:t>
            </a:r>
            <a:endParaRPr lang="zh-CN" altLang="en-US" sz="4400" b="0" kern="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24580" name="Rectangle 3"/>
          <p:cNvSpPr>
            <a:spLocks noGrp="1"/>
          </p:cNvSpPr>
          <p:nvPr/>
        </p:nvSpPr>
        <p:spPr>
          <a:xfrm>
            <a:off x="552450" y="978535"/>
            <a:ext cx="8290560" cy="486156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p"/>
              <a:defRPr sz="29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1B1A"/>
              </a:buClr>
              <a:buSzPct val="70000"/>
              <a:buFont typeface="Wingdings" panose="05000000000000000000" pitchFamily="2" charset="2"/>
              <a:buChar char="l"/>
              <a:defRPr sz="2500">
                <a:solidFill>
                  <a:schemeClr val="tx2"/>
                </a:solidFill>
                <a:latin typeface="+mn-lt"/>
                <a:ea typeface="+mj-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b="1">
                <a:solidFill>
                  <a:schemeClr val="bg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9pPr>
          </a:lstStyle>
          <a:p>
            <a:pPr eaLnBrk="1" hangingPunct="1">
              <a:lnSpc>
                <a:spcPct val="80000"/>
              </a:lnSpc>
              <a:buFont typeface="Wingdings" panose="05000000000000000000" charset="0"/>
              <a:buChar char="n"/>
            </a:pPr>
            <a:r>
              <a:rPr lang="zh-CN" altLang="en-US" sz="3600" dirty="0">
                <a:solidFill>
                  <a:srgbClr val="0000FF"/>
                </a:solidFill>
                <a:latin typeface="+mj-ea"/>
                <a:ea typeface="+mj-ea"/>
                <a:sym typeface="+mn-ea"/>
              </a:rPr>
              <a:t>复杂性度量 </a:t>
            </a:r>
            <a:r>
              <a:rPr lang="en-US" altLang="zh-CN" sz="3600" dirty="0">
                <a:solidFill>
                  <a:srgbClr val="0000FF"/>
                </a:solidFill>
                <a:latin typeface="+mj-ea"/>
                <a:ea typeface="+mj-ea"/>
                <a:sym typeface="+mn-ea"/>
              </a:rPr>
              <a:t>- </a:t>
            </a:r>
            <a:r>
              <a:rPr lang="zh-CN" altLang="en-US" sz="3600" dirty="0">
                <a:solidFill>
                  <a:srgbClr val="0000FF"/>
                </a:solidFill>
                <a:latin typeface="+mj-ea"/>
                <a:ea typeface="+mj-ea"/>
                <a:sym typeface="+mn-ea"/>
              </a:rPr>
              <a:t>其他结构度量方法</a:t>
            </a:r>
          </a:p>
          <a:p>
            <a:pPr marL="0" indent="0" eaLnBrk="1" hangingPunct="1">
              <a:lnSpc>
                <a:spcPct val="80000"/>
              </a:lnSpc>
              <a:buFont typeface="Wingdings" panose="05000000000000000000" charset="0"/>
              <a:buNone/>
            </a:pPr>
            <a:r>
              <a:rPr lang="en-US" altLang="zh-CN" sz="2800" dirty="0">
                <a:latin typeface="+mj-ea"/>
                <a:ea typeface="+mj-ea"/>
                <a:cs typeface="+mj-ea"/>
                <a:sym typeface="+mn-ea"/>
              </a:rPr>
              <a:t> </a:t>
            </a:r>
            <a:endParaRPr lang="zh-CN" altLang="en-US" sz="2000" b="0" dirty="0">
              <a:solidFill>
                <a:schemeClr val="tx1"/>
              </a:solidFill>
              <a:latin typeface="+mj-ea"/>
              <a:ea typeface="+mj-ea"/>
              <a:cs typeface="+mj-ea"/>
              <a:sym typeface="+mn-ea"/>
            </a:endParaRPr>
          </a:p>
        </p:txBody>
      </p:sp>
      <p:sp>
        <p:nvSpPr>
          <p:cNvPr id="3" name="文本框 2"/>
          <p:cNvSpPr txBox="1"/>
          <p:nvPr/>
        </p:nvSpPr>
        <p:spPr>
          <a:xfrm>
            <a:off x="666115" y="1521460"/>
            <a:ext cx="7811135" cy="2614930"/>
          </a:xfrm>
          <a:prstGeom prst="rect">
            <a:avLst/>
          </a:prstGeom>
          <a:noFill/>
        </p:spPr>
        <p:txBody>
          <a:bodyPr wrap="square" rtlCol="0" anchor="t">
            <a:spAutoFit/>
          </a:bodyPr>
          <a:lstStyle/>
          <a:p>
            <a:pPr algn="l">
              <a:buClr>
                <a:schemeClr val="folHlink"/>
              </a:buClr>
              <a:buSzPct val="90000"/>
              <a:buNone/>
            </a:pPr>
            <a:r>
              <a:rPr lang="en-US" altLang="zh-CN" sz="2400" dirty="0">
                <a:latin typeface="隶书" panose="02010509060101010101" pitchFamily="49" charset="-122"/>
                <a:ea typeface="隶书" panose="02010509060101010101" pitchFamily="49" charset="-122"/>
                <a:cs typeface="隶书" panose="02010509060101010101" pitchFamily="49" charset="-122"/>
                <a:sym typeface="+mn-ea"/>
              </a:rPr>
              <a:t>Henry</a:t>
            </a:r>
            <a:r>
              <a:rPr lang="zh-CN" altLang="en-US" sz="2400" dirty="0">
                <a:latin typeface="隶书" panose="02010509060101010101" pitchFamily="49" charset="-122"/>
                <a:ea typeface="隶书" panose="02010509060101010101" pitchFamily="49" charset="-122"/>
                <a:cs typeface="隶书" panose="02010509060101010101" pitchFamily="49" charset="-122"/>
                <a:sym typeface="+mn-ea"/>
              </a:rPr>
              <a:t>给出的复杂性定义：</a:t>
            </a:r>
            <a:endParaRPr lang="zh-CN" altLang="en-US" sz="2400" i="0" dirty="0">
              <a:latin typeface="隶书" panose="02010509060101010101" pitchFamily="49" charset="-122"/>
              <a:ea typeface="隶书" panose="02010509060101010101" pitchFamily="49" charset="-122"/>
              <a:cs typeface="隶书" panose="02010509060101010101" pitchFamily="49" charset="-122"/>
            </a:endParaRPr>
          </a:p>
          <a:p>
            <a:pPr algn="l">
              <a:buClr>
                <a:schemeClr val="folHlink"/>
              </a:buClr>
              <a:buSzPct val="90000"/>
              <a:buNone/>
            </a:pPr>
            <a:r>
              <a:rPr lang="en-US" altLang="zh-CN" sz="2400" dirty="0">
                <a:latin typeface="隶书" panose="02010509060101010101" pitchFamily="49" charset="-122"/>
                <a:ea typeface="隶书" panose="02010509060101010101" pitchFamily="49" charset="-122"/>
                <a:cs typeface="隶书" panose="02010509060101010101" pitchFamily="49" charset="-122"/>
                <a:sym typeface="+mn-ea"/>
              </a:rPr>
              <a:t>            Cp = ( FanIn× FanOut</a:t>
            </a:r>
            <a:r>
              <a:rPr lang="en-US" altLang="zh-CN" sz="2400">
                <a:latin typeface="隶书" panose="02010509060101010101" pitchFamily="49" charset="-122"/>
                <a:ea typeface="隶书" panose="02010509060101010101" pitchFamily="49" charset="-122"/>
                <a:cs typeface="隶书" panose="02010509060101010101" pitchFamily="49" charset="-122"/>
                <a:sym typeface="+mn-ea"/>
              </a:rPr>
              <a:t>)* 2</a:t>
            </a:r>
          </a:p>
          <a:p>
            <a:pPr algn="l">
              <a:buClr>
                <a:schemeClr val="folHlink"/>
              </a:buClr>
              <a:buSzPct val="90000"/>
              <a:buNone/>
            </a:pPr>
            <a:r>
              <a:rPr lang="zh-CN" altLang="en-US" sz="2400" b="0" dirty="0">
                <a:latin typeface="隶书" panose="02010509060101010101" pitchFamily="49" charset="-122"/>
                <a:ea typeface="隶书" panose="02010509060101010101" pitchFamily="49" charset="-122"/>
                <a:cs typeface="隶书" panose="02010509060101010101" pitchFamily="49" charset="-122"/>
                <a:sym typeface="+mn-ea"/>
              </a:rPr>
              <a:t>其中：</a:t>
            </a:r>
            <a:endParaRPr lang="zh-CN" altLang="en-US" sz="2400" b="0" i="0" dirty="0">
              <a:latin typeface="隶书" panose="02010509060101010101" pitchFamily="49" charset="-122"/>
              <a:ea typeface="隶书" panose="02010509060101010101" pitchFamily="49" charset="-122"/>
              <a:cs typeface="隶书" panose="02010509060101010101" pitchFamily="49" charset="-122"/>
            </a:endParaRPr>
          </a:p>
          <a:p>
            <a:pPr algn="l">
              <a:buClr>
                <a:schemeClr val="folHlink"/>
              </a:buClr>
              <a:buSzPct val="90000"/>
              <a:buNone/>
            </a:pPr>
            <a:r>
              <a:rPr lang="en-US" altLang="zh-CN" sz="2400" dirty="0">
                <a:latin typeface="隶书" panose="02010509060101010101" pitchFamily="49" charset="-122"/>
                <a:ea typeface="隶书" panose="02010509060101010101" pitchFamily="49" charset="-122"/>
                <a:cs typeface="隶书" panose="02010509060101010101" pitchFamily="49" charset="-122"/>
                <a:sym typeface="+mn-ea"/>
              </a:rPr>
              <a:t>FanIn:</a:t>
            </a:r>
            <a:r>
              <a:rPr lang="zh-CN" altLang="en-US" sz="2400" b="0" dirty="0">
                <a:latin typeface="隶书" panose="02010509060101010101" pitchFamily="49" charset="-122"/>
                <a:ea typeface="隶书" panose="02010509060101010101" pitchFamily="49" charset="-122"/>
                <a:cs typeface="隶书" panose="02010509060101010101" pitchFamily="49" charset="-122"/>
                <a:sym typeface="+mn-ea"/>
              </a:rPr>
              <a:t>是指直接调用该模块的上级模块的个数。</a:t>
            </a:r>
          </a:p>
          <a:p>
            <a:pPr algn="l">
              <a:buClr>
                <a:schemeClr val="folHlink"/>
              </a:buClr>
              <a:buSzPct val="90000"/>
              <a:buNone/>
            </a:pPr>
            <a:r>
              <a:rPr lang="zh-CN" altLang="en-US" sz="2400" b="0" dirty="0">
                <a:latin typeface="隶书" panose="02010509060101010101" pitchFamily="49" charset="-122"/>
                <a:ea typeface="隶书" panose="02010509060101010101" pitchFamily="49" charset="-122"/>
                <a:cs typeface="隶书" panose="02010509060101010101" pitchFamily="49" charset="-122"/>
                <a:sym typeface="+mn-ea"/>
              </a:rPr>
              <a:t>      扇入大，表示模块的复用程度高。</a:t>
            </a:r>
          </a:p>
          <a:p>
            <a:pPr algn="l">
              <a:buClr>
                <a:schemeClr val="folHlink"/>
              </a:buClr>
              <a:buSzPct val="90000"/>
              <a:buNone/>
            </a:pPr>
            <a:r>
              <a:rPr lang="en-US" altLang="zh-CN" sz="2400" dirty="0">
                <a:latin typeface="隶书" panose="02010509060101010101" pitchFamily="49" charset="-122"/>
                <a:ea typeface="隶书" panose="02010509060101010101" pitchFamily="49" charset="-122"/>
                <a:cs typeface="隶书" panose="02010509060101010101" pitchFamily="49" charset="-122"/>
                <a:sym typeface="+mn-ea"/>
              </a:rPr>
              <a:t>FanOut:</a:t>
            </a:r>
            <a:r>
              <a:rPr lang="zh-CN" altLang="en-US" sz="2400" b="0" dirty="0">
                <a:latin typeface="隶书" panose="02010509060101010101" pitchFamily="49" charset="-122"/>
                <a:ea typeface="隶书" panose="02010509060101010101" pitchFamily="49" charset="-122"/>
                <a:cs typeface="隶书" panose="02010509060101010101" pitchFamily="49" charset="-122"/>
                <a:sym typeface="+mn-ea"/>
              </a:rPr>
              <a:t>是指该模块直接调用的下级模块的个数。</a:t>
            </a:r>
          </a:p>
          <a:p>
            <a:pPr algn="l">
              <a:buClr>
                <a:schemeClr val="folHlink"/>
              </a:buClr>
              <a:buSzPct val="90000"/>
              <a:buNone/>
            </a:pPr>
            <a:r>
              <a:rPr lang="zh-CN" altLang="en-US" sz="2000" b="0" dirty="0">
                <a:latin typeface="隶书" panose="02010509060101010101" pitchFamily="49" charset="-122"/>
                <a:ea typeface="隶书" panose="02010509060101010101" pitchFamily="49" charset="-122"/>
                <a:cs typeface="隶书" panose="02010509060101010101" pitchFamily="49" charset="-122"/>
                <a:sym typeface="+mn-ea"/>
              </a:rPr>
              <a:t>扇出大表示模块的复杂度高，但扇出过小（例如总是1）也不好。</a:t>
            </a:r>
            <a:endParaRPr lang="zh-CN" altLang="en-US" sz="2400" dirty="0">
              <a:latin typeface="隶书" panose="02010509060101010101" pitchFamily="49" charset="-122"/>
              <a:ea typeface="隶书" panose="02010509060101010101" pitchFamily="49" charset="-122"/>
              <a:cs typeface="隶书" panose="02010509060101010101" pitchFamily="49" charset="-122"/>
              <a:sym typeface="+mn-ea"/>
            </a:endParaRPr>
          </a:p>
        </p:txBody>
      </p:sp>
      <p:pic>
        <p:nvPicPr>
          <p:cNvPr id="593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285" y="4239578"/>
            <a:ext cx="711993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文本框 1"/>
          <p:cNvSpPr txBox="1"/>
          <p:nvPr/>
        </p:nvSpPr>
        <p:spPr>
          <a:xfrm>
            <a:off x="246380" y="5975350"/>
            <a:ext cx="6684645" cy="645160"/>
          </a:xfrm>
          <a:prstGeom prst="rect">
            <a:avLst/>
          </a:prstGeom>
          <a:noFill/>
        </p:spPr>
        <p:txBody>
          <a:bodyPr wrap="square" rtlCol="0" anchor="t">
            <a:spAutoFit/>
          </a:bodyPr>
          <a:lstStyle/>
          <a:p>
            <a:pPr>
              <a:buFont typeface="Lucida Sans Unicode" panose="020B0602030504020204" pitchFamily="34" charset="0"/>
              <a:buNone/>
            </a:pPr>
            <a:r>
              <a:rPr lang="en-US" altLang="zh-CN">
                <a:latin typeface="Times New Roman" panose="02020603050405020304" pitchFamily="18" charset="0"/>
                <a:sym typeface="+mn-ea"/>
              </a:rPr>
              <a:t>Design1: A:   fan-in:   0  (</a:t>
            </a:r>
            <a:r>
              <a:rPr lang="en-US" altLang="zh-CN">
                <a:solidFill>
                  <a:srgbClr val="FF0000"/>
                </a:solidFill>
                <a:latin typeface="Times New Roman" panose="02020603050405020304" pitchFamily="18" charset="0"/>
                <a:sym typeface="+mn-ea"/>
              </a:rPr>
              <a:t>A is called by nothing </a:t>
            </a:r>
            <a:r>
              <a:rPr lang="en-US" altLang="zh-CN">
                <a:latin typeface="Times New Roman" panose="02020603050405020304" pitchFamily="18" charset="0"/>
                <a:sym typeface="+mn-ea"/>
              </a:rPr>
              <a:t>)</a:t>
            </a:r>
            <a:endParaRPr lang="en-US" altLang="zh-CN">
              <a:latin typeface="Times New Roman" panose="02020603050405020304" pitchFamily="18" charset="0"/>
            </a:endParaRPr>
          </a:p>
          <a:p>
            <a:pPr>
              <a:buFont typeface="Lucida Sans Unicode" panose="020B0602030504020204" pitchFamily="34" charset="0"/>
              <a:buNone/>
            </a:pPr>
            <a:r>
              <a:rPr lang="en-US" altLang="zh-CN">
                <a:latin typeface="Times New Roman" panose="02020603050405020304" pitchFamily="18" charset="0"/>
                <a:sym typeface="+mn-ea"/>
              </a:rPr>
              <a:t>       fan-out: 3  (</a:t>
            </a:r>
            <a:r>
              <a:rPr lang="en-US" altLang="zh-CN">
                <a:solidFill>
                  <a:srgbClr val="FF0000"/>
                </a:solidFill>
                <a:latin typeface="Times New Roman" panose="02020603050405020304" pitchFamily="18" charset="0"/>
                <a:sym typeface="+mn-ea"/>
              </a:rPr>
              <a:t>A call B,C,D</a:t>
            </a:r>
            <a:r>
              <a:rPr lang="en-US" altLang="zh-CN">
                <a:latin typeface="Times New Roman" panose="02020603050405020304" pitchFamily="18" charset="0"/>
                <a:sym typeface="+mn-ea"/>
              </a:rPr>
              <a:t>)</a:t>
            </a:r>
            <a:endParaRPr lang="zh-CN" altLang="en-US">
              <a:latin typeface="MS PGothic" panose="020B0600070205080204" pitchFamily="34" charset="-128"/>
            </a:endParaRPr>
          </a:p>
        </p:txBody>
      </p:sp>
      <p:sp>
        <p:nvSpPr>
          <p:cNvPr id="7"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 </a:t>
            </a:r>
            <a:r>
              <a:rPr lang="zh-CN" altLang="en-US" sz="4400" dirty="0">
                <a:latin typeface="隶书" panose="02010509060101010101" pitchFamily="49" charset="-122"/>
              </a:rPr>
              <a:t>软件度量</a:t>
            </a:r>
            <a:r>
              <a:rPr lang="en-US" altLang="zh-CN" sz="4400" dirty="0">
                <a:latin typeface="隶书" panose="02010509060101010101" pitchFamily="49" charset="-122"/>
              </a:rPr>
              <a:t>– </a:t>
            </a:r>
            <a:r>
              <a:rPr lang="zh-CN" altLang="en-US" sz="4400" dirty="0">
                <a:latin typeface="隶书" panose="02010509060101010101" pitchFamily="49" charset="-122"/>
              </a:rPr>
              <a:t>产品度量</a:t>
            </a:r>
            <a:endParaRPr lang="zh-CN" altLang="en-US" sz="4400" b="0" kern="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24580" name="Rectangle 3"/>
          <p:cNvSpPr>
            <a:spLocks noGrp="1"/>
          </p:cNvSpPr>
          <p:nvPr/>
        </p:nvSpPr>
        <p:spPr>
          <a:xfrm>
            <a:off x="743268" y="1302703"/>
            <a:ext cx="7313612" cy="411480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p"/>
              <a:defRPr sz="29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1B1A"/>
              </a:buClr>
              <a:buSzPct val="70000"/>
              <a:buFont typeface="Wingdings" panose="05000000000000000000" pitchFamily="2" charset="2"/>
              <a:buChar char="l"/>
              <a:defRPr sz="2500">
                <a:solidFill>
                  <a:schemeClr val="tx2"/>
                </a:solidFill>
                <a:latin typeface="+mn-lt"/>
                <a:ea typeface="+mj-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b="1">
                <a:solidFill>
                  <a:schemeClr val="bg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9pPr>
          </a:lstStyle>
          <a:p>
            <a:pPr eaLnBrk="1" hangingPunct="1">
              <a:lnSpc>
                <a:spcPct val="80000"/>
              </a:lnSpc>
            </a:pPr>
            <a:endParaRPr lang="zh-CN" altLang="en-US" sz="2500" dirty="0"/>
          </a:p>
        </p:txBody>
      </p:sp>
      <p:sp>
        <p:nvSpPr>
          <p:cNvPr id="3" name="Rectangle 3"/>
          <p:cNvSpPr>
            <a:spLocks noGrp="1"/>
          </p:cNvSpPr>
          <p:nvPr/>
        </p:nvSpPr>
        <p:spPr>
          <a:xfrm>
            <a:off x="395605" y="998220"/>
            <a:ext cx="8246110" cy="461835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p"/>
              <a:defRPr sz="29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1B1A"/>
              </a:buClr>
              <a:buSzPct val="70000"/>
              <a:buFont typeface="Wingdings" panose="05000000000000000000" pitchFamily="2" charset="2"/>
              <a:buChar char="l"/>
              <a:defRPr sz="2500">
                <a:solidFill>
                  <a:schemeClr val="tx2"/>
                </a:solidFill>
                <a:latin typeface="+mn-lt"/>
                <a:ea typeface="+mj-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b="1">
                <a:solidFill>
                  <a:schemeClr val="bg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9pPr>
          </a:lstStyle>
          <a:p>
            <a:pPr eaLnBrk="1" hangingPunct="1">
              <a:lnSpc>
                <a:spcPct val="80000"/>
              </a:lnSpc>
              <a:buFont typeface="Wingdings" panose="05000000000000000000" charset="0"/>
              <a:buChar char="n"/>
            </a:pPr>
            <a:r>
              <a:rPr lang="zh-CN" altLang="en-US" sz="3600" dirty="0">
                <a:solidFill>
                  <a:srgbClr val="0000FF"/>
                </a:solidFill>
                <a:latin typeface="+mj-ea"/>
                <a:ea typeface="+mj-ea"/>
                <a:sym typeface="+mn-ea"/>
              </a:rPr>
              <a:t>缺陷度量</a:t>
            </a:r>
          </a:p>
          <a:p>
            <a:pPr lvl="1" eaLnBrk="1" hangingPunct="1">
              <a:lnSpc>
                <a:spcPct val="80000"/>
              </a:lnSpc>
              <a:buFont typeface="Arial" panose="020B0604020202020204" pitchFamily="34" charset="0"/>
              <a:buChar char="•"/>
            </a:pPr>
            <a:r>
              <a:rPr lang="zh-CN" altLang="en-US" sz="2800" dirty="0">
                <a:solidFill>
                  <a:srgbClr val="FF0000"/>
                </a:solidFill>
                <a:latin typeface="+mj-ea"/>
                <a:ea typeface="+mj-ea"/>
                <a:cs typeface="+mj-ea"/>
              </a:rPr>
              <a:t>缺陷密度（模块）</a:t>
            </a:r>
            <a:endParaRPr lang="zh-CN" altLang="en-US" sz="2400" dirty="0">
              <a:latin typeface="+mj-ea"/>
              <a:ea typeface="+mj-ea"/>
              <a:cs typeface="+mj-ea"/>
            </a:endParaRPr>
          </a:p>
          <a:p>
            <a:pPr marL="914400" lvl="3" eaLnBrk="1" hangingPunct="1">
              <a:lnSpc>
                <a:spcPct val="80000"/>
              </a:lnSpc>
              <a:buFont typeface="Arial" panose="020B0604020202020204" pitchFamily="34" charset="0"/>
              <a:buChar char="•"/>
            </a:pPr>
            <a:r>
              <a:rPr lang="zh-CN" altLang="en-US" sz="2400" b="0" dirty="0">
                <a:latin typeface="+mj-ea"/>
                <a:ea typeface="+mj-ea"/>
                <a:cs typeface="+mj-ea"/>
                <a:sym typeface="+mn-ea"/>
              </a:rPr>
              <a:t>每</a:t>
            </a:r>
            <a:r>
              <a:rPr lang="en-US" altLang="zh-CN" sz="2400" b="0" dirty="0">
                <a:latin typeface="+mj-ea"/>
                <a:ea typeface="+mj-ea"/>
                <a:cs typeface="+mj-ea"/>
                <a:sym typeface="+mn-ea"/>
              </a:rPr>
              <a:t>KLOC</a:t>
            </a:r>
            <a:r>
              <a:rPr lang="zh-CN" altLang="en-US" sz="2400" b="0" dirty="0">
                <a:latin typeface="+mj-ea"/>
                <a:ea typeface="+mj-ea"/>
                <a:cs typeface="+mj-ea"/>
                <a:sym typeface="+mn-ea"/>
              </a:rPr>
              <a:t>或每个功能点（或类似功能点度量</a:t>
            </a:r>
            <a:r>
              <a:rPr lang="en-US" altLang="zh-CN" sz="2400" b="0">
                <a:latin typeface="+mj-ea"/>
                <a:ea typeface="+mj-ea"/>
                <a:cs typeface="+mj-ea"/>
                <a:sym typeface="+mn-ea"/>
              </a:rPr>
              <a:t>—</a:t>
            </a:r>
            <a:r>
              <a:rPr lang="zh-CN" altLang="en-US" sz="2400" b="0" dirty="0">
                <a:latin typeface="+mj-ea"/>
                <a:ea typeface="+mj-ea"/>
                <a:cs typeface="+mj-ea"/>
                <a:sym typeface="+mn-ea"/>
              </a:rPr>
              <a:t>对象点、数据点、特征点等）的缺陷数</a:t>
            </a:r>
            <a:endParaRPr lang="zh-CN" altLang="en-US" sz="1820" i="0" dirty="0"/>
          </a:p>
          <a:p>
            <a:pPr lvl="1" eaLnBrk="1" hangingPunct="1">
              <a:lnSpc>
                <a:spcPct val="80000"/>
              </a:lnSpc>
              <a:buFont typeface="Arial" panose="020B0604020202020204" pitchFamily="34" charset="0"/>
              <a:buChar char="•"/>
            </a:pPr>
            <a:r>
              <a:rPr lang="zh-CN" altLang="en-US" sz="2800" dirty="0">
                <a:solidFill>
                  <a:srgbClr val="FF0000"/>
                </a:solidFill>
                <a:latin typeface="+mj-ea"/>
                <a:cs typeface="+mj-ea"/>
                <a:sym typeface="+mn-ea"/>
              </a:rPr>
              <a:t>缺陷率（时间维度）</a:t>
            </a:r>
            <a:endParaRPr lang="zh-CN" altLang="en-US" sz="2400" dirty="0">
              <a:latin typeface="+mj-ea"/>
              <a:ea typeface="+mj-ea"/>
              <a:cs typeface="+mj-ea"/>
            </a:endParaRPr>
          </a:p>
          <a:p>
            <a:pPr lvl="1" algn="l" eaLnBrk="1" hangingPunct="1">
              <a:lnSpc>
                <a:spcPct val="80000"/>
              </a:lnSpc>
              <a:buFont typeface="Arial" panose="020B0604020202020204" pitchFamily="34" charset="0"/>
              <a:buChar char="•"/>
            </a:pPr>
            <a:r>
              <a:rPr lang="zh-CN" altLang="en-US" sz="2800" dirty="0">
                <a:solidFill>
                  <a:srgbClr val="FF0000"/>
                </a:solidFill>
                <a:latin typeface="+mj-ea"/>
                <a:cs typeface="+mj-ea"/>
                <a:sym typeface="+mn-ea"/>
              </a:rPr>
              <a:t>缺陷排除效率（Defect Removal Efficiency)</a:t>
            </a:r>
            <a:endParaRPr lang="zh-CN" altLang="en-US" sz="2800" dirty="0">
              <a:solidFill>
                <a:srgbClr val="FF0000"/>
              </a:solidFill>
              <a:latin typeface="+mj-ea"/>
              <a:ea typeface="+mj-ea"/>
              <a:cs typeface="+mj-ea"/>
              <a:sym typeface="+mn-ea"/>
            </a:endParaRPr>
          </a:p>
          <a:p>
            <a:pPr lvl="1" eaLnBrk="1" hangingPunct="1">
              <a:lnSpc>
                <a:spcPct val="80000"/>
              </a:lnSpc>
              <a:buFont typeface="Arial" panose="020B0604020202020204" pitchFamily="34" charset="0"/>
              <a:buChar char="•"/>
            </a:pPr>
            <a:endParaRPr lang="zh-CN" altLang="en-US" sz="2400" dirty="0">
              <a:latin typeface="+mj-ea"/>
              <a:ea typeface="+mj-ea"/>
              <a:cs typeface="+mj-ea"/>
            </a:endParaRPr>
          </a:p>
          <a:p>
            <a:pPr eaLnBrk="1" hangingPunct="1">
              <a:lnSpc>
                <a:spcPct val="80000"/>
              </a:lnSpc>
              <a:buFont typeface="Wingdings" panose="05000000000000000000" charset="0"/>
              <a:buChar char="n"/>
            </a:pPr>
            <a:endParaRPr lang="zh-CN" altLang="en-US" sz="3600" dirty="0">
              <a:solidFill>
                <a:srgbClr val="0000FF"/>
              </a:solidFill>
              <a:latin typeface="+mj-ea"/>
              <a:ea typeface="+mj-ea"/>
              <a:sym typeface="+mn-ea"/>
            </a:endParaRPr>
          </a:p>
          <a:p>
            <a:pPr marL="0" indent="0" eaLnBrk="1" hangingPunct="1">
              <a:lnSpc>
                <a:spcPct val="80000"/>
              </a:lnSpc>
              <a:buFont typeface="Wingdings" panose="05000000000000000000" charset="0"/>
              <a:buNone/>
            </a:pPr>
            <a:endParaRPr lang="en-US" altLang="zh-CN" sz="900" dirty="0">
              <a:latin typeface="+mj-ea"/>
              <a:ea typeface="+mj-ea"/>
              <a:cs typeface="+mj-ea"/>
              <a:sym typeface="+mn-ea"/>
            </a:endParaRPr>
          </a:p>
          <a:p>
            <a:pPr marL="0" indent="0" eaLnBrk="1" hangingPunct="1">
              <a:lnSpc>
                <a:spcPct val="80000"/>
              </a:lnSpc>
              <a:buFont typeface="Wingdings" panose="05000000000000000000" charset="0"/>
              <a:buNone/>
            </a:pPr>
            <a:r>
              <a:rPr lang="en-US" altLang="zh-CN" sz="2800" dirty="0">
                <a:latin typeface="+mj-ea"/>
                <a:ea typeface="+mj-ea"/>
                <a:cs typeface="+mj-ea"/>
                <a:sym typeface="+mn-ea"/>
              </a:rPr>
              <a:t> </a:t>
            </a:r>
            <a:endParaRPr lang="zh-CN" altLang="en-US" sz="2000" b="0" dirty="0">
              <a:solidFill>
                <a:schemeClr val="tx1"/>
              </a:solidFill>
              <a:latin typeface="+mj-ea"/>
              <a:ea typeface="+mj-ea"/>
              <a:cs typeface="+mj-ea"/>
              <a:sym typeface="+mn-ea"/>
            </a:endParaRPr>
          </a:p>
        </p:txBody>
      </p:sp>
      <p:pic>
        <p:nvPicPr>
          <p:cNvPr id="4" name="图片 3"/>
          <p:cNvPicPr>
            <a:picLocks noChangeAspect="1"/>
          </p:cNvPicPr>
          <p:nvPr/>
        </p:nvPicPr>
        <p:blipFill>
          <a:blip r:embed="rId2"/>
          <a:stretch>
            <a:fillRect/>
          </a:stretch>
        </p:blipFill>
        <p:spPr>
          <a:xfrm>
            <a:off x="2802890" y="3702685"/>
            <a:ext cx="2926080" cy="882015"/>
          </a:xfrm>
          <a:prstGeom prst="rect">
            <a:avLst/>
          </a:prstGeom>
        </p:spPr>
      </p:pic>
      <p:sp>
        <p:nvSpPr>
          <p:cNvPr id="5" name="文本框 4"/>
          <p:cNvSpPr txBox="1"/>
          <p:nvPr/>
        </p:nvSpPr>
        <p:spPr>
          <a:xfrm>
            <a:off x="1563370" y="4495800"/>
            <a:ext cx="5161280" cy="1014730"/>
          </a:xfrm>
          <a:prstGeom prst="rect">
            <a:avLst/>
          </a:prstGeom>
          <a:noFill/>
        </p:spPr>
        <p:txBody>
          <a:bodyPr wrap="none" rtlCol="0" anchor="t">
            <a:spAutoFit/>
          </a:bodyPr>
          <a:lstStyle/>
          <a:p>
            <a:pPr marL="0" lvl="0" indent="0" algn="l" eaLnBrk="1" hangingPunct="1">
              <a:lnSpc>
                <a:spcPct val="150000"/>
              </a:lnSpc>
              <a:spcBef>
                <a:spcPct val="0"/>
              </a:spcBef>
              <a:buClrTx/>
              <a:buSzTx/>
              <a:buFont typeface="Arial" panose="020B0604020202020204" pitchFamily="34" charset="0"/>
              <a:buNone/>
            </a:pPr>
            <a:r>
              <a:rPr lang="en-US" altLang="zh-CN" sz="2000" dirty="0">
                <a:solidFill>
                  <a:srgbClr val="C00000"/>
                </a:solidFill>
                <a:latin typeface="+mj-ea"/>
                <a:ea typeface="+mj-ea"/>
                <a:cs typeface="+mj-ea"/>
                <a:sym typeface="+mn-ea"/>
              </a:rPr>
              <a:t>E</a:t>
            </a:r>
            <a:r>
              <a:rPr lang="zh-CN" altLang="zh-CN" sz="2000" dirty="0">
                <a:latin typeface="+mj-ea"/>
                <a:ea typeface="+mj-ea"/>
                <a:cs typeface="+mj-ea"/>
                <a:sym typeface="+mn-ea"/>
              </a:rPr>
              <a:t>是软件交付给最终用户之前发现的错误数，</a:t>
            </a:r>
          </a:p>
          <a:p>
            <a:pPr marL="0" lvl="0" indent="0" algn="l" eaLnBrk="1" hangingPunct="1">
              <a:lnSpc>
                <a:spcPct val="150000"/>
              </a:lnSpc>
              <a:spcBef>
                <a:spcPct val="0"/>
              </a:spcBef>
              <a:buClrTx/>
              <a:buSzTx/>
              <a:buFont typeface="Arial" panose="020B0604020202020204" pitchFamily="34" charset="0"/>
              <a:buNone/>
            </a:pPr>
            <a:r>
              <a:rPr lang="en-US" altLang="zh-CN" sz="2000" dirty="0">
                <a:solidFill>
                  <a:srgbClr val="C00000"/>
                </a:solidFill>
                <a:latin typeface="+mj-ea"/>
                <a:ea typeface="+mj-ea"/>
                <a:cs typeface="+mj-ea"/>
                <a:sym typeface="+mn-ea"/>
              </a:rPr>
              <a:t>D</a:t>
            </a:r>
            <a:r>
              <a:rPr lang="zh-CN" altLang="zh-CN" sz="2000" dirty="0">
                <a:latin typeface="+mj-ea"/>
                <a:ea typeface="+mj-ea"/>
                <a:cs typeface="+mj-ea"/>
                <a:sym typeface="+mn-ea"/>
              </a:rPr>
              <a:t>是软件交付之后发现的缺陷数。</a:t>
            </a:r>
          </a:p>
        </p:txBody>
      </p:sp>
      <p:sp>
        <p:nvSpPr>
          <p:cNvPr id="2" name="横卷形 1"/>
          <p:cNvSpPr/>
          <p:nvPr/>
        </p:nvSpPr>
        <p:spPr>
          <a:xfrm>
            <a:off x="1694815" y="5709920"/>
            <a:ext cx="5755640" cy="641350"/>
          </a:xfrm>
          <a:prstGeom prst="horizontalScroll">
            <a:avLst/>
          </a:prstGeom>
          <a:solidFill>
            <a:srgbClr val="F1FC72"/>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en-US" altLang="zh-CN" sz="2000" b="1" i="0" u="none" strike="noStrike" cap="none" normalizeH="0" baseline="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rPr>
              <a:t>DRE</a:t>
            </a:r>
            <a:r>
              <a:rPr kumimoji="0" lang="zh-CN" altLang="en-US" sz="2000" b="1" i="0" u="none" strike="noStrike" cap="none" normalizeH="0" baseline="0">
                <a:ln>
                  <a:noFill/>
                </a:ln>
                <a:solidFill>
                  <a:schemeClr val="tx1"/>
                </a:solidFill>
                <a:effectLst/>
                <a:latin typeface="隶书" panose="02010509060101010101" pitchFamily="49" charset="-122"/>
                <a:ea typeface="隶书" panose="02010509060101010101" pitchFamily="49" charset="-122"/>
                <a:cs typeface="隶书" panose="02010509060101010101" pitchFamily="49" charset="-122"/>
              </a:rPr>
              <a:t>也可用于软件开发之中的不同阶段</a:t>
            </a:r>
          </a:p>
        </p:txBody>
      </p:sp>
      <p:sp>
        <p:nvSpPr>
          <p:cNvPr id="8"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 </a:t>
            </a:r>
            <a:r>
              <a:rPr lang="zh-CN" altLang="en-US" sz="4400" dirty="0">
                <a:latin typeface="隶书" panose="02010509060101010101" pitchFamily="49" charset="-122"/>
              </a:rPr>
              <a:t>软件度量</a:t>
            </a:r>
            <a:r>
              <a:rPr lang="en-US" altLang="zh-CN" sz="4400" dirty="0">
                <a:latin typeface="隶书" panose="02010509060101010101" pitchFamily="49" charset="-122"/>
              </a:rPr>
              <a:t>– </a:t>
            </a:r>
            <a:r>
              <a:rPr lang="zh-CN" altLang="en-US" sz="4400" dirty="0">
                <a:latin typeface="隶书" panose="02010509060101010101" pitchFamily="49" charset="-122"/>
              </a:rPr>
              <a:t>产品度量</a:t>
            </a:r>
            <a:endParaRPr lang="zh-CN" altLang="en-US" sz="4400" b="0" kern="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24580" name="Rectangle 3"/>
          <p:cNvSpPr>
            <a:spLocks noGrp="1"/>
          </p:cNvSpPr>
          <p:nvPr/>
        </p:nvSpPr>
        <p:spPr>
          <a:xfrm>
            <a:off x="552450" y="978535"/>
            <a:ext cx="8290560" cy="561848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p"/>
              <a:defRPr sz="29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1B1A"/>
              </a:buClr>
              <a:buSzPct val="70000"/>
              <a:buFont typeface="Wingdings" panose="05000000000000000000" pitchFamily="2" charset="2"/>
              <a:buChar char="l"/>
              <a:defRPr sz="2500">
                <a:solidFill>
                  <a:schemeClr val="tx2"/>
                </a:solidFill>
                <a:latin typeface="+mn-lt"/>
                <a:ea typeface="+mj-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b="1">
                <a:solidFill>
                  <a:schemeClr val="bg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9pPr>
          </a:lstStyle>
          <a:p>
            <a:pPr eaLnBrk="1" hangingPunct="1">
              <a:lnSpc>
                <a:spcPct val="80000"/>
              </a:lnSpc>
              <a:buFont typeface="Wingdings" panose="05000000000000000000" charset="0"/>
              <a:buChar char="n"/>
            </a:pPr>
            <a:r>
              <a:rPr lang="zh-CN" altLang="en-US" sz="3600" dirty="0">
                <a:solidFill>
                  <a:srgbClr val="0000FF"/>
                </a:solidFill>
                <a:latin typeface="+mj-ea"/>
                <a:ea typeface="+mj-ea"/>
                <a:sym typeface="+mn-ea"/>
              </a:rPr>
              <a:t>项目整体</a:t>
            </a:r>
            <a:r>
              <a:rPr lang="en-US" altLang="zh-CN" sz="2800" dirty="0">
                <a:latin typeface="+mj-ea"/>
                <a:ea typeface="+mj-ea"/>
                <a:cs typeface="+mj-ea"/>
                <a:sym typeface="+mn-ea"/>
              </a:rPr>
              <a:t> </a:t>
            </a:r>
            <a:endParaRPr lang="zh-CN" altLang="en-US" sz="2000" b="0" dirty="0">
              <a:solidFill>
                <a:schemeClr val="tx1"/>
              </a:solidFill>
              <a:latin typeface="+mj-ea"/>
              <a:ea typeface="+mj-ea"/>
              <a:cs typeface="+mj-ea"/>
              <a:sym typeface="+mn-ea"/>
            </a:endParaRPr>
          </a:p>
        </p:txBody>
      </p:sp>
      <p:sp>
        <p:nvSpPr>
          <p:cNvPr id="26629" name="Rectangle 3"/>
          <p:cNvSpPr>
            <a:spLocks noGrp="1"/>
          </p:cNvSpPr>
          <p:nvPr/>
        </p:nvSpPr>
        <p:spPr>
          <a:xfrm>
            <a:off x="933450" y="1517015"/>
            <a:ext cx="6723380" cy="4918075"/>
          </a:xfrm>
          <a:prstGeom prst="rect">
            <a:avLst/>
          </a:prstGeom>
          <a:noFill/>
          <a:ln w="9525">
            <a:noFill/>
          </a:ln>
        </p:spPr>
        <p:txBody>
          <a:bodyPr vert="horz" wrap="square" lIns="90487" tIns="44450" rIns="90487" bIns="44450" anchor="t"/>
          <a:lst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sz="2400">
                <a:solidFill>
                  <a:schemeClr val="tx1"/>
                </a:solidFill>
                <a:latin typeface="+mn-lt"/>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sz="2000">
                <a:solidFill>
                  <a:schemeClr val="tx1"/>
                </a:solidFill>
                <a:latin typeface="+mn-lt"/>
                <a:cs typeface="Arial" panose="020B0604020202020204" pitchFamily="34" charset="0"/>
              </a:defRPr>
            </a:lvl2pPr>
            <a:lvl3pPr marL="1143000" indent="-228600" algn="l" rtl="0" eaLnBrk="0" fontAlgn="base" hangingPunct="0">
              <a:spcBef>
                <a:spcPct val="20000"/>
              </a:spcBef>
              <a:spcAft>
                <a:spcPct val="0"/>
              </a:spcAft>
              <a:buClr>
                <a:schemeClr val="tx2"/>
              </a:buClr>
              <a:buChar char="•"/>
              <a:defRPr sz="2000">
                <a:solidFill>
                  <a:schemeClr val="tx1"/>
                </a:solidFill>
                <a:latin typeface="+mn-lt"/>
                <a:cs typeface="Arial" panose="020B0604020202020204" pitchFamily="34" charset="0"/>
              </a:defRPr>
            </a:lvl3pPr>
            <a:lvl4pPr marL="1600200" indent="-228600" algn="l" rtl="0" eaLnBrk="0" fontAlgn="base" hangingPunct="0">
              <a:spcBef>
                <a:spcPct val="20000"/>
              </a:spcBef>
              <a:spcAft>
                <a:spcPct val="0"/>
              </a:spcAft>
              <a:buClr>
                <a:schemeClr val="hlink"/>
              </a:buClr>
              <a:buChar char="•"/>
              <a:defRPr sz="1600">
                <a:solidFill>
                  <a:schemeClr val="tx1"/>
                </a:solidFill>
                <a:latin typeface="+mn-lt"/>
                <a:cs typeface="Arial" panose="020B0604020202020204" pitchFamily="34" charset="0"/>
              </a:defRPr>
            </a:lvl4pPr>
            <a:lvl5pPr marL="2057400" indent="-228600" algn="l" rtl="0" eaLnBrk="0" fontAlgn="base" hangingPunct="0">
              <a:spcBef>
                <a:spcPct val="20000"/>
              </a:spcBef>
              <a:spcAft>
                <a:spcPct val="0"/>
              </a:spcAft>
              <a:buClr>
                <a:schemeClr val="tx1"/>
              </a:buClr>
              <a:buSzPct val="85000"/>
              <a:buChar char="•"/>
              <a:defRPr sz="1600">
                <a:solidFill>
                  <a:schemeClr val="tx1"/>
                </a:solidFill>
                <a:latin typeface="+mn-lt"/>
                <a:cs typeface="Arial" panose="020B0604020202020204" pitchFamily="34" charset="0"/>
              </a:defRPr>
            </a:lvl5pPr>
            <a:lvl6pPr marL="2514600" indent="-228600" algn="l" rtl="0" fontAlgn="base">
              <a:spcBef>
                <a:spcPct val="20000"/>
              </a:spcBef>
              <a:spcAft>
                <a:spcPct val="0"/>
              </a:spcAft>
              <a:buClr>
                <a:schemeClr val="tx1"/>
              </a:buClr>
              <a:buSzPct val="85000"/>
              <a:buChar char="•"/>
              <a:defRPr sz="1600">
                <a:solidFill>
                  <a:schemeClr val="tx1"/>
                </a:solidFill>
                <a:latin typeface="+mn-lt"/>
              </a:defRPr>
            </a:lvl6pPr>
            <a:lvl7pPr marL="2971800" indent="-228600" algn="l" rtl="0" fontAlgn="base">
              <a:spcBef>
                <a:spcPct val="20000"/>
              </a:spcBef>
              <a:spcAft>
                <a:spcPct val="0"/>
              </a:spcAft>
              <a:buClr>
                <a:schemeClr val="tx1"/>
              </a:buClr>
              <a:buSzPct val="85000"/>
              <a:buChar char="•"/>
              <a:defRPr sz="1600">
                <a:solidFill>
                  <a:schemeClr val="tx1"/>
                </a:solidFill>
                <a:latin typeface="+mn-lt"/>
              </a:defRPr>
            </a:lvl7pPr>
            <a:lvl8pPr marL="3429000" indent="-228600" algn="l" rtl="0" fontAlgn="base">
              <a:spcBef>
                <a:spcPct val="20000"/>
              </a:spcBef>
              <a:spcAft>
                <a:spcPct val="0"/>
              </a:spcAft>
              <a:buClr>
                <a:schemeClr val="tx1"/>
              </a:buClr>
              <a:buSzPct val="85000"/>
              <a:buChar char="•"/>
              <a:defRPr sz="1600">
                <a:solidFill>
                  <a:schemeClr val="tx1"/>
                </a:solidFill>
                <a:latin typeface="+mn-lt"/>
              </a:defRPr>
            </a:lvl8pPr>
            <a:lvl9pPr marL="3886200" indent="-228600" algn="l" rtl="0" fontAlgn="base">
              <a:spcBef>
                <a:spcPct val="20000"/>
              </a:spcBef>
              <a:spcAft>
                <a:spcPct val="0"/>
              </a:spcAft>
              <a:buClr>
                <a:schemeClr val="tx1"/>
              </a:buClr>
              <a:buSzPct val="85000"/>
              <a:buChar char="•"/>
              <a:defRPr sz="1600">
                <a:solidFill>
                  <a:schemeClr val="tx1"/>
                </a:solidFill>
                <a:latin typeface="+mn-lt"/>
              </a:defRPr>
            </a:lvl9pPr>
          </a:lstStyle>
          <a:p>
            <a:pPr marL="285750" indent="-285750" eaLnBrk="1" hangingPunct="1"/>
            <a:r>
              <a:rPr lang="zh-CN" altLang="zh-CN" dirty="0">
                <a:latin typeface="+mj-ea"/>
                <a:ea typeface="+mj-ea"/>
                <a:cs typeface="+mj-ea"/>
              </a:rPr>
              <a:t>每</a:t>
            </a:r>
            <a:r>
              <a:rPr lang="en-US" altLang="zh-CN" dirty="0">
                <a:latin typeface="+mj-ea"/>
                <a:ea typeface="+mj-ea"/>
                <a:cs typeface="+mj-ea"/>
              </a:rPr>
              <a:t>KLOC/FP</a:t>
            </a:r>
            <a:r>
              <a:rPr lang="zh-CN" altLang="zh-CN" dirty="0">
                <a:latin typeface="+mj-ea"/>
                <a:ea typeface="+mj-ea"/>
                <a:cs typeface="+mj-ea"/>
              </a:rPr>
              <a:t>的缺陷数</a:t>
            </a:r>
          </a:p>
          <a:p>
            <a:pPr marL="285750" indent="-285750" eaLnBrk="1" hangingPunct="1"/>
            <a:r>
              <a:rPr lang="zh-CN" altLang="zh-CN" dirty="0">
                <a:latin typeface="+mj-ea"/>
                <a:ea typeface="+mj-ea"/>
                <a:cs typeface="+mj-ea"/>
              </a:rPr>
              <a:t>每</a:t>
            </a:r>
            <a:r>
              <a:rPr lang="en-US" altLang="zh-CN" dirty="0">
                <a:latin typeface="+mj-ea"/>
                <a:ea typeface="+mj-ea"/>
                <a:cs typeface="+mj-ea"/>
                <a:sym typeface="+mn-ea"/>
              </a:rPr>
              <a:t>KLOC/FP</a:t>
            </a:r>
            <a:r>
              <a:rPr lang="zh-CN" altLang="zh-CN" dirty="0">
                <a:latin typeface="+mj-ea"/>
                <a:ea typeface="+mj-ea"/>
                <a:cs typeface="+mj-ea"/>
              </a:rPr>
              <a:t>的成本</a:t>
            </a:r>
            <a:endParaRPr lang="en-US" altLang="zh-CN" dirty="0">
              <a:latin typeface="+mj-ea"/>
              <a:ea typeface="+mj-ea"/>
              <a:cs typeface="+mj-ea"/>
            </a:endParaRPr>
          </a:p>
          <a:p>
            <a:pPr marL="285750" indent="-285750" eaLnBrk="1" hangingPunct="1"/>
            <a:r>
              <a:rPr lang="zh-CN" altLang="zh-CN" dirty="0">
                <a:latin typeface="+mj-ea"/>
                <a:ea typeface="+mj-ea"/>
                <a:cs typeface="+mj-ea"/>
              </a:rPr>
              <a:t>每</a:t>
            </a:r>
            <a:r>
              <a:rPr lang="en-US" altLang="zh-CN" dirty="0">
                <a:latin typeface="+mj-ea"/>
                <a:ea typeface="+mj-ea"/>
                <a:cs typeface="+mj-ea"/>
                <a:sym typeface="+mn-ea"/>
              </a:rPr>
              <a:t>KLOC/FP</a:t>
            </a:r>
            <a:r>
              <a:rPr lang="zh-CN" altLang="zh-CN" dirty="0">
                <a:latin typeface="+mj-ea"/>
                <a:ea typeface="+mj-ea"/>
                <a:cs typeface="+mj-ea"/>
              </a:rPr>
              <a:t>的文档页数</a:t>
            </a:r>
          </a:p>
          <a:p>
            <a:pPr marL="285750" indent="-285750" eaLnBrk="1" hangingPunct="1"/>
            <a:r>
              <a:rPr lang="zh-CN" altLang="zh-CN" dirty="0">
                <a:latin typeface="+mj-ea"/>
                <a:ea typeface="+mj-ea"/>
                <a:cs typeface="+mj-ea"/>
                <a:sym typeface="+mn-ea"/>
              </a:rPr>
              <a:t>每</a:t>
            </a:r>
            <a:r>
              <a:rPr lang="en-US" altLang="zh-CN" dirty="0">
                <a:latin typeface="+mj-ea"/>
                <a:ea typeface="+mj-ea"/>
                <a:cs typeface="+mj-ea"/>
                <a:sym typeface="+mn-ea"/>
              </a:rPr>
              <a:t>KLOC/FP</a:t>
            </a:r>
            <a:r>
              <a:rPr lang="zh-CN" altLang="zh-CN" dirty="0">
                <a:latin typeface="+mj-ea"/>
                <a:ea typeface="+mj-ea"/>
                <a:cs typeface="+mj-ea"/>
                <a:sym typeface="+mn-ea"/>
              </a:rPr>
              <a:t>的测试用例数</a:t>
            </a:r>
            <a:endParaRPr lang="en-US" altLang="zh-CN" dirty="0">
              <a:latin typeface="+mj-ea"/>
              <a:ea typeface="+mj-ea"/>
              <a:cs typeface="+mj-ea"/>
            </a:endParaRPr>
          </a:p>
          <a:p>
            <a:pPr marL="285750" indent="-285750" eaLnBrk="1" hangingPunct="1"/>
            <a:r>
              <a:rPr lang="zh-CN" altLang="zh-CN" dirty="0">
                <a:latin typeface="+mj-ea"/>
                <a:ea typeface="+mj-ea"/>
                <a:cs typeface="+mj-ea"/>
              </a:rPr>
              <a:t>每人月</a:t>
            </a:r>
            <a:r>
              <a:rPr lang="zh-CN" altLang="zh-CN" dirty="0">
                <a:latin typeface="+mj-ea"/>
                <a:ea typeface="+mj-ea"/>
                <a:cs typeface="+mj-ea"/>
                <a:sym typeface="+mn-ea"/>
              </a:rPr>
              <a:t>缺陷</a:t>
            </a:r>
            <a:r>
              <a:rPr lang="zh-CN" altLang="zh-CN" dirty="0">
                <a:latin typeface="+mj-ea"/>
                <a:ea typeface="+mj-ea"/>
                <a:cs typeface="+mj-ea"/>
              </a:rPr>
              <a:t>数</a:t>
            </a:r>
            <a:endParaRPr lang="en-US" altLang="zh-CN" dirty="0">
              <a:latin typeface="+mj-ea"/>
              <a:ea typeface="+mj-ea"/>
              <a:cs typeface="+mj-ea"/>
            </a:endParaRPr>
          </a:p>
          <a:p>
            <a:pPr marL="285750" indent="-285750" eaLnBrk="1" hangingPunct="1"/>
            <a:r>
              <a:rPr lang="zh-CN" altLang="en-US" dirty="0">
                <a:latin typeface="+mj-ea"/>
                <a:ea typeface="+mj-ea"/>
                <a:cs typeface="+mj-ea"/>
              </a:rPr>
              <a:t>每评审小时错误数</a:t>
            </a:r>
            <a:endParaRPr lang="en-US" altLang="zh-CN" dirty="0">
              <a:latin typeface="+mj-ea"/>
              <a:ea typeface="+mj-ea"/>
              <a:cs typeface="+mj-ea"/>
            </a:endParaRPr>
          </a:p>
          <a:p>
            <a:pPr marL="285750" indent="-285750" eaLnBrk="1" hangingPunct="1"/>
            <a:r>
              <a:rPr lang="zh-CN" altLang="zh-CN" dirty="0">
                <a:latin typeface="+mj-ea"/>
                <a:ea typeface="+mj-ea"/>
                <a:cs typeface="+mj-ea"/>
              </a:rPr>
              <a:t>每人月代码</a:t>
            </a:r>
            <a:r>
              <a:rPr lang="zh-CN" altLang="en-US" dirty="0">
                <a:latin typeface="+mj-ea"/>
                <a:ea typeface="+mj-ea"/>
                <a:cs typeface="+mj-ea"/>
              </a:rPr>
              <a:t>行</a:t>
            </a:r>
            <a:r>
              <a:rPr lang="zh-CN" altLang="zh-CN" dirty="0">
                <a:latin typeface="+mj-ea"/>
                <a:ea typeface="+mj-ea"/>
                <a:cs typeface="+mj-ea"/>
              </a:rPr>
              <a:t>数</a:t>
            </a:r>
            <a:endParaRPr lang="en-US" altLang="zh-CN" dirty="0">
              <a:latin typeface="+mj-ea"/>
              <a:ea typeface="+mj-ea"/>
              <a:cs typeface="+mj-ea"/>
            </a:endParaRPr>
          </a:p>
          <a:p>
            <a:pPr marL="285750" indent="-285750" eaLnBrk="1" hangingPunct="1"/>
            <a:r>
              <a:rPr lang="zh-CN" altLang="zh-CN" dirty="0">
                <a:latin typeface="+mj-ea"/>
                <a:ea typeface="+mj-ea"/>
                <a:cs typeface="+mj-ea"/>
              </a:rPr>
              <a:t>每页文档的成本</a:t>
            </a:r>
          </a:p>
          <a:p>
            <a:pPr marL="285750" indent="-285750" eaLnBrk="1" hangingPunct="1"/>
            <a:r>
              <a:rPr lang="zh-CN" altLang="zh-CN" dirty="0">
                <a:latin typeface="+mj-ea"/>
                <a:ea typeface="+mj-ea"/>
                <a:cs typeface="+mj-ea"/>
              </a:rPr>
              <a:t>项目人员数</a:t>
            </a:r>
          </a:p>
          <a:p>
            <a:pPr marL="285750" indent="-285750" eaLnBrk="1" hangingPunct="1"/>
            <a:r>
              <a:rPr lang="zh-CN" altLang="zh-CN" dirty="0">
                <a:latin typeface="+mj-ea"/>
                <a:ea typeface="+mj-ea"/>
                <a:cs typeface="+mj-ea"/>
              </a:rPr>
              <a:t>项目人员技术能力成熟度</a:t>
            </a:r>
          </a:p>
          <a:p>
            <a:pPr marL="285750" indent="-285750" eaLnBrk="1" hangingPunct="1"/>
            <a:r>
              <a:rPr lang="zh-CN" altLang="zh-CN" dirty="0">
                <a:latin typeface="+mj-ea"/>
                <a:ea typeface="+mj-ea"/>
                <a:cs typeface="+mj-ea"/>
              </a:rPr>
              <a:t>项目进度偏差</a:t>
            </a:r>
          </a:p>
          <a:p>
            <a:pPr marL="285750" indent="-285750" eaLnBrk="1" hangingPunct="1"/>
            <a:endParaRPr lang="en-US" altLang="zh-CN" dirty="0">
              <a:latin typeface="+mj-ea"/>
              <a:ea typeface="+mj-ea"/>
              <a:cs typeface="+mj-ea"/>
            </a:endParaRPr>
          </a:p>
        </p:txBody>
      </p:sp>
      <p:sp>
        <p:nvSpPr>
          <p:cNvPr id="5"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 </a:t>
            </a:r>
            <a:r>
              <a:rPr lang="zh-CN" altLang="en-US" sz="4400" dirty="0">
                <a:latin typeface="隶书" panose="02010509060101010101" pitchFamily="49" charset="-122"/>
              </a:rPr>
              <a:t>软件度量</a:t>
            </a:r>
            <a:r>
              <a:rPr lang="en-US" altLang="zh-CN" sz="4400" dirty="0">
                <a:latin typeface="隶书" panose="02010509060101010101" pitchFamily="49" charset="-122"/>
              </a:rPr>
              <a:t>– </a:t>
            </a:r>
            <a:r>
              <a:rPr lang="zh-CN" altLang="en-US" sz="4400" dirty="0">
                <a:latin typeface="隶书" panose="02010509060101010101" pitchFamily="49" charset="-122"/>
              </a:rPr>
              <a:t>项目度量</a:t>
            </a:r>
            <a:endParaRPr lang="zh-CN" altLang="en-US" sz="4400" b="0" kern="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24580" name="Rectangle 3"/>
          <p:cNvSpPr>
            <a:spLocks noGrp="1"/>
          </p:cNvSpPr>
          <p:nvPr/>
        </p:nvSpPr>
        <p:spPr>
          <a:xfrm>
            <a:off x="552450" y="978535"/>
            <a:ext cx="8290560" cy="486156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p"/>
              <a:defRPr sz="29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1B1A"/>
              </a:buClr>
              <a:buSzPct val="70000"/>
              <a:buFont typeface="Wingdings" panose="05000000000000000000" pitchFamily="2" charset="2"/>
              <a:buChar char="l"/>
              <a:defRPr sz="2500">
                <a:solidFill>
                  <a:schemeClr val="tx2"/>
                </a:solidFill>
                <a:latin typeface="+mn-lt"/>
                <a:ea typeface="+mj-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b="1">
                <a:solidFill>
                  <a:schemeClr val="bg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9pPr>
          </a:lstStyle>
          <a:p>
            <a:pPr eaLnBrk="1" hangingPunct="1">
              <a:lnSpc>
                <a:spcPct val="80000"/>
              </a:lnSpc>
              <a:buFont typeface="Wingdings" panose="05000000000000000000" charset="0"/>
              <a:buChar char="n"/>
            </a:pPr>
            <a:r>
              <a:rPr lang="zh-CN" altLang="en-US" sz="3600" dirty="0">
                <a:solidFill>
                  <a:srgbClr val="0000FF"/>
                </a:solidFill>
                <a:latin typeface="+mj-ea"/>
                <a:ea typeface="+mj-ea"/>
                <a:sym typeface="+mn-ea"/>
              </a:rPr>
              <a:t>项目生产率 </a:t>
            </a:r>
          </a:p>
          <a:p>
            <a:pPr marL="0" indent="0" eaLnBrk="1" hangingPunct="1">
              <a:lnSpc>
                <a:spcPct val="80000"/>
              </a:lnSpc>
              <a:buFont typeface="Wingdings" panose="05000000000000000000" charset="0"/>
              <a:buNone/>
            </a:pPr>
            <a:r>
              <a:rPr lang="en-US" altLang="zh-CN" sz="2800" dirty="0">
                <a:latin typeface="+mj-ea"/>
                <a:ea typeface="+mj-ea"/>
                <a:cs typeface="+mj-ea"/>
                <a:sym typeface="+mn-ea"/>
              </a:rPr>
              <a:t> </a:t>
            </a:r>
            <a:endParaRPr lang="zh-CN" altLang="en-US" sz="2000" b="0" dirty="0">
              <a:solidFill>
                <a:schemeClr val="tx1"/>
              </a:solidFill>
              <a:latin typeface="+mj-ea"/>
              <a:ea typeface="+mj-ea"/>
              <a:cs typeface="+mj-ea"/>
              <a:sym typeface="+mn-ea"/>
            </a:endParaRPr>
          </a:p>
        </p:txBody>
      </p:sp>
      <p:sp>
        <p:nvSpPr>
          <p:cNvPr id="48131" name="文本占位符 48130"/>
          <p:cNvSpPr>
            <a:spLocks noGrp="1"/>
          </p:cNvSpPr>
          <p:nvPr/>
        </p:nvSpPr>
        <p:spPr>
          <a:xfrm>
            <a:off x="811530" y="1600200"/>
            <a:ext cx="3940175" cy="4530725"/>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defRPr sz="2800" b="1" i="1"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defRPr sz="2000" b="0" i="1"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5000"/>
              <a:buFont typeface="Wingdings" panose="05000000000000000000" pitchFamily="2" charset="2"/>
              <a:buChar char="n"/>
              <a:defRPr sz="23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
              <a:defRPr sz="2000" b="0" i="0" u="none" kern="1200" baseline="0">
                <a:solidFill>
                  <a:schemeClr val="tx1"/>
                </a:solidFill>
                <a:latin typeface="+mn-lt"/>
                <a:ea typeface="+mn-ea"/>
                <a:cs typeface="+mn-cs"/>
              </a:defRPr>
            </a:lvl9pPr>
          </a:lstStyle>
          <a:p>
            <a:pPr>
              <a:buClr>
                <a:schemeClr val="folHlink"/>
              </a:buClr>
              <a:buSzPct val="90000"/>
              <a:buNone/>
            </a:pPr>
            <a:r>
              <a:rPr lang="zh-CN" altLang="en-US" sz="2400" i="0" dirty="0">
                <a:latin typeface="+mj-ea"/>
                <a:ea typeface="+mj-ea"/>
                <a:cs typeface="+mj-ea"/>
              </a:rPr>
              <a:t>度量量</a:t>
            </a:r>
          </a:p>
          <a:p>
            <a:pPr lvl="1">
              <a:buClr>
                <a:schemeClr val="accent1"/>
              </a:buClr>
              <a:buSzPct val="75000"/>
              <a:buFont typeface="Wingdings 2" panose="05020102010507070707" pitchFamily="18" charset="2"/>
              <a:buChar char=""/>
            </a:pPr>
            <a:r>
              <a:rPr lang="zh-CN" altLang="en-US" sz="2400" i="0" dirty="0">
                <a:latin typeface="+mj-ea"/>
                <a:ea typeface="+mj-ea"/>
                <a:cs typeface="+mj-ea"/>
              </a:rPr>
              <a:t>代码行</a:t>
            </a:r>
          </a:p>
          <a:p>
            <a:pPr lvl="1">
              <a:buClr>
                <a:schemeClr val="accent1"/>
              </a:buClr>
              <a:buSzPct val="75000"/>
              <a:buFont typeface="Wingdings 2" panose="05020102010507070707" pitchFamily="18" charset="2"/>
              <a:buChar char=""/>
            </a:pPr>
            <a:r>
              <a:rPr lang="zh-CN" altLang="en-US" sz="2400" i="0" dirty="0">
                <a:latin typeface="+mj-ea"/>
                <a:ea typeface="+mj-ea"/>
                <a:cs typeface="+mj-ea"/>
              </a:rPr>
              <a:t>功能点</a:t>
            </a:r>
          </a:p>
          <a:p>
            <a:pPr lvl="1">
              <a:buClr>
                <a:schemeClr val="accent1"/>
              </a:buClr>
              <a:buSzPct val="75000"/>
              <a:buFont typeface="Wingdings 2" panose="05020102010507070707" pitchFamily="18" charset="2"/>
              <a:buChar char=""/>
            </a:pPr>
            <a:r>
              <a:rPr lang="zh-CN" altLang="en-US" sz="2400" i="0" dirty="0">
                <a:latin typeface="+mj-ea"/>
                <a:ea typeface="+mj-ea"/>
                <a:cs typeface="+mj-ea"/>
              </a:rPr>
              <a:t>类</a:t>
            </a:r>
          </a:p>
          <a:p>
            <a:pPr lvl="1">
              <a:buClr>
                <a:schemeClr val="accent1"/>
              </a:buClr>
              <a:buSzPct val="75000"/>
              <a:buFont typeface="Wingdings 2" panose="05020102010507070707" pitchFamily="18" charset="2"/>
              <a:buChar char=""/>
            </a:pPr>
            <a:r>
              <a:rPr lang="zh-CN" altLang="en-US" sz="2400" i="0" dirty="0">
                <a:latin typeface="+mj-ea"/>
                <a:ea typeface="+mj-ea"/>
                <a:cs typeface="+mj-ea"/>
              </a:rPr>
              <a:t>测试用例</a:t>
            </a:r>
            <a:endParaRPr lang="zh-CN" altLang="en-US" sz="2400" i="0">
              <a:latin typeface="+mj-ea"/>
              <a:ea typeface="+mj-ea"/>
              <a:cs typeface="+mj-ea"/>
            </a:endParaRPr>
          </a:p>
          <a:p>
            <a:pPr>
              <a:buClr>
                <a:schemeClr val="folHlink"/>
              </a:buClr>
              <a:buSzPct val="90000"/>
              <a:buNone/>
            </a:pPr>
            <a:r>
              <a:rPr lang="zh-CN" altLang="en-US" sz="2400" i="0" dirty="0">
                <a:latin typeface="+mj-ea"/>
                <a:ea typeface="+mj-ea"/>
                <a:cs typeface="+mj-ea"/>
              </a:rPr>
              <a:t>度量单位</a:t>
            </a:r>
          </a:p>
          <a:p>
            <a:pPr lvl="1">
              <a:buClr>
                <a:schemeClr val="accent1"/>
              </a:buClr>
              <a:buSzPct val="75000"/>
              <a:buFont typeface="Wingdings 2" panose="05020102010507070707" pitchFamily="18" charset="2"/>
              <a:buChar char=""/>
            </a:pPr>
            <a:r>
              <a:rPr lang="zh-CN" altLang="en-US" sz="2400" i="0" dirty="0">
                <a:latin typeface="+mj-ea"/>
                <a:ea typeface="+mj-ea"/>
                <a:cs typeface="+mj-ea"/>
              </a:rPr>
              <a:t>人时（</a:t>
            </a:r>
            <a:r>
              <a:rPr lang="en-US" altLang="zh-CN" sz="2400" i="0" dirty="0">
                <a:latin typeface="+mj-ea"/>
                <a:ea typeface="+mj-ea"/>
                <a:cs typeface="+mj-ea"/>
              </a:rPr>
              <a:t>man-hour</a:t>
            </a:r>
            <a:r>
              <a:rPr lang="zh-CN" altLang="en-US" sz="2400" i="0" dirty="0">
                <a:latin typeface="+mj-ea"/>
                <a:ea typeface="+mj-ea"/>
                <a:cs typeface="+mj-ea"/>
              </a:rPr>
              <a:t>）</a:t>
            </a:r>
          </a:p>
          <a:p>
            <a:pPr lvl="1">
              <a:buClr>
                <a:schemeClr val="accent1"/>
              </a:buClr>
              <a:buSzPct val="75000"/>
              <a:buFont typeface="Wingdings 2" panose="05020102010507070707" pitchFamily="18" charset="2"/>
              <a:buChar char=""/>
            </a:pPr>
            <a:r>
              <a:rPr lang="zh-CN" altLang="en-US" sz="2400" i="0" dirty="0">
                <a:latin typeface="+mj-ea"/>
                <a:ea typeface="+mj-ea"/>
                <a:cs typeface="+mj-ea"/>
              </a:rPr>
              <a:t>人日（</a:t>
            </a:r>
            <a:r>
              <a:rPr lang="en-US" altLang="zh-CN" sz="2400" i="0" dirty="0">
                <a:latin typeface="+mj-ea"/>
                <a:ea typeface="+mj-ea"/>
                <a:cs typeface="+mj-ea"/>
              </a:rPr>
              <a:t>man-day</a:t>
            </a:r>
            <a:r>
              <a:rPr lang="zh-CN" altLang="en-US" sz="2400" i="0" dirty="0">
                <a:latin typeface="+mj-ea"/>
                <a:ea typeface="+mj-ea"/>
                <a:cs typeface="+mj-ea"/>
              </a:rPr>
              <a:t>）</a:t>
            </a:r>
          </a:p>
          <a:p>
            <a:pPr lvl="1">
              <a:buClr>
                <a:schemeClr val="accent1"/>
              </a:buClr>
              <a:buSzPct val="75000"/>
              <a:buFont typeface="Wingdings 2" panose="05020102010507070707" pitchFamily="18" charset="2"/>
              <a:buChar char=""/>
            </a:pPr>
            <a:r>
              <a:rPr lang="zh-CN" altLang="en-US" sz="2400" i="0" dirty="0">
                <a:latin typeface="+mj-ea"/>
                <a:ea typeface="+mj-ea"/>
                <a:cs typeface="+mj-ea"/>
              </a:rPr>
              <a:t>人月（</a:t>
            </a:r>
            <a:r>
              <a:rPr lang="en-US" altLang="zh-CN" sz="2400" i="0" dirty="0">
                <a:latin typeface="+mj-ea"/>
                <a:ea typeface="+mj-ea"/>
                <a:cs typeface="+mj-ea"/>
              </a:rPr>
              <a:t>man-month</a:t>
            </a:r>
            <a:r>
              <a:rPr lang="zh-CN" altLang="en-US" sz="2400" i="0" dirty="0">
                <a:latin typeface="+mj-ea"/>
                <a:ea typeface="+mj-ea"/>
                <a:cs typeface="+mj-ea"/>
              </a:rPr>
              <a:t>）</a:t>
            </a:r>
          </a:p>
          <a:p>
            <a:pPr lvl="1">
              <a:buClr>
                <a:schemeClr val="accent1"/>
              </a:buClr>
              <a:buSzPct val="75000"/>
              <a:buFont typeface="Wingdings 2" panose="05020102010507070707" pitchFamily="18" charset="2"/>
              <a:buChar char=""/>
            </a:pPr>
            <a:r>
              <a:rPr lang="zh-CN" altLang="en-US" sz="2400" i="0" dirty="0">
                <a:latin typeface="+mj-ea"/>
                <a:ea typeface="+mj-ea"/>
                <a:cs typeface="+mj-ea"/>
              </a:rPr>
              <a:t>人年（</a:t>
            </a:r>
            <a:r>
              <a:rPr lang="en-US" altLang="zh-CN" sz="2400" i="0" dirty="0">
                <a:latin typeface="+mj-ea"/>
                <a:ea typeface="+mj-ea"/>
                <a:cs typeface="+mj-ea"/>
              </a:rPr>
              <a:t>man-year</a:t>
            </a:r>
            <a:r>
              <a:rPr lang="zh-CN" altLang="en-US" sz="2400" i="0" dirty="0">
                <a:latin typeface="+mj-ea"/>
                <a:ea typeface="+mj-ea"/>
                <a:cs typeface="+mj-ea"/>
              </a:rPr>
              <a:t>）</a:t>
            </a:r>
          </a:p>
          <a:p>
            <a:pPr lvl="1">
              <a:buClr>
                <a:schemeClr val="accent1"/>
              </a:buClr>
              <a:buSzPct val="75000"/>
              <a:buFont typeface="Wingdings 2" panose="05020102010507070707" pitchFamily="18" charset="2"/>
              <a:buChar char=""/>
            </a:pPr>
            <a:endParaRPr lang="zh-CN" altLang="en-US" sz="2400" i="0" dirty="0">
              <a:latin typeface="+mj-ea"/>
              <a:ea typeface="+mj-ea"/>
              <a:cs typeface="+mj-ea"/>
            </a:endParaRPr>
          </a:p>
        </p:txBody>
      </p:sp>
      <p:sp>
        <p:nvSpPr>
          <p:cNvPr id="4" name="文本框 3"/>
          <p:cNvSpPr txBox="1"/>
          <p:nvPr/>
        </p:nvSpPr>
        <p:spPr>
          <a:xfrm>
            <a:off x="4872990" y="2884170"/>
            <a:ext cx="3519805" cy="460375"/>
          </a:xfrm>
          <a:prstGeom prst="rect">
            <a:avLst/>
          </a:prstGeom>
          <a:solidFill>
            <a:schemeClr val="accent1"/>
          </a:solidFill>
        </p:spPr>
        <p:txBody>
          <a:bodyPr wrap="square" rtlCol="0">
            <a:spAutoFit/>
          </a:bodyPr>
          <a:lstStyle/>
          <a:p>
            <a:r>
              <a:rPr lang="zh-CN" altLang="en-US" sz="2400">
                <a:latin typeface="隶书" panose="02010509060101010101" pitchFamily="49" charset="-122"/>
                <a:ea typeface="隶书" panose="02010509060101010101" pitchFamily="49" charset="-122"/>
                <a:cs typeface="隶书" panose="02010509060101010101" pitchFamily="49" charset="-122"/>
              </a:rPr>
              <a:t>例如： </a:t>
            </a:r>
            <a:r>
              <a:rPr lang="en-US" altLang="zh-CN" sz="2400">
                <a:latin typeface="隶书" panose="02010509060101010101" pitchFamily="49" charset="-122"/>
                <a:ea typeface="隶书" panose="02010509060101010101" pitchFamily="49" charset="-122"/>
                <a:cs typeface="隶书" panose="02010509060101010101" pitchFamily="49" charset="-122"/>
              </a:rPr>
              <a:t>3.5 L/</a:t>
            </a:r>
            <a:r>
              <a:rPr lang="zh-CN" altLang="en-US" sz="2400">
                <a:latin typeface="隶书" panose="02010509060101010101" pitchFamily="49" charset="-122"/>
                <a:ea typeface="隶书" panose="02010509060101010101" pitchFamily="49" charset="-122"/>
                <a:cs typeface="隶书" panose="02010509060101010101" pitchFamily="49" charset="-122"/>
              </a:rPr>
              <a:t>人时</a:t>
            </a:r>
          </a:p>
        </p:txBody>
      </p:sp>
      <p:sp>
        <p:nvSpPr>
          <p:cNvPr id="6"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 </a:t>
            </a:r>
            <a:r>
              <a:rPr lang="zh-CN" altLang="en-US" sz="4400" dirty="0">
                <a:latin typeface="隶书" panose="02010509060101010101" pitchFamily="49" charset="-122"/>
              </a:rPr>
              <a:t>软件度量</a:t>
            </a:r>
            <a:r>
              <a:rPr lang="en-US" altLang="zh-CN" sz="4400" dirty="0">
                <a:latin typeface="隶书" panose="02010509060101010101" pitchFamily="49" charset="-122"/>
              </a:rPr>
              <a:t>– </a:t>
            </a:r>
            <a:r>
              <a:rPr lang="zh-CN" altLang="en-US" sz="4400" dirty="0">
                <a:latin typeface="隶书" panose="02010509060101010101" pitchFamily="49" charset="-122"/>
              </a:rPr>
              <a:t>项目度量</a:t>
            </a:r>
            <a:endParaRPr lang="zh-CN" altLang="en-US" sz="4400" b="0" kern="0"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24580" name="Rectangle 3"/>
          <p:cNvSpPr>
            <a:spLocks noGrp="1"/>
          </p:cNvSpPr>
          <p:nvPr/>
        </p:nvSpPr>
        <p:spPr>
          <a:xfrm>
            <a:off x="552450" y="978535"/>
            <a:ext cx="8290560" cy="486156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p"/>
              <a:defRPr sz="29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1B1A"/>
              </a:buClr>
              <a:buSzPct val="70000"/>
              <a:buFont typeface="Wingdings" panose="05000000000000000000" pitchFamily="2" charset="2"/>
              <a:buChar char="l"/>
              <a:defRPr sz="2500">
                <a:solidFill>
                  <a:schemeClr val="tx2"/>
                </a:solidFill>
                <a:latin typeface="+mn-lt"/>
                <a:ea typeface="+mj-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b="1">
                <a:solidFill>
                  <a:schemeClr val="bg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9pPr>
          </a:lstStyle>
          <a:p>
            <a:pPr eaLnBrk="1" hangingPunct="1">
              <a:lnSpc>
                <a:spcPct val="80000"/>
              </a:lnSpc>
              <a:buFont typeface="Wingdings" panose="05000000000000000000" charset="0"/>
              <a:buChar char="n"/>
            </a:pPr>
            <a:r>
              <a:rPr lang="zh-CN" altLang="en-US" sz="3600" dirty="0">
                <a:solidFill>
                  <a:srgbClr val="0000FF"/>
                </a:solidFill>
                <a:latin typeface="+mj-ea"/>
                <a:ea typeface="+mj-ea"/>
                <a:sym typeface="+mn-ea"/>
              </a:rPr>
              <a:t>反映过程变化、管理的度量</a:t>
            </a:r>
          </a:p>
          <a:p>
            <a:pPr marL="0" indent="0" eaLnBrk="1" hangingPunct="1">
              <a:lnSpc>
                <a:spcPct val="80000"/>
              </a:lnSpc>
              <a:buFont typeface="Wingdings" panose="05000000000000000000" charset="0"/>
              <a:buNone/>
            </a:pPr>
            <a:r>
              <a:rPr lang="en-US" altLang="zh-CN" sz="2800" dirty="0">
                <a:latin typeface="+mj-ea"/>
                <a:ea typeface="+mj-ea"/>
                <a:cs typeface="+mj-ea"/>
                <a:sym typeface="+mn-ea"/>
              </a:rPr>
              <a:t> </a:t>
            </a:r>
            <a:endParaRPr lang="zh-CN" altLang="en-US" sz="2000" b="0" dirty="0">
              <a:solidFill>
                <a:schemeClr val="tx1"/>
              </a:solidFill>
              <a:latin typeface="+mj-ea"/>
              <a:ea typeface="+mj-ea"/>
              <a:cs typeface="+mj-ea"/>
              <a:sym typeface="+mn-ea"/>
            </a:endParaRPr>
          </a:p>
        </p:txBody>
      </p:sp>
      <p:sp>
        <p:nvSpPr>
          <p:cNvPr id="26629" name="Rectangle 3"/>
          <p:cNvSpPr>
            <a:spLocks noGrp="1"/>
          </p:cNvSpPr>
          <p:nvPr/>
        </p:nvSpPr>
        <p:spPr>
          <a:xfrm>
            <a:off x="933450" y="1517015"/>
            <a:ext cx="6723380" cy="4918075"/>
          </a:xfrm>
          <a:prstGeom prst="rect">
            <a:avLst/>
          </a:prstGeom>
          <a:noFill/>
          <a:ln w="9525">
            <a:noFill/>
          </a:ln>
        </p:spPr>
        <p:txBody>
          <a:bodyPr vert="horz" wrap="square" lIns="90487" tIns="44450" rIns="90487" bIns="44450" anchor="t"/>
          <a:lst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sz="2400">
                <a:solidFill>
                  <a:schemeClr val="tx1"/>
                </a:solidFill>
                <a:latin typeface="+mn-lt"/>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sz="2000">
                <a:solidFill>
                  <a:schemeClr val="tx1"/>
                </a:solidFill>
                <a:latin typeface="+mn-lt"/>
                <a:cs typeface="Arial" panose="020B0604020202020204" pitchFamily="34" charset="0"/>
              </a:defRPr>
            </a:lvl2pPr>
            <a:lvl3pPr marL="1143000" indent="-228600" algn="l" rtl="0" eaLnBrk="0" fontAlgn="base" hangingPunct="0">
              <a:spcBef>
                <a:spcPct val="20000"/>
              </a:spcBef>
              <a:spcAft>
                <a:spcPct val="0"/>
              </a:spcAft>
              <a:buClr>
                <a:schemeClr val="tx2"/>
              </a:buClr>
              <a:buChar char="•"/>
              <a:defRPr sz="2000">
                <a:solidFill>
                  <a:schemeClr val="tx1"/>
                </a:solidFill>
                <a:latin typeface="+mn-lt"/>
                <a:cs typeface="Arial" panose="020B0604020202020204" pitchFamily="34" charset="0"/>
              </a:defRPr>
            </a:lvl3pPr>
            <a:lvl4pPr marL="1600200" indent="-228600" algn="l" rtl="0" eaLnBrk="0" fontAlgn="base" hangingPunct="0">
              <a:spcBef>
                <a:spcPct val="20000"/>
              </a:spcBef>
              <a:spcAft>
                <a:spcPct val="0"/>
              </a:spcAft>
              <a:buClr>
                <a:schemeClr val="hlink"/>
              </a:buClr>
              <a:buChar char="•"/>
              <a:defRPr sz="1600">
                <a:solidFill>
                  <a:schemeClr val="tx1"/>
                </a:solidFill>
                <a:latin typeface="+mn-lt"/>
                <a:cs typeface="Arial" panose="020B0604020202020204" pitchFamily="34" charset="0"/>
              </a:defRPr>
            </a:lvl4pPr>
            <a:lvl5pPr marL="2057400" indent="-228600" algn="l" rtl="0" eaLnBrk="0" fontAlgn="base" hangingPunct="0">
              <a:spcBef>
                <a:spcPct val="20000"/>
              </a:spcBef>
              <a:spcAft>
                <a:spcPct val="0"/>
              </a:spcAft>
              <a:buClr>
                <a:schemeClr val="tx1"/>
              </a:buClr>
              <a:buSzPct val="85000"/>
              <a:buChar char="•"/>
              <a:defRPr sz="1600">
                <a:solidFill>
                  <a:schemeClr val="tx1"/>
                </a:solidFill>
                <a:latin typeface="+mn-lt"/>
                <a:cs typeface="Arial" panose="020B0604020202020204" pitchFamily="34" charset="0"/>
              </a:defRPr>
            </a:lvl5pPr>
            <a:lvl6pPr marL="2514600" indent="-228600" algn="l" rtl="0" fontAlgn="base">
              <a:spcBef>
                <a:spcPct val="20000"/>
              </a:spcBef>
              <a:spcAft>
                <a:spcPct val="0"/>
              </a:spcAft>
              <a:buClr>
                <a:schemeClr val="tx1"/>
              </a:buClr>
              <a:buSzPct val="85000"/>
              <a:buChar char="•"/>
              <a:defRPr sz="1600">
                <a:solidFill>
                  <a:schemeClr val="tx1"/>
                </a:solidFill>
                <a:latin typeface="+mn-lt"/>
              </a:defRPr>
            </a:lvl6pPr>
            <a:lvl7pPr marL="2971800" indent="-228600" algn="l" rtl="0" fontAlgn="base">
              <a:spcBef>
                <a:spcPct val="20000"/>
              </a:spcBef>
              <a:spcAft>
                <a:spcPct val="0"/>
              </a:spcAft>
              <a:buClr>
                <a:schemeClr val="tx1"/>
              </a:buClr>
              <a:buSzPct val="85000"/>
              <a:buChar char="•"/>
              <a:defRPr sz="1600">
                <a:solidFill>
                  <a:schemeClr val="tx1"/>
                </a:solidFill>
                <a:latin typeface="+mn-lt"/>
              </a:defRPr>
            </a:lvl7pPr>
            <a:lvl8pPr marL="3429000" indent="-228600" algn="l" rtl="0" fontAlgn="base">
              <a:spcBef>
                <a:spcPct val="20000"/>
              </a:spcBef>
              <a:spcAft>
                <a:spcPct val="0"/>
              </a:spcAft>
              <a:buClr>
                <a:schemeClr val="tx1"/>
              </a:buClr>
              <a:buSzPct val="85000"/>
              <a:buChar char="•"/>
              <a:defRPr sz="1600">
                <a:solidFill>
                  <a:schemeClr val="tx1"/>
                </a:solidFill>
                <a:latin typeface="+mn-lt"/>
              </a:defRPr>
            </a:lvl8pPr>
            <a:lvl9pPr marL="3886200" indent="-228600" algn="l" rtl="0" fontAlgn="base">
              <a:spcBef>
                <a:spcPct val="20000"/>
              </a:spcBef>
              <a:spcAft>
                <a:spcPct val="0"/>
              </a:spcAft>
              <a:buClr>
                <a:schemeClr val="tx1"/>
              </a:buClr>
              <a:buSzPct val="85000"/>
              <a:buChar char="•"/>
              <a:defRPr sz="1600">
                <a:solidFill>
                  <a:schemeClr val="tx1"/>
                </a:solidFill>
                <a:latin typeface="+mn-lt"/>
              </a:defRPr>
            </a:lvl9pPr>
          </a:lstStyle>
          <a:p>
            <a:pPr marL="285750" indent="-285750" eaLnBrk="1" hangingPunct="1"/>
            <a:r>
              <a:rPr lang="zh-CN" dirty="0">
                <a:latin typeface="+mj-ea"/>
                <a:ea typeface="+mj-ea"/>
                <a:cs typeface="+mj-ea"/>
              </a:rPr>
              <a:t>质量成本</a:t>
            </a:r>
            <a:endParaRPr lang="zh-CN" altLang="zh-CN" dirty="0">
              <a:latin typeface="+mj-ea"/>
              <a:ea typeface="+mj-ea"/>
              <a:cs typeface="+mj-ea"/>
            </a:endParaRPr>
          </a:p>
          <a:p>
            <a:pPr marL="285750" indent="-285750" eaLnBrk="1" hangingPunct="1"/>
            <a:r>
              <a:rPr lang="zh-CN" altLang="zh-CN" dirty="0">
                <a:latin typeface="+mj-ea"/>
                <a:ea typeface="+mj-ea"/>
                <a:cs typeface="+mj-ea"/>
              </a:rPr>
              <a:t>每</a:t>
            </a:r>
            <a:r>
              <a:rPr lang="en-US" altLang="zh-CN" dirty="0">
                <a:latin typeface="+mj-ea"/>
                <a:ea typeface="+mj-ea"/>
                <a:cs typeface="+mj-ea"/>
                <a:sym typeface="+mn-ea"/>
              </a:rPr>
              <a:t>KLOC/FP</a:t>
            </a:r>
            <a:r>
              <a:rPr lang="zh-CN" altLang="zh-CN" dirty="0">
                <a:latin typeface="+mj-ea"/>
                <a:ea typeface="+mj-ea"/>
                <a:cs typeface="+mj-ea"/>
              </a:rPr>
              <a:t>的成本</a:t>
            </a:r>
            <a:endParaRPr lang="en-US" altLang="zh-CN" dirty="0">
              <a:latin typeface="+mj-ea"/>
              <a:ea typeface="+mj-ea"/>
              <a:cs typeface="+mj-ea"/>
            </a:endParaRPr>
          </a:p>
          <a:p>
            <a:pPr marL="285750" indent="-285750" eaLnBrk="1" hangingPunct="1"/>
            <a:r>
              <a:rPr lang="zh-CN" altLang="zh-CN" dirty="0">
                <a:latin typeface="+mj-ea"/>
                <a:ea typeface="+mj-ea"/>
                <a:cs typeface="+mj-ea"/>
              </a:rPr>
              <a:t>每</a:t>
            </a:r>
            <a:r>
              <a:rPr lang="en-US" altLang="zh-CN" dirty="0">
                <a:latin typeface="+mj-ea"/>
                <a:ea typeface="+mj-ea"/>
                <a:cs typeface="+mj-ea"/>
                <a:sym typeface="+mn-ea"/>
              </a:rPr>
              <a:t>KLOC/FP</a:t>
            </a:r>
            <a:r>
              <a:rPr lang="zh-CN" altLang="zh-CN" dirty="0">
                <a:latin typeface="+mj-ea"/>
                <a:ea typeface="+mj-ea"/>
                <a:cs typeface="+mj-ea"/>
              </a:rPr>
              <a:t>的文档页数</a:t>
            </a:r>
          </a:p>
          <a:p>
            <a:pPr marL="285750" indent="-285750" eaLnBrk="1" hangingPunct="1"/>
            <a:r>
              <a:rPr lang="zh-CN" altLang="zh-CN" dirty="0">
                <a:latin typeface="+mj-ea"/>
                <a:ea typeface="+mj-ea"/>
                <a:cs typeface="+mj-ea"/>
                <a:sym typeface="+mn-ea"/>
              </a:rPr>
              <a:t>每</a:t>
            </a:r>
            <a:r>
              <a:rPr lang="en-US" altLang="zh-CN" dirty="0">
                <a:latin typeface="+mj-ea"/>
                <a:ea typeface="+mj-ea"/>
                <a:cs typeface="+mj-ea"/>
                <a:sym typeface="+mn-ea"/>
              </a:rPr>
              <a:t>KLOC/FP</a:t>
            </a:r>
            <a:r>
              <a:rPr lang="zh-CN" altLang="zh-CN" dirty="0">
                <a:latin typeface="+mj-ea"/>
                <a:ea typeface="+mj-ea"/>
                <a:cs typeface="+mj-ea"/>
                <a:sym typeface="+mn-ea"/>
              </a:rPr>
              <a:t>的测试用例数</a:t>
            </a:r>
            <a:endParaRPr lang="en-US" altLang="zh-CN" dirty="0">
              <a:latin typeface="+mj-ea"/>
              <a:ea typeface="+mj-ea"/>
              <a:cs typeface="+mj-ea"/>
            </a:endParaRPr>
          </a:p>
          <a:p>
            <a:pPr marL="285750" indent="-285750" eaLnBrk="1" hangingPunct="1"/>
            <a:r>
              <a:rPr lang="zh-CN" altLang="zh-CN" dirty="0">
                <a:latin typeface="+mj-ea"/>
                <a:ea typeface="+mj-ea"/>
                <a:cs typeface="+mj-ea"/>
              </a:rPr>
              <a:t>每人月</a:t>
            </a:r>
            <a:r>
              <a:rPr lang="zh-CN" altLang="zh-CN" dirty="0">
                <a:latin typeface="+mj-ea"/>
                <a:ea typeface="+mj-ea"/>
                <a:cs typeface="+mj-ea"/>
                <a:sym typeface="+mn-ea"/>
              </a:rPr>
              <a:t>缺陷</a:t>
            </a:r>
            <a:r>
              <a:rPr lang="zh-CN" altLang="zh-CN" dirty="0">
                <a:latin typeface="+mj-ea"/>
                <a:ea typeface="+mj-ea"/>
                <a:cs typeface="+mj-ea"/>
              </a:rPr>
              <a:t>数</a:t>
            </a:r>
            <a:endParaRPr lang="en-US" altLang="zh-CN" dirty="0">
              <a:latin typeface="+mj-ea"/>
              <a:ea typeface="+mj-ea"/>
              <a:cs typeface="+mj-ea"/>
            </a:endParaRPr>
          </a:p>
          <a:p>
            <a:pPr marL="285750" indent="-285750" eaLnBrk="1" hangingPunct="1"/>
            <a:r>
              <a:rPr lang="zh-CN" altLang="en-US" dirty="0">
                <a:latin typeface="+mj-ea"/>
                <a:ea typeface="+mj-ea"/>
                <a:cs typeface="+mj-ea"/>
              </a:rPr>
              <a:t>每评审小时错误数</a:t>
            </a:r>
            <a:endParaRPr lang="en-US" altLang="zh-CN" dirty="0">
              <a:latin typeface="+mj-ea"/>
              <a:ea typeface="+mj-ea"/>
              <a:cs typeface="+mj-ea"/>
            </a:endParaRPr>
          </a:p>
          <a:p>
            <a:pPr marL="285750" indent="-285750" eaLnBrk="1" hangingPunct="1"/>
            <a:r>
              <a:rPr lang="zh-CN" altLang="zh-CN" dirty="0">
                <a:latin typeface="+mj-ea"/>
                <a:ea typeface="+mj-ea"/>
                <a:cs typeface="+mj-ea"/>
              </a:rPr>
              <a:t>每人月代码</a:t>
            </a:r>
            <a:r>
              <a:rPr lang="zh-CN" altLang="en-US" dirty="0">
                <a:latin typeface="+mj-ea"/>
                <a:ea typeface="+mj-ea"/>
                <a:cs typeface="+mj-ea"/>
              </a:rPr>
              <a:t>行</a:t>
            </a:r>
            <a:r>
              <a:rPr lang="zh-CN" altLang="zh-CN" dirty="0">
                <a:latin typeface="+mj-ea"/>
                <a:ea typeface="+mj-ea"/>
                <a:cs typeface="+mj-ea"/>
              </a:rPr>
              <a:t>数</a:t>
            </a:r>
            <a:endParaRPr lang="en-US" altLang="zh-CN" dirty="0">
              <a:latin typeface="+mj-ea"/>
              <a:ea typeface="+mj-ea"/>
              <a:cs typeface="+mj-ea"/>
            </a:endParaRPr>
          </a:p>
          <a:p>
            <a:pPr marL="285750" indent="-285750" eaLnBrk="1" hangingPunct="1"/>
            <a:r>
              <a:rPr lang="zh-CN" altLang="zh-CN" dirty="0">
                <a:latin typeface="+mj-ea"/>
                <a:ea typeface="+mj-ea"/>
                <a:cs typeface="+mj-ea"/>
              </a:rPr>
              <a:t>每页文档的成本</a:t>
            </a:r>
          </a:p>
          <a:p>
            <a:pPr marL="285750" indent="-285750" eaLnBrk="1" hangingPunct="1"/>
            <a:r>
              <a:rPr lang="zh-CN" altLang="zh-CN" dirty="0">
                <a:latin typeface="+mj-ea"/>
                <a:ea typeface="+mj-ea"/>
                <a:cs typeface="+mj-ea"/>
              </a:rPr>
              <a:t>项目人员数</a:t>
            </a:r>
          </a:p>
          <a:p>
            <a:pPr marL="285750" indent="-285750" eaLnBrk="1" hangingPunct="1"/>
            <a:r>
              <a:rPr lang="zh-CN" altLang="zh-CN" dirty="0">
                <a:latin typeface="+mj-ea"/>
                <a:ea typeface="+mj-ea"/>
                <a:cs typeface="+mj-ea"/>
              </a:rPr>
              <a:t>项目人员技术能力成熟度</a:t>
            </a:r>
          </a:p>
          <a:p>
            <a:pPr marL="285750" indent="-285750" eaLnBrk="1" hangingPunct="1"/>
            <a:r>
              <a:rPr lang="zh-CN" altLang="zh-CN" dirty="0">
                <a:latin typeface="+mj-ea"/>
                <a:ea typeface="+mj-ea"/>
                <a:cs typeface="+mj-ea"/>
              </a:rPr>
              <a:t>项目进度偏差</a:t>
            </a:r>
          </a:p>
          <a:p>
            <a:pPr marL="285750" indent="-285750" eaLnBrk="1" hangingPunct="1"/>
            <a:endParaRPr lang="en-US" altLang="zh-CN" dirty="0">
              <a:latin typeface="+mj-ea"/>
              <a:ea typeface="+mj-ea"/>
              <a:cs typeface="+mj-ea"/>
            </a:endParaRPr>
          </a:p>
        </p:txBody>
      </p:sp>
      <p:sp>
        <p:nvSpPr>
          <p:cNvPr id="5"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 </a:t>
            </a:r>
            <a:r>
              <a:rPr lang="zh-CN" altLang="en-US" sz="4400" dirty="0">
                <a:latin typeface="隶书" panose="02010509060101010101" pitchFamily="49" charset="-122"/>
              </a:rPr>
              <a:t>软件度量</a:t>
            </a:r>
            <a:r>
              <a:rPr lang="en-US" altLang="zh-CN" sz="4400" dirty="0">
                <a:latin typeface="隶书" panose="02010509060101010101" pitchFamily="49" charset="-122"/>
              </a:rPr>
              <a:t>– </a:t>
            </a:r>
            <a:r>
              <a:rPr lang="zh-CN" altLang="en-US" sz="4400" dirty="0">
                <a:latin typeface="隶书" panose="02010509060101010101" pitchFamily="49" charset="-122"/>
              </a:rPr>
              <a:t>过程度量</a:t>
            </a:r>
            <a:endParaRPr lang="zh-CN" altLang="en-US" sz="4400" b="0" kern="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49155" name="文本占位符 49154"/>
          <p:cNvSpPr>
            <a:spLocks noGrp="1"/>
          </p:cNvSpPr>
          <p:nvPr/>
        </p:nvSpPr>
        <p:spPr>
          <a:xfrm>
            <a:off x="480695" y="995045"/>
            <a:ext cx="7772400" cy="553847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defRPr sz="2800" b="1" i="1"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defRPr sz="2000" b="0" i="1"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5000"/>
              <a:buFont typeface="Wingdings" panose="05000000000000000000" pitchFamily="2" charset="2"/>
              <a:buChar char="n"/>
              <a:defRPr sz="23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
              <a:defRPr sz="2000" b="0" i="0" u="none" kern="1200" baseline="0">
                <a:solidFill>
                  <a:schemeClr val="tx1"/>
                </a:solidFill>
                <a:latin typeface="+mn-lt"/>
                <a:ea typeface="+mn-ea"/>
                <a:cs typeface="+mn-cs"/>
              </a:defRPr>
            </a:lvl9pPr>
          </a:lstStyle>
          <a:p>
            <a:pPr>
              <a:buClr>
                <a:schemeClr val="folHlink"/>
              </a:buClr>
              <a:buSzPct val="90000"/>
              <a:buFont typeface="Wingdings 2" panose="05020102010507070707" pitchFamily="18" charset="2"/>
              <a:buChar char=""/>
            </a:pPr>
            <a:r>
              <a:rPr lang="zh-CN" altLang="en-US" i="0" dirty="0">
                <a:solidFill>
                  <a:srgbClr val="FF0000"/>
                </a:solidFill>
                <a:latin typeface="隶书" panose="02010509060101010101" pitchFamily="49" charset="-122"/>
                <a:ea typeface="隶书" panose="02010509060101010101" pitchFamily="49" charset="-122"/>
                <a:cs typeface="隶书" panose="02010509060101010101" pitchFamily="49" charset="-122"/>
              </a:rPr>
              <a:t>测试用例密度</a:t>
            </a:r>
            <a:endParaRPr lang="zh-CN" altLang="en-US" i="0" dirty="0">
              <a:latin typeface="隶书" panose="02010509060101010101" pitchFamily="49" charset="-122"/>
              <a:ea typeface="隶书" panose="02010509060101010101" pitchFamily="49" charset="-122"/>
              <a:cs typeface="隶书" panose="02010509060101010101" pitchFamily="49" charset="-122"/>
            </a:endParaRPr>
          </a:p>
          <a:p>
            <a:pPr lvl="1">
              <a:buClr>
                <a:schemeClr val="accent1"/>
              </a:buClr>
              <a:buSzPct val="75000"/>
              <a:buFont typeface="Wingdings 2" panose="05020102010507070707" pitchFamily="18" charset="2"/>
              <a:buNone/>
            </a:pPr>
            <a:r>
              <a:rPr lang="en-US" altLang="zh-CN" b="1" i="0" dirty="0">
                <a:latin typeface="隶书" panose="02010509060101010101" pitchFamily="49" charset="-122"/>
                <a:ea typeface="隶书" panose="02010509060101010101" pitchFamily="49" charset="-122"/>
                <a:cs typeface="隶书" panose="02010509060101010101" pitchFamily="49" charset="-122"/>
              </a:rPr>
              <a:t>- </a:t>
            </a:r>
            <a:r>
              <a:rPr lang="zh-CN" altLang="en-US" b="1" i="0" dirty="0">
                <a:latin typeface="隶书" panose="02010509060101010101" pitchFamily="49" charset="-122"/>
                <a:ea typeface="隶书" panose="02010509060101010101" pitchFamily="49" charset="-122"/>
                <a:cs typeface="隶书" panose="02010509060101010101" pitchFamily="49" charset="-122"/>
              </a:rPr>
              <a:t>每</a:t>
            </a:r>
            <a:r>
              <a:rPr lang="en-US" altLang="zh-CN" b="1" i="0" dirty="0">
                <a:latin typeface="隶书" panose="02010509060101010101" pitchFamily="49" charset="-122"/>
                <a:ea typeface="隶书" panose="02010509060101010101" pitchFamily="49" charset="-122"/>
                <a:cs typeface="隶书" panose="02010509060101010101" pitchFamily="49" charset="-122"/>
              </a:rPr>
              <a:t>KLOC</a:t>
            </a:r>
            <a:r>
              <a:rPr lang="zh-CN" altLang="en-US" b="1" i="0" dirty="0">
                <a:latin typeface="隶书" panose="02010509060101010101" pitchFamily="49" charset="-122"/>
                <a:ea typeface="隶书" panose="02010509060101010101" pitchFamily="49" charset="-122"/>
                <a:cs typeface="隶书" panose="02010509060101010101" pitchFamily="49" charset="-122"/>
              </a:rPr>
              <a:t>的测试用例数</a:t>
            </a:r>
          </a:p>
          <a:p>
            <a:pPr lvl="1">
              <a:buClr>
                <a:schemeClr val="accent1"/>
              </a:buClr>
              <a:buSzPct val="75000"/>
              <a:buFont typeface="Wingdings 2" panose="05020102010507070707" pitchFamily="18" charset="2"/>
              <a:buNone/>
            </a:pPr>
            <a:r>
              <a:rPr lang="en-US" altLang="zh-CN" b="1" i="0" dirty="0">
                <a:latin typeface="隶书" panose="02010509060101010101" pitchFamily="49" charset="-122"/>
                <a:ea typeface="隶书" panose="02010509060101010101" pitchFamily="49" charset="-122"/>
                <a:cs typeface="隶书" panose="02010509060101010101" pitchFamily="49" charset="-122"/>
              </a:rPr>
              <a:t>- </a:t>
            </a:r>
            <a:r>
              <a:rPr lang="zh-CN" altLang="en-US" b="1" i="0" dirty="0">
                <a:latin typeface="隶书" panose="02010509060101010101" pitchFamily="49" charset="-122"/>
                <a:ea typeface="隶书" panose="02010509060101010101" pitchFamily="49" charset="-122"/>
                <a:cs typeface="隶书" panose="02010509060101010101" pitchFamily="49" charset="-122"/>
              </a:rPr>
              <a:t>每个功能点</a:t>
            </a:r>
            <a:r>
              <a:rPr lang="en-US" altLang="zh-CN" b="1" i="0" dirty="0">
                <a:latin typeface="隶书" panose="02010509060101010101" pitchFamily="49" charset="-122"/>
                <a:ea typeface="隶书" panose="02010509060101010101" pitchFamily="49" charset="-122"/>
                <a:cs typeface="隶书" panose="02010509060101010101" pitchFamily="49" charset="-122"/>
              </a:rPr>
              <a:t>/</a:t>
            </a:r>
            <a:r>
              <a:rPr lang="zh-CN" altLang="en-US" b="1" i="0" dirty="0">
                <a:latin typeface="隶书" panose="02010509060101010101" pitchFamily="49" charset="-122"/>
                <a:ea typeface="隶书" panose="02010509060101010101" pitchFamily="49" charset="-122"/>
                <a:cs typeface="隶书" panose="02010509060101010101" pitchFamily="49" charset="-122"/>
              </a:rPr>
              <a:t>对象点的测试用例数</a:t>
            </a:r>
            <a:endParaRPr lang="zh-CN" altLang="en-US" b="1" i="0">
              <a:latin typeface="隶书" panose="02010509060101010101" pitchFamily="49" charset="-122"/>
              <a:ea typeface="隶书" panose="02010509060101010101" pitchFamily="49" charset="-122"/>
              <a:cs typeface="隶书" panose="02010509060101010101" pitchFamily="49" charset="-122"/>
            </a:endParaRPr>
          </a:p>
          <a:p>
            <a:pPr>
              <a:buClr>
                <a:schemeClr val="folHlink"/>
              </a:buClr>
              <a:buSzPct val="90000"/>
              <a:buFont typeface="Wingdings 2" panose="05020102010507070707" pitchFamily="18" charset="2"/>
              <a:buChar char=""/>
            </a:pPr>
            <a:r>
              <a:rPr lang="zh-CN" altLang="en-US" i="0" dirty="0">
                <a:solidFill>
                  <a:srgbClr val="FF0000"/>
                </a:solidFill>
                <a:latin typeface="隶书" panose="02010509060101010101" pitchFamily="49" charset="-122"/>
                <a:ea typeface="隶书" panose="02010509060101010101" pitchFamily="49" charset="-122"/>
                <a:cs typeface="隶书" panose="02010509060101010101" pitchFamily="49" charset="-122"/>
              </a:rPr>
              <a:t>测试用例的有效性</a:t>
            </a:r>
          </a:p>
          <a:p>
            <a:pPr lvl="1">
              <a:buClr>
                <a:schemeClr val="accent1"/>
              </a:buClr>
              <a:buSzPct val="75000"/>
              <a:buFont typeface="Wingdings 2" panose="05020102010507070707" pitchFamily="18" charset="2"/>
              <a:buNone/>
            </a:pPr>
            <a:r>
              <a:rPr lang="en-US" altLang="zh-CN" b="1" i="0" dirty="0">
                <a:latin typeface="隶书" panose="02010509060101010101" pitchFamily="49" charset="-122"/>
                <a:ea typeface="隶书" panose="02010509060101010101" pitchFamily="49" charset="-122"/>
                <a:cs typeface="隶书" panose="02010509060101010101" pitchFamily="49" charset="-122"/>
              </a:rPr>
              <a:t>- </a:t>
            </a:r>
            <a:r>
              <a:rPr lang="zh-CN" altLang="en-US" b="1" i="0" dirty="0">
                <a:latin typeface="隶书" panose="02010509060101010101" pitchFamily="49" charset="-122"/>
                <a:ea typeface="隶书" panose="02010509060101010101" pitchFamily="49" charset="-122"/>
                <a:cs typeface="隶书" panose="02010509060101010101" pitchFamily="49" charset="-122"/>
              </a:rPr>
              <a:t>每</a:t>
            </a:r>
            <a:r>
              <a:rPr lang="en-US" altLang="zh-CN" b="1" i="0" dirty="0">
                <a:latin typeface="隶书" panose="02010509060101010101" pitchFamily="49" charset="-122"/>
                <a:ea typeface="隶书" panose="02010509060101010101" pitchFamily="49" charset="-122"/>
                <a:cs typeface="隶书" panose="02010509060101010101" pitchFamily="49" charset="-122"/>
              </a:rPr>
              <a:t>100</a:t>
            </a:r>
            <a:r>
              <a:rPr lang="zh-CN" altLang="en-US" b="1" i="0" dirty="0">
                <a:latin typeface="隶书" panose="02010509060101010101" pitchFamily="49" charset="-122"/>
                <a:ea typeface="隶书" panose="02010509060101010101" pitchFamily="49" charset="-122"/>
                <a:cs typeface="隶书" panose="02010509060101010101" pitchFamily="49" charset="-122"/>
              </a:rPr>
              <a:t>或</a:t>
            </a:r>
            <a:r>
              <a:rPr lang="en-US" altLang="zh-CN" b="1" i="0" dirty="0">
                <a:latin typeface="隶书" panose="02010509060101010101" pitchFamily="49" charset="-122"/>
                <a:ea typeface="隶书" panose="02010509060101010101" pitchFamily="49" charset="-122"/>
                <a:cs typeface="隶书" panose="02010509060101010101" pitchFamily="49" charset="-122"/>
              </a:rPr>
              <a:t>1000</a:t>
            </a:r>
            <a:r>
              <a:rPr lang="zh-CN" altLang="en-US" b="1" i="0" dirty="0">
                <a:latin typeface="隶书" panose="02010509060101010101" pitchFamily="49" charset="-122"/>
                <a:ea typeface="隶书" panose="02010509060101010101" pitchFamily="49" charset="-122"/>
                <a:cs typeface="隶书" panose="02010509060101010101" pitchFamily="49" charset="-122"/>
              </a:rPr>
              <a:t>个测试用例所发现的缺陷数</a:t>
            </a:r>
          </a:p>
          <a:p>
            <a:pPr lvl="1">
              <a:buClr>
                <a:schemeClr val="accent1"/>
              </a:buClr>
              <a:buSzPct val="75000"/>
              <a:buFont typeface="Wingdings 2" panose="05020102010507070707" pitchFamily="18" charset="2"/>
              <a:buNone/>
            </a:pPr>
            <a:r>
              <a:rPr lang="en-US" altLang="zh-CN" b="1" i="0" dirty="0">
                <a:latin typeface="隶书" panose="02010509060101010101" pitchFamily="49" charset="-122"/>
                <a:ea typeface="隶书" panose="02010509060101010101" pitchFamily="49" charset="-122"/>
                <a:cs typeface="隶书" panose="02010509060101010101" pitchFamily="49" charset="-122"/>
              </a:rPr>
              <a:t>- </a:t>
            </a:r>
            <a:r>
              <a:rPr lang="zh-CN" altLang="en-US" b="1" i="0" dirty="0">
                <a:latin typeface="隶书" panose="02010509060101010101" pitchFamily="49" charset="-122"/>
                <a:ea typeface="隶书" panose="02010509060101010101" pitchFamily="49" charset="-122"/>
                <a:cs typeface="隶书" panose="02010509060101010101" pitchFamily="49" charset="-122"/>
                <a:sym typeface="+mn-ea"/>
              </a:rPr>
              <a:t>测试用例覆盖率</a:t>
            </a:r>
            <a:endParaRPr lang="zh-CN" altLang="en-US" i="0" dirty="0">
              <a:latin typeface="隶书" panose="02010509060101010101" pitchFamily="49" charset="-122"/>
              <a:ea typeface="隶书" panose="02010509060101010101" pitchFamily="49" charset="-122"/>
              <a:cs typeface="隶书" panose="02010509060101010101" pitchFamily="49" charset="-122"/>
            </a:endParaRPr>
          </a:p>
          <a:p>
            <a:pPr>
              <a:buClr>
                <a:schemeClr val="folHlink"/>
              </a:buClr>
              <a:buSzPct val="90000"/>
              <a:buFont typeface="Wingdings 2" panose="05020102010507070707" pitchFamily="18" charset="2"/>
              <a:buChar char=""/>
            </a:pPr>
            <a:r>
              <a:rPr lang="zh-CN" altLang="en-US" i="0" dirty="0">
                <a:solidFill>
                  <a:srgbClr val="FF0000"/>
                </a:solidFill>
                <a:latin typeface="隶书" panose="02010509060101010101" pitchFamily="49" charset="-122"/>
                <a:ea typeface="隶书" panose="02010509060101010101" pitchFamily="49" charset="-122"/>
                <a:cs typeface="隶书" panose="02010509060101010101" pitchFamily="49" charset="-122"/>
              </a:rPr>
              <a:t>测试用例的质量</a:t>
            </a:r>
          </a:p>
          <a:p>
            <a:pPr lvl="1">
              <a:buClr>
                <a:schemeClr val="accent1"/>
              </a:buClr>
              <a:buSzPct val="75000"/>
              <a:buFont typeface="Wingdings 2" panose="05020102010507070707" pitchFamily="18" charset="2"/>
              <a:buNone/>
            </a:pPr>
            <a:r>
              <a:rPr lang="en-US" altLang="zh-CN" b="1" i="0" dirty="0">
                <a:latin typeface="隶书" panose="02010509060101010101" pitchFamily="49" charset="-122"/>
                <a:ea typeface="隶书" panose="02010509060101010101" pitchFamily="49" charset="-122"/>
                <a:cs typeface="隶书" panose="02010509060101010101" pitchFamily="49" charset="-122"/>
              </a:rPr>
              <a:t>- </a:t>
            </a:r>
            <a:r>
              <a:rPr lang="zh-CN" altLang="en-US" b="1" i="0" dirty="0">
                <a:latin typeface="隶书" panose="02010509060101010101" pitchFamily="49" charset="-122"/>
                <a:ea typeface="隶书" panose="02010509060101010101" pitchFamily="49" charset="-122"/>
                <a:cs typeface="隶书" panose="02010509060101010101" pitchFamily="49" charset="-122"/>
              </a:rPr>
              <a:t>测试用例发现的缺陷数量</a:t>
            </a:r>
            <a:r>
              <a:rPr lang="en-US" altLang="zh-CN" b="1" i="0" dirty="0">
                <a:latin typeface="隶书" panose="02010509060101010101" pitchFamily="49" charset="-122"/>
                <a:ea typeface="隶书" panose="02010509060101010101" pitchFamily="49" charset="-122"/>
                <a:cs typeface="隶书" panose="02010509060101010101" pitchFamily="49" charset="-122"/>
              </a:rPr>
              <a:t>/</a:t>
            </a:r>
            <a:r>
              <a:rPr lang="zh-CN" altLang="en-US" b="1" i="0" dirty="0">
                <a:latin typeface="隶书" panose="02010509060101010101" pitchFamily="49" charset="-122"/>
                <a:ea typeface="隶书" panose="02010509060101010101" pitchFamily="49" charset="-122"/>
                <a:cs typeface="隶书" panose="02010509060101010101" pitchFamily="49" charset="-122"/>
              </a:rPr>
              <a:t>总的缺陷数量 </a:t>
            </a:r>
          </a:p>
          <a:p>
            <a:pPr>
              <a:buClr>
                <a:schemeClr val="folHlink"/>
              </a:buClr>
              <a:buSzPct val="90000"/>
              <a:buFont typeface="Wingdings 2" panose="05020102010507070707" pitchFamily="18" charset="2"/>
              <a:buChar char=""/>
            </a:pPr>
            <a:r>
              <a:rPr lang="zh-CN" altLang="en-US" sz="2800" i="0" dirty="0">
                <a:solidFill>
                  <a:srgbClr val="FF0000"/>
                </a:solidFill>
                <a:latin typeface="隶书" panose="02010509060101010101" pitchFamily="49" charset="-122"/>
                <a:ea typeface="隶书" panose="02010509060101010101" pitchFamily="49" charset="-122"/>
                <a:cs typeface="隶书" panose="02010509060101010101" pitchFamily="49" charset="-122"/>
                <a:sym typeface="+mn-ea"/>
              </a:rPr>
              <a:t>测试执行的效率和质量 </a:t>
            </a:r>
            <a:endParaRPr lang="zh-CN" altLang="en-US" sz="2000" i="0" dirty="0">
              <a:solidFill>
                <a:srgbClr val="FF0000"/>
              </a:solidFill>
              <a:latin typeface="+mj-ea"/>
              <a:ea typeface="+mj-ea"/>
              <a:cs typeface="+mj-ea"/>
            </a:endParaRPr>
          </a:p>
          <a:p>
            <a:pPr lvl="1">
              <a:buClr>
                <a:schemeClr val="accent1"/>
              </a:buClr>
              <a:buSzPct val="75000"/>
              <a:buFont typeface="Wingdings 2" panose="05020102010507070707" pitchFamily="18" charset="2"/>
              <a:buNone/>
            </a:pPr>
            <a:r>
              <a:rPr lang="en-US" altLang="zh-CN" sz="2000" b="1" i="0" dirty="0">
                <a:latin typeface="隶书" panose="02010509060101010101" pitchFamily="49" charset="-122"/>
                <a:ea typeface="隶书" panose="02010509060101010101" pitchFamily="49" charset="-122"/>
                <a:cs typeface="隶书" panose="02010509060101010101" pitchFamily="49" charset="-122"/>
                <a:sym typeface="+mn-ea"/>
              </a:rPr>
              <a:t>- 每个人日所执行的测试用例数 </a:t>
            </a:r>
            <a:endParaRPr lang="en-US" altLang="zh-CN" sz="2000" b="1" i="0" dirty="0">
              <a:latin typeface="隶书" panose="02010509060101010101" pitchFamily="49" charset="-122"/>
              <a:ea typeface="隶书" panose="02010509060101010101" pitchFamily="49" charset="-122"/>
              <a:cs typeface="隶书" panose="02010509060101010101" pitchFamily="49" charset="-122"/>
            </a:endParaRPr>
          </a:p>
          <a:p>
            <a:pPr lvl="1">
              <a:buClr>
                <a:schemeClr val="accent1"/>
              </a:buClr>
              <a:buSzPct val="75000"/>
              <a:buFont typeface="Wingdings 2" panose="05020102010507070707" pitchFamily="18" charset="2"/>
              <a:buNone/>
            </a:pPr>
            <a:r>
              <a:rPr lang="en-US" altLang="zh-CN" sz="2000" b="1" i="0" dirty="0">
                <a:latin typeface="隶书" panose="02010509060101010101" pitchFamily="49" charset="-122"/>
                <a:ea typeface="隶书" panose="02010509060101010101" pitchFamily="49" charset="-122"/>
                <a:cs typeface="隶书" panose="02010509060101010101" pitchFamily="49" charset="-122"/>
                <a:sym typeface="+mn-ea"/>
              </a:rPr>
              <a:t>- 每个人日所发现的缺陷数 </a:t>
            </a:r>
            <a:endParaRPr lang="en-US" altLang="zh-CN" sz="2000" b="1" i="0" dirty="0">
              <a:latin typeface="隶书" panose="02010509060101010101" pitchFamily="49" charset="-122"/>
              <a:ea typeface="隶书" panose="02010509060101010101" pitchFamily="49" charset="-122"/>
              <a:cs typeface="隶书" panose="02010509060101010101" pitchFamily="49" charset="-122"/>
            </a:endParaRPr>
          </a:p>
          <a:p>
            <a:pPr lvl="1">
              <a:buClr>
                <a:schemeClr val="accent1"/>
              </a:buClr>
              <a:buSzPct val="75000"/>
              <a:buFont typeface="Wingdings 2" panose="05020102010507070707" pitchFamily="18" charset="2"/>
              <a:buNone/>
            </a:pPr>
            <a:r>
              <a:rPr lang="en-US" altLang="zh-CN" sz="2000" b="1" i="0" dirty="0">
                <a:latin typeface="隶书" panose="02010509060101010101" pitchFamily="49" charset="-122"/>
                <a:ea typeface="隶书" panose="02010509060101010101" pitchFamily="49" charset="-122"/>
                <a:cs typeface="隶书" panose="02010509060101010101" pitchFamily="49" charset="-122"/>
                <a:sym typeface="+mn-ea"/>
              </a:rPr>
              <a:t>- 每修改的KLOC所运行的测试用例数</a:t>
            </a:r>
            <a:endParaRPr lang="zh-CN" altLang="en-US" sz="2000"/>
          </a:p>
          <a:p>
            <a:pPr lvl="1">
              <a:buClr>
                <a:schemeClr val="accent1"/>
              </a:buClr>
              <a:buSzPct val="75000"/>
              <a:buFont typeface="Wingdings 2" panose="05020102010507070707" pitchFamily="18" charset="2"/>
              <a:buNone/>
            </a:pPr>
            <a:endParaRPr lang="zh-CN" altLang="en-US" b="1" i="0">
              <a:latin typeface="隶书" panose="02010509060101010101" pitchFamily="49" charset="-122"/>
              <a:ea typeface="隶书" panose="02010509060101010101" pitchFamily="49" charset="-122"/>
              <a:cs typeface="隶书" panose="02010509060101010101" pitchFamily="49" charset="-122"/>
            </a:endParaRPr>
          </a:p>
        </p:txBody>
      </p:sp>
      <p:sp>
        <p:nvSpPr>
          <p:cNvPr id="5"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a:t>
            </a:r>
            <a:r>
              <a:rPr lang="zh-CN" altLang="en-US" sz="4400" dirty="0">
                <a:latin typeface="隶书" panose="02010509060101010101" pitchFamily="49" charset="-122"/>
              </a:rPr>
              <a:t>软件度量</a:t>
            </a:r>
            <a:r>
              <a:rPr lang="en-US" altLang="zh-CN" sz="4400" dirty="0">
                <a:latin typeface="隶书" panose="02010509060101010101" pitchFamily="49" charset="-122"/>
              </a:rPr>
              <a:t>-</a:t>
            </a:r>
            <a:r>
              <a:rPr lang="zh-CN" altLang="en-US" sz="4400" dirty="0">
                <a:latin typeface="隶书" panose="02010509060101010101" pitchFamily="49" charset="-122"/>
              </a:rPr>
              <a:t>测试过程度量</a:t>
            </a:r>
            <a:endParaRPr lang="zh-CN" altLang="en-US" sz="4400" b="0" kern="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52227" name="文本占位符 52226"/>
          <p:cNvSpPr>
            <a:spLocks noGrp="1"/>
          </p:cNvSpPr>
          <p:nvPr/>
        </p:nvSpPr>
        <p:spPr>
          <a:xfrm>
            <a:off x="395605" y="1045210"/>
            <a:ext cx="8426450" cy="248412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defRPr sz="2800" b="1" i="1"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defRPr sz="2000" b="0" i="1"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5000"/>
              <a:buFont typeface="Wingdings" panose="05000000000000000000" pitchFamily="2" charset="2"/>
              <a:buChar char="n"/>
              <a:defRPr sz="23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
              <a:defRPr sz="2000" b="0" i="0" u="none" kern="1200" baseline="0">
                <a:solidFill>
                  <a:schemeClr val="tx1"/>
                </a:solidFill>
                <a:latin typeface="+mn-lt"/>
                <a:ea typeface="+mn-ea"/>
                <a:cs typeface="+mn-cs"/>
              </a:defRPr>
            </a:lvl9pPr>
          </a:lstStyle>
          <a:p>
            <a:pPr>
              <a:buClr>
                <a:schemeClr val="folHlink"/>
              </a:buClr>
              <a:buSzPct val="90000"/>
              <a:buFont typeface="Wingdings 2" panose="05020102010507070707" pitchFamily="18" charset="2"/>
              <a:buChar char=""/>
            </a:pPr>
            <a:r>
              <a:rPr lang="zh-CN" altLang="en-US" sz="3200" i="0" dirty="0">
                <a:latin typeface="+mj-ea"/>
                <a:ea typeface="+mj-ea"/>
                <a:cs typeface="+mj-ea"/>
              </a:rPr>
              <a:t>平均失效时间</a:t>
            </a:r>
            <a:r>
              <a:rPr lang="en-US" altLang="zh-CN" sz="3200" i="0">
                <a:latin typeface="+mj-ea"/>
                <a:ea typeface="+mj-ea"/>
                <a:cs typeface="+mj-ea"/>
              </a:rPr>
              <a:t>MTTF (mean time to failure)</a:t>
            </a:r>
          </a:p>
          <a:p>
            <a:pPr>
              <a:buClr>
                <a:schemeClr val="folHlink"/>
              </a:buClr>
              <a:buSzPct val="90000"/>
              <a:buFont typeface="Wingdings 2" panose="05020102010507070707" pitchFamily="18" charset="2"/>
              <a:buChar char=""/>
            </a:pPr>
            <a:r>
              <a:rPr lang="zh-CN" altLang="en-US" sz="3200" i="0" dirty="0">
                <a:latin typeface="+mj-ea"/>
                <a:ea typeface="+mj-ea"/>
                <a:cs typeface="+mj-ea"/>
              </a:rPr>
              <a:t>基于时间缺陷 </a:t>
            </a:r>
            <a:r>
              <a:rPr lang="en-US" altLang="zh-CN" sz="3200" i="0" dirty="0">
                <a:latin typeface="+mj-ea"/>
                <a:ea typeface="+mj-ea"/>
                <a:cs typeface="+mj-ea"/>
              </a:rPr>
              <a:t>(</a:t>
            </a:r>
            <a:r>
              <a:rPr lang="zh-CN" altLang="en-US" sz="3200" i="0" dirty="0">
                <a:latin typeface="+mj-ea"/>
                <a:ea typeface="+mj-ea"/>
                <a:cs typeface="+mj-ea"/>
              </a:rPr>
              <a:t>或用户问题数</a:t>
            </a:r>
            <a:r>
              <a:rPr lang="en-US" altLang="zh-CN" sz="3200" i="0" dirty="0">
                <a:latin typeface="+mj-ea"/>
                <a:ea typeface="+mj-ea"/>
                <a:cs typeface="+mj-ea"/>
              </a:rPr>
              <a:t>) </a:t>
            </a:r>
            <a:r>
              <a:rPr lang="zh-CN" altLang="en-US" sz="3200" i="0" dirty="0">
                <a:latin typeface="+mj-ea"/>
                <a:ea typeface="+mj-ea"/>
                <a:cs typeface="+mj-ea"/>
              </a:rPr>
              <a:t>的到达率</a:t>
            </a:r>
          </a:p>
          <a:p>
            <a:pPr>
              <a:buClr>
                <a:schemeClr val="folHlink"/>
              </a:buClr>
              <a:buSzPct val="90000"/>
              <a:buFont typeface="Wingdings 2" panose="05020102010507070707" pitchFamily="18" charset="2"/>
              <a:buChar char=""/>
            </a:pPr>
            <a:r>
              <a:rPr lang="zh-CN" altLang="en-US" sz="3200" i="0" dirty="0">
                <a:latin typeface="+mj-ea"/>
                <a:ea typeface="+mj-ea"/>
                <a:cs typeface="+mj-ea"/>
              </a:rPr>
              <a:t>积压缺陷管理指标 </a:t>
            </a:r>
            <a:r>
              <a:rPr lang="en-US" altLang="zh-CN" sz="3200" i="0">
                <a:latin typeface="+mj-ea"/>
                <a:ea typeface="+mj-ea"/>
                <a:cs typeface="+mj-ea"/>
              </a:rPr>
              <a:t>(BMI) </a:t>
            </a:r>
          </a:p>
          <a:p>
            <a:pPr>
              <a:buClr>
                <a:schemeClr val="folHlink"/>
              </a:buClr>
              <a:buSzPct val="90000"/>
              <a:buFont typeface="Wingdings 2" panose="05020102010507070707" pitchFamily="18" charset="2"/>
              <a:buChar char=""/>
            </a:pPr>
            <a:r>
              <a:rPr lang="zh-CN" altLang="en-US" sz="3200" i="0" dirty="0">
                <a:solidFill>
                  <a:srgbClr val="0000FF"/>
                </a:solidFill>
                <a:latin typeface="+mj-ea"/>
                <a:ea typeface="+mj-ea"/>
                <a:cs typeface="+mj-ea"/>
              </a:rPr>
              <a:t>软件成熟度指标 </a:t>
            </a:r>
            <a:r>
              <a:rPr lang="en-US" altLang="zh-CN" sz="3200" i="0">
                <a:solidFill>
                  <a:srgbClr val="0000FF"/>
                </a:solidFill>
                <a:latin typeface="+mj-ea"/>
                <a:ea typeface="+mj-ea"/>
                <a:cs typeface="+mj-ea"/>
              </a:rPr>
              <a:t>(SMI)</a:t>
            </a:r>
          </a:p>
        </p:txBody>
      </p:sp>
      <p:pic>
        <p:nvPicPr>
          <p:cNvPr id="2" name="图片 1"/>
          <p:cNvPicPr>
            <a:picLocks noChangeAspect="1"/>
          </p:cNvPicPr>
          <p:nvPr/>
        </p:nvPicPr>
        <p:blipFill>
          <a:blip r:embed="rId2"/>
          <a:stretch>
            <a:fillRect/>
          </a:stretch>
        </p:blipFill>
        <p:spPr>
          <a:xfrm>
            <a:off x="2245360" y="3529330"/>
            <a:ext cx="4975860" cy="2887980"/>
          </a:xfrm>
          <a:prstGeom prst="rect">
            <a:avLst/>
          </a:prstGeom>
        </p:spPr>
      </p:pic>
      <p:sp>
        <p:nvSpPr>
          <p:cNvPr id="5"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a:t>
            </a:r>
            <a:r>
              <a:rPr lang="zh-CN" altLang="en-US" sz="4400" dirty="0">
                <a:latin typeface="隶书" panose="02010509060101010101" pitchFamily="49" charset="-122"/>
              </a:rPr>
              <a:t>软件度量</a:t>
            </a:r>
            <a:r>
              <a:rPr lang="en-US" altLang="zh-CN" sz="4400" dirty="0">
                <a:latin typeface="隶书" panose="02010509060101010101" pitchFamily="49" charset="-122"/>
              </a:rPr>
              <a:t>-</a:t>
            </a:r>
            <a:r>
              <a:rPr lang="zh-CN" altLang="en-US" sz="4400" dirty="0">
                <a:latin typeface="隶书" panose="02010509060101010101" pitchFamily="49" charset="-122"/>
              </a:rPr>
              <a:t>维护过程度量</a:t>
            </a:r>
            <a:endParaRPr lang="zh-CN" altLang="en-US" sz="4400" b="0" kern="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29701" name="Rectangle 3"/>
          <p:cNvSpPr>
            <a:spLocks noGrp="1"/>
          </p:cNvSpPr>
          <p:nvPr/>
        </p:nvSpPr>
        <p:spPr>
          <a:xfrm>
            <a:off x="719455" y="1259840"/>
            <a:ext cx="7801610" cy="501713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tx2"/>
              </a:buClr>
              <a:buChar char="•"/>
              <a:defRPr>
                <a:solidFill>
                  <a:schemeClr val="tx1"/>
                </a:solidFill>
                <a:latin typeface="+mn-lt"/>
              </a:defRPr>
            </a:lvl3pPr>
            <a:lvl4pPr marL="1600200" indent="-228600" algn="l" rtl="0" eaLnBrk="0" fontAlgn="base" hangingPunct="0">
              <a:spcBef>
                <a:spcPct val="20000"/>
              </a:spcBef>
              <a:spcAft>
                <a:spcPct val="0"/>
              </a:spcAft>
              <a:buClr>
                <a:schemeClr val="hlink"/>
              </a:buClr>
              <a:buChar char="•"/>
              <a:defRPr sz="1600">
                <a:solidFill>
                  <a:schemeClr val="tx1"/>
                </a:solidFill>
                <a:latin typeface="+mn-lt"/>
              </a:defRPr>
            </a:lvl4pPr>
            <a:lvl5pPr marL="2057400" indent="-228600" algn="l" rtl="0" eaLnBrk="0" fontAlgn="base" hangingPunct="0">
              <a:spcBef>
                <a:spcPct val="20000"/>
              </a:spcBef>
              <a:spcAft>
                <a:spcPct val="0"/>
              </a:spcAft>
              <a:buClr>
                <a:schemeClr val="tx1"/>
              </a:buClr>
              <a:buSzPct val="85000"/>
              <a:buChar char="•"/>
              <a:defRPr sz="1600">
                <a:solidFill>
                  <a:schemeClr val="tx1"/>
                </a:solidFill>
                <a:latin typeface="+mn-lt"/>
              </a:defRPr>
            </a:lvl5pPr>
            <a:lvl6pPr marL="2514600" indent="-228600" algn="l" rtl="0" fontAlgn="base">
              <a:spcBef>
                <a:spcPct val="20000"/>
              </a:spcBef>
              <a:spcAft>
                <a:spcPct val="0"/>
              </a:spcAft>
              <a:buClr>
                <a:schemeClr val="tx1"/>
              </a:buClr>
              <a:buSzPct val="85000"/>
              <a:buChar char="•"/>
              <a:defRPr sz="1600">
                <a:solidFill>
                  <a:schemeClr val="tx1"/>
                </a:solidFill>
                <a:latin typeface="+mn-lt"/>
              </a:defRPr>
            </a:lvl6pPr>
            <a:lvl7pPr marL="2971800" indent="-228600" algn="l" rtl="0" fontAlgn="base">
              <a:spcBef>
                <a:spcPct val="20000"/>
              </a:spcBef>
              <a:spcAft>
                <a:spcPct val="0"/>
              </a:spcAft>
              <a:buClr>
                <a:schemeClr val="tx1"/>
              </a:buClr>
              <a:buSzPct val="85000"/>
              <a:buChar char="•"/>
              <a:defRPr sz="1600">
                <a:solidFill>
                  <a:schemeClr val="tx1"/>
                </a:solidFill>
                <a:latin typeface="+mn-lt"/>
              </a:defRPr>
            </a:lvl7pPr>
            <a:lvl8pPr marL="3429000" indent="-228600" algn="l" rtl="0" fontAlgn="base">
              <a:spcBef>
                <a:spcPct val="20000"/>
              </a:spcBef>
              <a:spcAft>
                <a:spcPct val="0"/>
              </a:spcAft>
              <a:buClr>
                <a:schemeClr val="tx1"/>
              </a:buClr>
              <a:buSzPct val="85000"/>
              <a:buChar char="•"/>
              <a:defRPr sz="1600">
                <a:solidFill>
                  <a:schemeClr val="tx1"/>
                </a:solidFill>
                <a:latin typeface="+mn-lt"/>
              </a:defRPr>
            </a:lvl8pPr>
            <a:lvl9pPr marL="3886200" indent="-228600" algn="l" rtl="0" fontAlgn="base">
              <a:spcBef>
                <a:spcPct val="20000"/>
              </a:spcBef>
              <a:spcAft>
                <a:spcPct val="0"/>
              </a:spcAft>
              <a:buClr>
                <a:schemeClr val="tx1"/>
              </a:buClr>
              <a:buSzPct val="85000"/>
              <a:buChar char="•"/>
              <a:defRPr sz="1600">
                <a:solidFill>
                  <a:schemeClr val="tx1"/>
                </a:solidFill>
                <a:latin typeface="+mn-lt"/>
              </a:defRPr>
            </a:lvl9pPr>
          </a:lstStyle>
          <a:p>
            <a:pPr eaLnBrk="1" hangingPunct="1">
              <a:lnSpc>
                <a:spcPts val="2400"/>
              </a:lnSpc>
              <a:spcBef>
                <a:spcPts val="300"/>
              </a:spcBef>
            </a:pPr>
            <a:r>
              <a:rPr lang="en-US" altLang="zh-CN" dirty="0">
                <a:latin typeface="+mj-ea"/>
                <a:ea typeface="+mj-ea"/>
                <a:cs typeface="+mj-ea"/>
              </a:rPr>
              <a:t>IEEE Std.982.1-2005[IEE05]]</a:t>
            </a:r>
            <a:r>
              <a:rPr lang="zh-CN" altLang="zh-CN" dirty="0">
                <a:latin typeface="+mj-ea"/>
                <a:ea typeface="+mj-ea"/>
                <a:cs typeface="+mj-ea"/>
              </a:rPr>
              <a:t>提出了一种软件成熟度指标（</a:t>
            </a:r>
            <a:r>
              <a:rPr lang="en-US" altLang="zh-CN" dirty="0">
                <a:latin typeface="+mj-ea"/>
                <a:ea typeface="+mj-ea"/>
                <a:cs typeface="+mj-ea"/>
              </a:rPr>
              <a:t>software maturity index, SMI</a:t>
            </a:r>
            <a:r>
              <a:rPr lang="zh-CN" altLang="zh-CN" dirty="0">
                <a:latin typeface="+mj-ea"/>
                <a:ea typeface="+mj-ea"/>
                <a:cs typeface="+mj-ea"/>
              </a:rPr>
              <a:t>），它提供了对软件产品稳定性的指示（基于产品每次发布所发生的变更）</a:t>
            </a:r>
            <a:r>
              <a:rPr lang="zh-CN" altLang="en-US" dirty="0">
                <a:latin typeface="+mj-ea"/>
                <a:ea typeface="+mj-ea"/>
                <a:cs typeface="+mj-ea"/>
              </a:rPr>
              <a:t>。</a:t>
            </a:r>
            <a:r>
              <a:rPr lang="zh-CN" altLang="zh-CN" dirty="0">
                <a:latin typeface="+mj-ea"/>
                <a:ea typeface="+mj-ea"/>
                <a:cs typeface="+mj-ea"/>
              </a:rPr>
              <a:t>可以确定以下信息：</a:t>
            </a:r>
          </a:p>
          <a:p>
            <a:pPr eaLnBrk="1" hangingPunct="1">
              <a:lnSpc>
                <a:spcPts val="2400"/>
              </a:lnSpc>
              <a:spcBef>
                <a:spcPts val="300"/>
              </a:spcBef>
            </a:pPr>
            <a:endParaRPr lang="en-US" altLang="zh-CN" dirty="0">
              <a:latin typeface="+mj-ea"/>
              <a:ea typeface="+mj-ea"/>
              <a:cs typeface="+mj-ea"/>
            </a:endParaRPr>
          </a:p>
          <a:p>
            <a:pPr lvl="2" eaLnBrk="1" hangingPunct="1">
              <a:lnSpc>
                <a:spcPts val="2300"/>
              </a:lnSpc>
              <a:spcBef>
                <a:spcPts val="300"/>
              </a:spcBef>
            </a:pPr>
            <a:r>
              <a:rPr lang="en-US" altLang="zh-CN" sz="2000" i="1" dirty="0">
                <a:solidFill>
                  <a:srgbClr val="0000FF"/>
                </a:solidFill>
                <a:latin typeface="+mj-ea"/>
                <a:ea typeface="+mj-ea"/>
                <a:cs typeface="+mj-ea"/>
              </a:rPr>
              <a:t>M</a:t>
            </a:r>
            <a:r>
              <a:rPr lang="en-US" altLang="zh-CN" sz="2000" i="1" baseline="-25000" dirty="0">
                <a:solidFill>
                  <a:srgbClr val="0000FF"/>
                </a:solidFill>
                <a:latin typeface="+mj-ea"/>
                <a:ea typeface="+mj-ea"/>
                <a:cs typeface="+mj-ea"/>
              </a:rPr>
              <a:t>T</a:t>
            </a:r>
            <a:r>
              <a:rPr lang="en-US" altLang="zh-CN" sz="2000" dirty="0">
                <a:solidFill>
                  <a:srgbClr val="0000FF"/>
                </a:solidFill>
                <a:latin typeface="+mj-ea"/>
                <a:ea typeface="+mj-ea"/>
                <a:cs typeface="+mj-ea"/>
              </a:rPr>
              <a:t> =	</a:t>
            </a:r>
            <a:r>
              <a:rPr lang="zh-CN" altLang="zh-CN" sz="2000" dirty="0">
                <a:solidFill>
                  <a:srgbClr val="0000FF"/>
                </a:solidFill>
                <a:latin typeface="+mj-ea"/>
                <a:ea typeface="+mj-ea"/>
                <a:cs typeface="+mj-ea"/>
              </a:rPr>
              <a:t>当前发布的模块数量</a:t>
            </a:r>
            <a:endParaRPr lang="en-US" altLang="zh-CN" sz="2000" dirty="0">
              <a:solidFill>
                <a:srgbClr val="0000FF"/>
              </a:solidFill>
              <a:latin typeface="+mj-ea"/>
              <a:ea typeface="+mj-ea"/>
              <a:cs typeface="+mj-ea"/>
            </a:endParaRPr>
          </a:p>
          <a:p>
            <a:pPr lvl="2" eaLnBrk="1" hangingPunct="1">
              <a:lnSpc>
                <a:spcPts val="2300"/>
              </a:lnSpc>
              <a:spcBef>
                <a:spcPts val="300"/>
              </a:spcBef>
            </a:pPr>
            <a:r>
              <a:rPr lang="en-US" altLang="zh-CN" sz="2000" i="1" dirty="0">
                <a:solidFill>
                  <a:srgbClr val="0000FF"/>
                </a:solidFill>
                <a:latin typeface="+mj-ea"/>
                <a:ea typeface="+mj-ea"/>
                <a:cs typeface="+mj-ea"/>
              </a:rPr>
              <a:t>F</a:t>
            </a:r>
            <a:r>
              <a:rPr lang="en-US" altLang="zh-CN" sz="2000" i="1" baseline="-25000" dirty="0">
                <a:solidFill>
                  <a:srgbClr val="0000FF"/>
                </a:solidFill>
                <a:latin typeface="+mj-ea"/>
                <a:ea typeface="+mj-ea"/>
                <a:cs typeface="+mj-ea"/>
              </a:rPr>
              <a:t>c</a:t>
            </a:r>
            <a:r>
              <a:rPr lang="en-US" altLang="zh-CN" sz="2000" dirty="0">
                <a:solidFill>
                  <a:srgbClr val="0000FF"/>
                </a:solidFill>
                <a:latin typeface="+mj-ea"/>
                <a:ea typeface="+mj-ea"/>
                <a:cs typeface="+mj-ea"/>
              </a:rPr>
              <a:t> =	</a:t>
            </a:r>
            <a:r>
              <a:rPr lang="zh-CN" altLang="zh-CN" sz="2000" dirty="0">
                <a:solidFill>
                  <a:srgbClr val="0000FF"/>
                </a:solidFill>
                <a:latin typeface="+mj-ea"/>
                <a:ea typeface="+mj-ea"/>
                <a:cs typeface="+mj-ea"/>
              </a:rPr>
              <a:t>当前发布中已变更的模块数量</a:t>
            </a:r>
            <a:endParaRPr lang="en-US" altLang="zh-CN" sz="2000" dirty="0">
              <a:solidFill>
                <a:srgbClr val="0000FF"/>
              </a:solidFill>
              <a:latin typeface="+mj-ea"/>
              <a:ea typeface="+mj-ea"/>
              <a:cs typeface="+mj-ea"/>
            </a:endParaRPr>
          </a:p>
          <a:p>
            <a:pPr lvl="2" eaLnBrk="1" hangingPunct="1">
              <a:lnSpc>
                <a:spcPts val="2300"/>
              </a:lnSpc>
              <a:spcBef>
                <a:spcPts val="300"/>
              </a:spcBef>
            </a:pPr>
            <a:r>
              <a:rPr lang="en-US" altLang="zh-CN" sz="2000" i="1" dirty="0">
                <a:solidFill>
                  <a:srgbClr val="0000FF"/>
                </a:solidFill>
                <a:latin typeface="+mj-ea"/>
                <a:ea typeface="+mj-ea"/>
                <a:cs typeface="+mj-ea"/>
              </a:rPr>
              <a:t>F</a:t>
            </a:r>
            <a:r>
              <a:rPr lang="en-US" altLang="zh-CN" sz="2000" i="1" baseline="-25000" dirty="0">
                <a:solidFill>
                  <a:srgbClr val="0000FF"/>
                </a:solidFill>
                <a:latin typeface="+mj-ea"/>
                <a:ea typeface="+mj-ea"/>
                <a:cs typeface="+mj-ea"/>
              </a:rPr>
              <a:t>a</a:t>
            </a:r>
            <a:r>
              <a:rPr lang="en-US" altLang="zh-CN" sz="2000" i="1" dirty="0">
                <a:solidFill>
                  <a:srgbClr val="0000FF"/>
                </a:solidFill>
                <a:latin typeface="+mj-ea"/>
                <a:ea typeface="+mj-ea"/>
                <a:cs typeface="+mj-ea"/>
              </a:rPr>
              <a:t> </a:t>
            </a:r>
            <a:r>
              <a:rPr lang="en-US" altLang="zh-CN" sz="2000" dirty="0">
                <a:solidFill>
                  <a:srgbClr val="0000FF"/>
                </a:solidFill>
                <a:latin typeface="+mj-ea"/>
                <a:ea typeface="+mj-ea"/>
                <a:cs typeface="+mj-ea"/>
              </a:rPr>
              <a:t>=	</a:t>
            </a:r>
            <a:r>
              <a:rPr lang="zh-CN" altLang="zh-CN" sz="2000" dirty="0">
                <a:solidFill>
                  <a:srgbClr val="0000FF"/>
                </a:solidFill>
                <a:latin typeface="+mj-ea"/>
                <a:ea typeface="+mj-ea"/>
                <a:cs typeface="+mj-ea"/>
              </a:rPr>
              <a:t>当前发布中已增加的模块数量</a:t>
            </a:r>
            <a:endParaRPr lang="en-US" altLang="zh-CN" sz="2000" dirty="0">
              <a:solidFill>
                <a:srgbClr val="0000FF"/>
              </a:solidFill>
              <a:latin typeface="+mj-ea"/>
              <a:ea typeface="+mj-ea"/>
              <a:cs typeface="+mj-ea"/>
            </a:endParaRPr>
          </a:p>
          <a:p>
            <a:pPr lvl="2" eaLnBrk="1" hangingPunct="1">
              <a:lnSpc>
                <a:spcPts val="2300"/>
              </a:lnSpc>
              <a:spcBef>
                <a:spcPts val="300"/>
              </a:spcBef>
            </a:pPr>
            <a:r>
              <a:rPr lang="en-US" altLang="zh-CN" sz="2000" i="1" dirty="0">
                <a:solidFill>
                  <a:srgbClr val="0000FF"/>
                </a:solidFill>
                <a:latin typeface="+mj-ea"/>
                <a:ea typeface="+mj-ea"/>
                <a:cs typeface="+mj-ea"/>
              </a:rPr>
              <a:t>F</a:t>
            </a:r>
            <a:r>
              <a:rPr lang="en-US" altLang="zh-CN" sz="2000" i="1" baseline="-25000" dirty="0">
                <a:solidFill>
                  <a:srgbClr val="0000FF"/>
                </a:solidFill>
                <a:latin typeface="+mj-ea"/>
                <a:ea typeface="+mj-ea"/>
                <a:cs typeface="+mj-ea"/>
              </a:rPr>
              <a:t>d</a:t>
            </a:r>
            <a:r>
              <a:rPr lang="en-US" altLang="zh-CN" sz="2000" i="1" dirty="0">
                <a:solidFill>
                  <a:srgbClr val="0000FF"/>
                </a:solidFill>
                <a:latin typeface="+mj-ea"/>
                <a:ea typeface="+mj-ea"/>
                <a:cs typeface="+mj-ea"/>
              </a:rPr>
              <a:t> </a:t>
            </a:r>
            <a:r>
              <a:rPr lang="en-US" altLang="zh-CN" sz="2000" dirty="0">
                <a:solidFill>
                  <a:srgbClr val="0000FF"/>
                </a:solidFill>
                <a:latin typeface="+mj-ea"/>
                <a:ea typeface="+mj-ea"/>
                <a:cs typeface="+mj-ea"/>
              </a:rPr>
              <a:t>=	</a:t>
            </a:r>
            <a:r>
              <a:rPr lang="zh-CN" altLang="zh-CN" sz="2000" dirty="0">
                <a:solidFill>
                  <a:srgbClr val="0000FF"/>
                </a:solidFill>
                <a:latin typeface="+mj-ea"/>
                <a:ea typeface="+mj-ea"/>
                <a:cs typeface="+mj-ea"/>
              </a:rPr>
              <a:t>当前发布中已删除前 一 发布中的模块数量</a:t>
            </a:r>
            <a:endParaRPr lang="zh-CN" altLang="zh-CN" sz="2000" dirty="0">
              <a:latin typeface="+mj-ea"/>
              <a:ea typeface="+mj-ea"/>
              <a:cs typeface="+mj-ea"/>
            </a:endParaRPr>
          </a:p>
          <a:p>
            <a:pPr lvl="2" eaLnBrk="1" hangingPunct="1">
              <a:lnSpc>
                <a:spcPts val="2300"/>
              </a:lnSpc>
              <a:spcBef>
                <a:spcPts val="300"/>
              </a:spcBef>
            </a:pPr>
            <a:endParaRPr lang="en-US" altLang="zh-CN" sz="2000" dirty="0">
              <a:solidFill>
                <a:schemeClr val="folHlink"/>
              </a:solidFill>
              <a:latin typeface="+mj-ea"/>
              <a:ea typeface="+mj-ea"/>
              <a:cs typeface="+mj-ea"/>
            </a:endParaRPr>
          </a:p>
          <a:p>
            <a:pPr eaLnBrk="1" hangingPunct="1">
              <a:lnSpc>
                <a:spcPct val="90000"/>
              </a:lnSpc>
              <a:spcBef>
                <a:spcPts val="600"/>
              </a:spcBef>
              <a:spcAft>
                <a:spcPts val="600"/>
              </a:spcAft>
            </a:pPr>
            <a:r>
              <a:rPr lang="zh-CN" altLang="zh-CN" dirty="0">
                <a:latin typeface="+mj-ea"/>
                <a:ea typeface="+mj-ea"/>
                <a:cs typeface="+mj-ea"/>
              </a:rPr>
              <a:t>软件成熟度指标用下列方式计算：</a:t>
            </a:r>
            <a:endParaRPr lang="en-US" altLang="zh-CN" dirty="0">
              <a:latin typeface="+mj-ea"/>
              <a:ea typeface="+mj-ea"/>
              <a:cs typeface="+mj-ea"/>
            </a:endParaRPr>
          </a:p>
          <a:p>
            <a:pPr lvl="2" eaLnBrk="1" hangingPunct="1">
              <a:lnSpc>
                <a:spcPct val="90000"/>
              </a:lnSpc>
              <a:spcBef>
                <a:spcPts val="300"/>
              </a:spcBef>
            </a:pPr>
            <a:r>
              <a:rPr lang="en-US" altLang="zh-CN" sz="1800" dirty="0">
                <a:solidFill>
                  <a:srgbClr val="0000FF"/>
                </a:solidFill>
                <a:latin typeface="+mj-ea"/>
                <a:ea typeface="+mj-ea"/>
                <a:cs typeface="+mj-ea"/>
              </a:rPr>
              <a:t>SMI = [</a:t>
            </a:r>
            <a:r>
              <a:rPr lang="en-US" altLang="zh-CN" sz="1800" i="1" dirty="0">
                <a:solidFill>
                  <a:srgbClr val="0000FF"/>
                </a:solidFill>
                <a:latin typeface="+mj-ea"/>
                <a:ea typeface="+mj-ea"/>
                <a:cs typeface="+mj-ea"/>
              </a:rPr>
              <a:t>M</a:t>
            </a:r>
            <a:r>
              <a:rPr lang="en-US" altLang="zh-CN" sz="1800" i="1" baseline="-25000" dirty="0">
                <a:solidFill>
                  <a:srgbClr val="0000FF"/>
                </a:solidFill>
                <a:latin typeface="+mj-ea"/>
                <a:ea typeface="+mj-ea"/>
                <a:cs typeface="+mj-ea"/>
              </a:rPr>
              <a:t>T</a:t>
            </a:r>
            <a:r>
              <a:rPr lang="en-US" altLang="zh-CN" sz="1800" dirty="0">
                <a:solidFill>
                  <a:srgbClr val="0000FF"/>
                </a:solidFill>
                <a:latin typeface="+mj-ea"/>
                <a:ea typeface="+mj-ea"/>
                <a:cs typeface="+mj-ea"/>
              </a:rPr>
              <a:t> - (</a:t>
            </a:r>
            <a:r>
              <a:rPr lang="en-US" altLang="zh-CN" sz="1800" i="1" dirty="0">
                <a:solidFill>
                  <a:srgbClr val="0000FF"/>
                </a:solidFill>
                <a:latin typeface="+mj-ea"/>
                <a:ea typeface="+mj-ea"/>
                <a:cs typeface="+mj-ea"/>
              </a:rPr>
              <a:t>F</a:t>
            </a:r>
            <a:r>
              <a:rPr lang="en-US" altLang="zh-CN" sz="1800" i="1" baseline="-25000" dirty="0">
                <a:solidFill>
                  <a:srgbClr val="0000FF"/>
                </a:solidFill>
                <a:latin typeface="+mj-ea"/>
                <a:ea typeface="+mj-ea"/>
                <a:cs typeface="+mj-ea"/>
              </a:rPr>
              <a:t>a</a:t>
            </a:r>
            <a:r>
              <a:rPr lang="en-US" altLang="zh-CN" sz="1800" dirty="0">
                <a:solidFill>
                  <a:srgbClr val="0000FF"/>
                </a:solidFill>
                <a:latin typeface="+mj-ea"/>
                <a:ea typeface="+mj-ea"/>
                <a:cs typeface="+mj-ea"/>
              </a:rPr>
              <a:t> + </a:t>
            </a:r>
            <a:r>
              <a:rPr lang="en-US" altLang="zh-CN" sz="1800" i="1" dirty="0">
                <a:solidFill>
                  <a:srgbClr val="0000FF"/>
                </a:solidFill>
                <a:latin typeface="+mj-ea"/>
                <a:ea typeface="+mj-ea"/>
                <a:cs typeface="+mj-ea"/>
              </a:rPr>
              <a:t>F</a:t>
            </a:r>
            <a:r>
              <a:rPr lang="en-US" altLang="zh-CN" sz="1800" i="1" baseline="-25000" dirty="0">
                <a:solidFill>
                  <a:srgbClr val="0000FF"/>
                </a:solidFill>
                <a:latin typeface="+mj-ea"/>
                <a:ea typeface="+mj-ea"/>
                <a:cs typeface="+mj-ea"/>
              </a:rPr>
              <a:t>c</a:t>
            </a:r>
            <a:r>
              <a:rPr lang="en-US" altLang="zh-CN" sz="1800" i="1" dirty="0">
                <a:solidFill>
                  <a:srgbClr val="0000FF"/>
                </a:solidFill>
                <a:latin typeface="+mj-ea"/>
                <a:ea typeface="+mj-ea"/>
                <a:cs typeface="+mj-ea"/>
              </a:rPr>
              <a:t> </a:t>
            </a:r>
            <a:r>
              <a:rPr lang="en-US" altLang="zh-CN" sz="1800" dirty="0">
                <a:solidFill>
                  <a:srgbClr val="0000FF"/>
                </a:solidFill>
                <a:latin typeface="+mj-ea"/>
                <a:ea typeface="+mj-ea"/>
                <a:cs typeface="+mj-ea"/>
              </a:rPr>
              <a:t>+ </a:t>
            </a:r>
            <a:r>
              <a:rPr lang="en-US" altLang="zh-CN" sz="1800" i="1" dirty="0">
                <a:solidFill>
                  <a:srgbClr val="0000FF"/>
                </a:solidFill>
                <a:latin typeface="+mj-ea"/>
                <a:ea typeface="+mj-ea"/>
                <a:cs typeface="+mj-ea"/>
              </a:rPr>
              <a:t>F</a:t>
            </a:r>
            <a:r>
              <a:rPr lang="en-US" altLang="zh-CN" sz="1800" i="1" baseline="-25000" dirty="0">
                <a:solidFill>
                  <a:srgbClr val="0000FF"/>
                </a:solidFill>
                <a:latin typeface="+mj-ea"/>
                <a:ea typeface="+mj-ea"/>
                <a:cs typeface="+mj-ea"/>
              </a:rPr>
              <a:t>d</a:t>
            </a:r>
            <a:r>
              <a:rPr lang="en-US" altLang="zh-CN" sz="1800" dirty="0">
                <a:solidFill>
                  <a:srgbClr val="0000FF"/>
                </a:solidFill>
                <a:latin typeface="+mj-ea"/>
                <a:ea typeface="+mj-ea"/>
                <a:cs typeface="+mj-ea"/>
              </a:rPr>
              <a:t>)]/</a:t>
            </a:r>
            <a:r>
              <a:rPr lang="en-US" altLang="zh-CN" sz="1800" i="1" dirty="0">
                <a:solidFill>
                  <a:srgbClr val="0000FF"/>
                </a:solidFill>
                <a:latin typeface="+mj-ea"/>
                <a:ea typeface="+mj-ea"/>
                <a:cs typeface="+mj-ea"/>
              </a:rPr>
              <a:t>M</a:t>
            </a:r>
            <a:r>
              <a:rPr lang="en-US" altLang="zh-CN" sz="1800" i="1" baseline="-25000" dirty="0">
                <a:solidFill>
                  <a:srgbClr val="0000FF"/>
                </a:solidFill>
                <a:latin typeface="+mj-ea"/>
                <a:ea typeface="+mj-ea"/>
                <a:cs typeface="+mj-ea"/>
              </a:rPr>
              <a:t>T</a:t>
            </a:r>
            <a:r>
              <a:rPr lang="en-US" altLang="zh-CN" sz="1800" dirty="0">
                <a:solidFill>
                  <a:srgbClr val="0000FF"/>
                </a:solidFill>
                <a:latin typeface="+mj-ea"/>
                <a:ea typeface="+mj-ea"/>
                <a:cs typeface="+mj-ea"/>
              </a:rPr>
              <a:t>	</a:t>
            </a:r>
          </a:p>
          <a:p>
            <a:pPr lvl="2" eaLnBrk="1" hangingPunct="1">
              <a:lnSpc>
                <a:spcPct val="90000"/>
              </a:lnSpc>
              <a:spcBef>
                <a:spcPts val="300"/>
              </a:spcBef>
            </a:pPr>
            <a:endParaRPr lang="en-US" altLang="zh-CN" sz="1800" dirty="0">
              <a:solidFill>
                <a:srgbClr val="FF0000"/>
              </a:solidFill>
              <a:latin typeface="+mj-ea"/>
              <a:ea typeface="+mj-ea"/>
              <a:cs typeface="+mj-ea"/>
            </a:endParaRPr>
          </a:p>
          <a:p>
            <a:pPr eaLnBrk="1" hangingPunct="1">
              <a:lnSpc>
                <a:spcPct val="90000"/>
              </a:lnSpc>
              <a:spcBef>
                <a:spcPts val="600"/>
              </a:spcBef>
              <a:spcAft>
                <a:spcPts val="600"/>
              </a:spcAft>
            </a:pPr>
            <a:r>
              <a:rPr lang="zh-CN" altLang="zh-CN" dirty="0">
                <a:latin typeface="+mj-ea"/>
                <a:ea typeface="+mj-ea"/>
                <a:cs typeface="+mj-ea"/>
              </a:rPr>
              <a:t>当</a:t>
            </a:r>
            <a:r>
              <a:rPr lang="en-US" altLang="zh-CN" dirty="0">
                <a:latin typeface="+mj-ea"/>
                <a:ea typeface="+mj-ea"/>
                <a:cs typeface="+mj-ea"/>
              </a:rPr>
              <a:t>SMI</a:t>
            </a:r>
            <a:r>
              <a:rPr lang="zh-CN" altLang="zh-CN" dirty="0">
                <a:latin typeface="+mj-ea"/>
                <a:ea typeface="+mj-ea"/>
                <a:cs typeface="+mj-ea"/>
              </a:rPr>
              <a:t>的</a:t>
            </a:r>
            <a:r>
              <a:rPr lang="zh-CN" altLang="zh-CN" dirty="0">
                <a:solidFill>
                  <a:srgbClr val="FF0000"/>
                </a:solidFill>
                <a:latin typeface="+mj-ea"/>
                <a:ea typeface="+mj-ea"/>
                <a:cs typeface="+mj-ea"/>
              </a:rPr>
              <a:t>值接近</a:t>
            </a:r>
            <a:r>
              <a:rPr lang="en-US" altLang="zh-CN" dirty="0">
                <a:solidFill>
                  <a:srgbClr val="FF0000"/>
                </a:solidFill>
                <a:latin typeface="+mj-ea"/>
                <a:ea typeface="+mj-ea"/>
                <a:cs typeface="+mj-ea"/>
              </a:rPr>
              <a:t>1.0</a:t>
            </a:r>
            <a:r>
              <a:rPr lang="zh-CN" altLang="zh-CN" dirty="0">
                <a:solidFill>
                  <a:srgbClr val="FF0000"/>
                </a:solidFill>
                <a:latin typeface="+mj-ea"/>
                <a:ea typeface="+mj-ea"/>
                <a:cs typeface="+mj-ea"/>
              </a:rPr>
              <a:t>时</a:t>
            </a:r>
            <a:r>
              <a:rPr lang="zh-CN" altLang="zh-CN" dirty="0">
                <a:latin typeface="+mj-ea"/>
                <a:ea typeface="+mj-ea"/>
                <a:cs typeface="+mj-ea"/>
              </a:rPr>
              <a:t>，产品开始稳定。</a:t>
            </a:r>
          </a:p>
        </p:txBody>
      </p:sp>
      <p:sp>
        <p:nvSpPr>
          <p:cNvPr id="4"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a:t>
            </a:r>
            <a:r>
              <a:rPr lang="zh-CN" altLang="en-US" sz="4400" dirty="0">
                <a:latin typeface="隶书" panose="02010509060101010101" pitchFamily="49" charset="-122"/>
              </a:rPr>
              <a:t>软件度量</a:t>
            </a:r>
            <a:r>
              <a:rPr lang="en-US" altLang="zh-CN" sz="4400" dirty="0">
                <a:latin typeface="隶书" panose="02010509060101010101" pitchFamily="49" charset="-122"/>
              </a:rPr>
              <a:t>-</a:t>
            </a:r>
            <a:r>
              <a:rPr lang="zh-CN" altLang="en-US" sz="4400" dirty="0">
                <a:latin typeface="隶书" panose="02010509060101010101" pitchFamily="49" charset="-122"/>
              </a:rPr>
              <a:t>维护过程度量</a:t>
            </a:r>
            <a:endParaRPr lang="zh-CN" altLang="en-US" sz="4400" b="0" kern="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p:cNvSpPr>
          <p:nvPr>
            <p:ph type="title"/>
          </p:nvPr>
        </p:nvSpPr>
        <p:spPr>
          <a:xfrm>
            <a:off x="181293" y="108585"/>
            <a:ext cx="8353425" cy="692150"/>
          </a:xfrm>
        </p:spPr>
        <p:txBody>
          <a:bodyPr vert="horz" wrap="square" lIns="91440" tIns="45720" rIns="91440" bIns="45720" anchor="ctr"/>
          <a:lstStyle/>
          <a:p>
            <a:pPr algn="l" eaLnBrk="1" hangingPunct="1"/>
            <a:r>
              <a:rPr lang="en-US" altLang="zh-CN" sz="4000" b="1" dirty="0">
                <a:latin typeface="隶书" panose="02010509060101010101" pitchFamily="49" charset="-122"/>
              </a:rPr>
              <a:t>1.</a:t>
            </a:r>
            <a:r>
              <a:rPr lang="zh-CN" altLang="en-US" sz="4000" b="1" dirty="0">
                <a:latin typeface="隶书" panose="02010509060101010101" pitchFamily="49" charset="-122"/>
              </a:rPr>
              <a:t>软件质量 - 软件质量模型</a:t>
            </a:r>
          </a:p>
        </p:txBody>
      </p:sp>
      <p:sp>
        <p:nvSpPr>
          <p:cNvPr id="8196" name="Text Box 4"/>
          <p:cNvSpPr txBox="1"/>
          <p:nvPr/>
        </p:nvSpPr>
        <p:spPr>
          <a:xfrm>
            <a:off x="715645" y="991235"/>
            <a:ext cx="6591300" cy="4424045"/>
          </a:xfrm>
          <a:prstGeom prst="rect">
            <a:avLst/>
          </a:prstGeom>
          <a:noFill/>
          <a:ln w="9525">
            <a:noFill/>
          </a:ln>
        </p:spPr>
        <p:txBody>
          <a:bodyPr>
            <a:spAutoFit/>
          </a:bodyPr>
          <a:lstStyle/>
          <a:p>
            <a:pPr marL="304800" algn="l">
              <a:lnSpc>
                <a:spcPct val="220000"/>
              </a:lnSpc>
              <a:buFont typeface="Wingdings" panose="05000000000000000000" pitchFamily="2" charset="2"/>
            </a:pPr>
            <a:r>
              <a:rPr lang="zh-CN" altLang="en-US" sz="3200" b="0" dirty="0">
                <a:latin typeface="隶书" panose="02010509060101010101" pitchFamily="49" charset="-122"/>
                <a:ea typeface="隶书" panose="02010509060101010101" pitchFamily="49" charset="-122"/>
                <a:sym typeface="Symbol" panose="05050102010706020507" pitchFamily="18" charset="2"/>
              </a:rPr>
              <a:t>软件质量属性：</a:t>
            </a:r>
            <a:r>
              <a:rPr lang="zh-CN" altLang="en-US" sz="2400" b="0" dirty="0">
                <a:latin typeface="隶书" panose="02010509060101010101" pitchFamily="49" charset="-122"/>
                <a:ea typeface="隶书" panose="02010509060101010101" pitchFamily="49" charset="-122"/>
                <a:sym typeface="Symbol" panose="05050102010706020507" pitchFamily="18" charset="2"/>
              </a:rPr>
              <a:t> </a:t>
            </a:r>
            <a:endParaRPr lang="zh-CN" altLang="en-US" sz="2400" b="0" i="1" dirty="0">
              <a:latin typeface="隶书" panose="02010509060101010101" pitchFamily="49" charset="-122"/>
              <a:ea typeface="隶书" panose="02010509060101010101" pitchFamily="49" charset="-122"/>
              <a:sym typeface="Symbol" panose="05050102010706020507" pitchFamily="18" charset="2"/>
            </a:endParaRPr>
          </a:p>
          <a:p>
            <a:pPr marL="342900" indent="-38100" algn="l">
              <a:lnSpc>
                <a:spcPct val="220000"/>
              </a:lnSpc>
              <a:buFont typeface="Wingdings" panose="05000000000000000000" pitchFamily="2" charset="2"/>
              <a:buChar char="l"/>
            </a:pPr>
            <a:r>
              <a:rPr lang="zh-CN" altLang="en-US" sz="2400" b="0" i="1" dirty="0">
                <a:latin typeface="隶书" panose="02010509060101010101" pitchFamily="49" charset="-122"/>
                <a:ea typeface="隶书" panose="02010509060101010101" pitchFamily="49" charset="-122"/>
                <a:sym typeface="宋体" panose="02010600030101010101" pitchFamily="2" charset="-122"/>
              </a:rPr>
              <a:t> Jim McCall 软件质量模型（1977 年）</a:t>
            </a:r>
          </a:p>
          <a:p>
            <a:pPr marL="342900" indent="-38100" algn="l">
              <a:lnSpc>
                <a:spcPct val="220000"/>
              </a:lnSpc>
              <a:buFont typeface="Wingdings" panose="05000000000000000000" pitchFamily="2" charset="2"/>
              <a:buChar char="l"/>
            </a:pPr>
            <a:r>
              <a:rPr lang="zh-CN" altLang="en-US" sz="2400" b="0" i="1" dirty="0">
                <a:latin typeface="隶书" panose="02010509060101010101" pitchFamily="49" charset="-122"/>
                <a:ea typeface="隶书" panose="02010509060101010101" pitchFamily="49" charset="-122"/>
                <a:sym typeface="宋体" panose="02010600030101010101" pitchFamily="2" charset="-122"/>
              </a:rPr>
              <a:t> Barry W.Boehm 软件质量模型（1978 年）</a:t>
            </a:r>
          </a:p>
          <a:p>
            <a:pPr marL="342900" indent="-38100" algn="l">
              <a:lnSpc>
                <a:spcPct val="220000"/>
              </a:lnSpc>
              <a:buFont typeface="Wingdings" panose="05000000000000000000" pitchFamily="2" charset="2"/>
              <a:buChar char="l"/>
            </a:pPr>
            <a:r>
              <a:rPr lang="zh-CN" altLang="en-US" sz="2400" b="0" i="1" dirty="0">
                <a:latin typeface="隶书" panose="02010509060101010101" pitchFamily="49" charset="-122"/>
                <a:ea typeface="隶书" panose="02010509060101010101" pitchFamily="49" charset="-122"/>
                <a:sym typeface="Symbol" panose="05050102010706020507" pitchFamily="18" charset="2"/>
              </a:rPr>
              <a:t> </a:t>
            </a:r>
            <a:r>
              <a:rPr lang="zh-CN" altLang="en-US" sz="2400" b="0" i="1" dirty="0">
                <a:latin typeface="隶书" panose="02010509060101010101" pitchFamily="49" charset="-122"/>
                <a:ea typeface="隶书" panose="02010509060101010101" pitchFamily="49" charset="-122"/>
                <a:sym typeface="宋体" panose="02010600030101010101" pitchFamily="2" charset="-122"/>
              </a:rPr>
              <a:t>ISO/IEC 9126 软件质量模型（1993 年）</a:t>
            </a:r>
          </a:p>
          <a:p>
            <a:pPr marL="342900" indent="-38100" algn="l">
              <a:lnSpc>
                <a:spcPct val="220000"/>
              </a:lnSpc>
              <a:buFont typeface="Wingdings" panose="05000000000000000000" pitchFamily="2" charset="2"/>
              <a:buChar char="l"/>
            </a:pPr>
            <a:r>
              <a:rPr lang="zh-CN" altLang="en-US" sz="2400" b="0" i="1" dirty="0">
                <a:latin typeface="隶书" panose="02010509060101010101" pitchFamily="49" charset="-122"/>
                <a:ea typeface="隶书" panose="02010509060101010101" pitchFamily="49" charset="-122"/>
                <a:sym typeface="Symbol" panose="05050102010706020507" pitchFamily="18" charset="2"/>
              </a:rPr>
              <a:t> </a:t>
            </a:r>
            <a:r>
              <a:rPr lang="zh-CN" altLang="en-US" sz="2400" b="0" i="1" dirty="0">
                <a:latin typeface="隶书" panose="02010509060101010101" pitchFamily="49" charset="-122"/>
                <a:ea typeface="隶书" panose="02010509060101010101" pitchFamily="49" charset="-122"/>
                <a:sym typeface="宋体" panose="02010600030101010101" pitchFamily="2" charset="-122"/>
              </a:rPr>
              <a:t>ISO/IEC 25010 软件质量模型（2011 年）</a:t>
            </a:r>
            <a:endParaRPr lang="zh-CN" altLang="en-US" sz="2400" dirty="0">
              <a:latin typeface="隶书" panose="02010509060101010101" pitchFamily="49" charset="-122"/>
              <a:ea typeface="隶书" panose="02010509060101010101" pitchFamily="49"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24580" name="Rectangle 3"/>
          <p:cNvSpPr>
            <a:spLocks noGrp="1"/>
          </p:cNvSpPr>
          <p:nvPr/>
        </p:nvSpPr>
        <p:spPr>
          <a:xfrm>
            <a:off x="597535" y="1725295"/>
            <a:ext cx="7948295" cy="190563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p"/>
              <a:defRPr sz="29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1B1A"/>
              </a:buClr>
              <a:buSzPct val="70000"/>
              <a:buFont typeface="Wingdings" panose="05000000000000000000" pitchFamily="2" charset="2"/>
              <a:buChar char="l"/>
              <a:defRPr sz="2500">
                <a:solidFill>
                  <a:schemeClr val="tx2"/>
                </a:solidFill>
                <a:latin typeface="+mn-lt"/>
                <a:ea typeface="+mj-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b="1">
                <a:solidFill>
                  <a:schemeClr val="bg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9pPr>
          </a:lstStyle>
          <a:p>
            <a:pPr eaLnBrk="1" hangingPunct="1">
              <a:lnSpc>
                <a:spcPct val="80000"/>
              </a:lnSpc>
              <a:buFont typeface="Wingdings" panose="05000000000000000000" charset="0"/>
              <a:buChar char="n"/>
            </a:pPr>
            <a:r>
              <a:rPr lang="zh-CN" altLang="en-US" sz="3600" dirty="0">
                <a:solidFill>
                  <a:srgbClr val="0000FF"/>
                </a:solidFill>
                <a:latin typeface="+mj-ea"/>
                <a:ea typeface="+mj-ea"/>
                <a:sym typeface="+mn-ea"/>
              </a:rPr>
              <a:t>平均失效时间：</a:t>
            </a:r>
            <a:r>
              <a:rPr lang="zh-CN" altLang="en-US" sz="2800" dirty="0">
                <a:solidFill>
                  <a:srgbClr val="0000FF"/>
                </a:solidFill>
                <a:latin typeface="+mj-ea"/>
                <a:ea typeface="+mj-ea"/>
                <a:sym typeface="+mn-ea"/>
              </a:rPr>
              <a:t>Mean Time to Failure</a:t>
            </a:r>
            <a:endParaRPr lang="zh-CN" altLang="en-US" sz="3095" dirty="0">
              <a:solidFill>
                <a:srgbClr val="0000FF"/>
              </a:solidFill>
              <a:latin typeface="+mj-ea"/>
              <a:ea typeface="+mj-ea"/>
              <a:sym typeface="+mn-ea"/>
            </a:endParaRPr>
          </a:p>
          <a:p>
            <a:pPr eaLnBrk="1" hangingPunct="1">
              <a:lnSpc>
                <a:spcPct val="80000"/>
              </a:lnSpc>
              <a:buFont typeface="Wingdings" panose="05000000000000000000" charset="0"/>
              <a:buChar char="n"/>
            </a:pPr>
            <a:r>
              <a:rPr lang="zh-CN" altLang="en-US" sz="3600" dirty="0">
                <a:solidFill>
                  <a:srgbClr val="0000FF"/>
                </a:solidFill>
                <a:latin typeface="+mj-ea"/>
                <a:ea typeface="+mj-ea"/>
                <a:sym typeface="+mn-ea"/>
              </a:rPr>
              <a:t>缺陷密度：</a:t>
            </a:r>
            <a:r>
              <a:rPr lang="zh-CN" altLang="en-US" sz="2800" dirty="0">
                <a:solidFill>
                  <a:srgbClr val="0000FF"/>
                </a:solidFill>
                <a:latin typeface="+mj-ea"/>
                <a:ea typeface="+mj-ea"/>
                <a:sym typeface="+mn-ea"/>
              </a:rPr>
              <a:t>Defect Density</a:t>
            </a:r>
            <a:endParaRPr lang="zh-CN" altLang="en-US" sz="2105" dirty="0">
              <a:solidFill>
                <a:schemeClr val="tx1"/>
              </a:solidFill>
              <a:latin typeface="+mj-ea"/>
              <a:ea typeface="+mj-ea"/>
              <a:sym typeface="+mn-ea"/>
            </a:endParaRPr>
          </a:p>
          <a:p>
            <a:pPr eaLnBrk="1" hangingPunct="1">
              <a:lnSpc>
                <a:spcPct val="80000"/>
              </a:lnSpc>
              <a:buFont typeface="Wingdings" panose="05000000000000000000" charset="0"/>
              <a:buChar char="n"/>
            </a:pPr>
            <a:r>
              <a:rPr lang="zh-CN" altLang="en-US" sz="3600" dirty="0">
                <a:solidFill>
                  <a:srgbClr val="0000FF"/>
                </a:solidFill>
                <a:latin typeface="+mj-ea"/>
                <a:ea typeface="+mj-ea"/>
                <a:sym typeface="+mn-ea"/>
              </a:rPr>
              <a:t>顾客满意度：</a:t>
            </a:r>
            <a:r>
              <a:rPr lang="zh-CN" altLang="en-US" sz="2800" dirty="0">
                <a:solidFill>
                  <a:srgbClr val="0000FF"/>
                </a:solidFill>
                <a:latin typeface="+mj-ea"/>
                <a:ea typeface="+mj-ea"/>
                <a:sym typeface="+mn-ea"/>
              </a:rPr>
              <a:t>Customer Satisfaction</a:t>
            </a:r>
            <a:endParaRPr lang="zh-CN" altLang="en-US" sz="3600" dirty="0">
              <a:solidFill>
                <a:srgbClr val="0000FF"/>
              </a:solidFill>
              <a:latin typeface="+mj-ea"/>
              <a:ea typeface="+mj-ea"/>
              <a:sym typeface="+mn-ea"/>
            </a:endParaRPr>
          </a:p>
          <a:p>
            <a:pPr lvl="1" eaLnBrk="1" hangingPunct="1">
              <a:lnSpc>
                <a:spcPct val="80000"/>
              </a:lnSpc>
              <a:buFont typeface="Wingdings" panose="05000000000000000000" charset="0"/>
              <a:buChar char="p"/>
            </a:pPr>
            <a:endParaRPr lang="zh-CN" altLang="en-US" sz="3595" dirty="0">
              <a:solidFill>
                <a:srgbClr val="0000FF"/>
              </a:solidFill>
              <a:latin typeface="+mj-ea"/>
              <a:ea typeface="+mj-ea"/>
              <a:sym typeface="+mn-ea"/>
            </a:endParaRPr>
          </a:p>
          <a:p>
            <a:pPr eaLnBrk="1" hangingPunct="1">
              <a:lnSpc>
                <a:spcPct val="80000"/>
              </a:lnSpc>
              <a:buFont typeface="Wingdings" panose="05000000000000000000" charset="0"/>
              <a:buChar char="n"/>
            </a:pPr>
            <a:endParaRPr lang="zh-CN" altLang="en-US" sz="3600" dirty="0">
              <a:solidFill>
                <a:srgbClr val="0000FF"/>
              </a:solidFill>
              <a:latin typeface="+mj-ea"/>
              <a:ea typeface="+mj-ea"/>
              <a:sym typeface="+mn-ea"/>
            </a:endParaRPr>
          </a:p>
          <a:p>
            <a:pPr marL="457200" lvl="1" indent="0" eaLnBrk="1" hangingPunct="1">
              <a:lnSpc>
                <a:spcPct val="100000"/>
              </a:lnSpc>
              <a:spcBef>
                <a:spcPts val="0"/>
              </a:spcBef>
              <a:buFont typeface="Wingdings" panose="05000000000000000000" charset="0"/>
              <a:buNone/>
            </a:pPr>
            <a:endParaRPr lang="zh-CN" altLang="en-US" sz="2000" b="0" dirty="0">
              <a:solidFill>
                <a:schemeClr val="tx1"/>
              </a:solidFill>
              <a:latin typeface="楷体_GB2312" panose="02010609030101010101" pitchFamily="49" charset="-122"/>
              <a:ea typeface="楷体_GB2312" panose="02010609030101010101" pitchFamily="49" charset="-122"/>
              <a:sym typeface="+mn-ea"/>
            </a:endParaRPr>
          </a:p>
        </p:txBody>
      </p:sp>
      <p:pic>
        <p:nvPicPr>
          <p:cNvPr id="2" name="图片 1"/>
          <p:cNvPicPr>
            <a:picLocks noChangeAspect="1"/>
          </p:cNvPicPr>
          <p:nvPr/>
        </p:nvPicPr>
        <p:blipFill>
          <a:blip r:embed="rId3"/>
          <a:stretch>
            <a:fillRect/>
          </a:stretch>
        </p:blipFill>
        <p:spPr>
          <a:xfrm>
            <a:off x="7082790" y="4299585"/>
            <a:ext cx="1463040" cy="1402080"/>
          </a:xfrm>
          <a:prstGeom prst="rect">
            <a:avLst/>
          </a:prstGeom>
        </p:spPr>
      </p:pic>
      <p:pic>
        <p:nvPicPr>
          <p:cNvPr id="3" name="图片 2"/>
          <p:cNvPicPr>
            <a:picLocks noChangeAspect="1"/>
          </p:cNvPicPr>
          <p:nvPr/>
        </p:nvPicPr>
        <p:blipFill>
          <a:blip r:embed="rId4"/>
          <a:stretch>
            <a:fillRect/>
          </a:stretch>
        </p:blipFill>
        <p:spPr>
          <a:xfrm>
            <a:off x="5229860" y="4299585"/>
            <a:ext cx="1577340" cy="1455420"/>
          </a:xfrm>
          <a:prstGeom prst="rect">
            <a:avLst/>
          </a:prstGeom>
        </p:spPr>
      </p:pic>
      <p:pic>
        <p:nvPicPr>
          <p:cNvPr id="4" name="图片 3"/>
          <p:cNvPicPr>
            <a:picLocks noChangeAspect="1"/>
          </p:cNvPicPr>
          <p:nvPr/>
        </p:nvPicPr>
        <p:blipFill>
          <a:blip r:embed="rId5"/>
          <a:stretch>
            <a:fillRect/>
          </a:stretch>
        </p:blipFill>
        <p:spPr>
          <a:xfrm>
            <a:off x="3449320" y="4330065"/>
            <a:ext cx="1600200" cy="1424940"/>
          </a:xfrm>
          <a:prstGeom prst="rect">
            <a:avLst/>
          </a:prstGeom>
        </p:spPr>
      </p:pic>
      <p:pic>
        <p:nvPicPr>
          <p:cNvPr id="5" name="图片 4"/>
          <p:cNvPicPr>
            <a:picLocks noChangeAspect="1"/>
          </p:cNvPicPr>
          <p:nvPr/>
        </p:nvPicPr>
        <p:blipFill>
          <a:blip r:embed="rId6"/>
          <a:stretch>
            <a:fillRect/>
          </a:stretch>
        </p:blipFill>
        <p:spPr>
          <a:xfrm>
            <a:off x="1035050" y="4276725"/>
            <a:ext cx="1950720" cy="1478280"/>
          </a:xfrm>
          <a:prstGeom prst="rect">
            <a:avLst/>
          </a:prstGeom>
        </p:spPr>
      </p:pic>
      <p:sp>
        <p:nvSpPr>
          <p:cNvPr id="8"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a:t>
            </a:r>
            <a:r>
              <a:rPr lang="zh-CN" altLang="en-US" sz="4400" dirty="0">
                <a:latin typeface="隶书" panose="02010509060101010101" pitchFamily="49" charset="-122"/>
              </a:rPr>
              <a:t>软件度量</a:t>
            </a:r>
            <a:r>
              <a:rPr lang="en-US" altLang="zh-CN" sz="4400" dirty="0">
                <a:latin typeface="隶书" panose="02010509060101010101" pitchFamily="49" charset="-122"/>
              </a:rPr>
              <a:t>-</a:t>
            </a:r>
            <a:r>
              <a:rPr lang="zh-CN" altLang="en-US" sz="4400" dirty="0">
                <a:latin typeface="隶书" panose="02010509060101010101" pitchFamily="49" charset="-122"/>
              </a:rPr>
              <a:t>质量度量</a:t>
            </a:r>
            <a:endParaRPr lang="zh-CN" altLang="en-US" sz="4400" b="0" kern="0"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sz="4000" b="1" dirty="0">
              <a:latin typeface="楷体_GB2312" panose="02010609030101010101" pitchFamily="49" charset="-122"/>
              <a:ea typeface="楷体_GB2312" panose="02010609030101010101" pitchFamily="49" charset="-122"/>
            </a:endParaRPr>
          </a:p>
        </p:txBody>
      </p:sp>
      <p:sp>
        <p:nvSpPr>
          <p:cNvPr id="21507" name="Rectangle 3"/>
          <p:cNvSpPr>
            <a:spLocks noGrp="1" noChangeArrowheads="1"/>
          </p:cNvSpPr>
          <p:nvPr>
            <p:ph type="body" idx="1"/>
          </p:nvPr>
        </p:nvSpPr>
        <p:spPr>
          <a:xfrm>
            <a:off x="536575" y="1370013"/>
            <a:ext cx="7896225" cy="2974975"/>
          </a:xfrm>
        </p:spPr>
        <p:txBody>
          <a:bodyPr vert="horz" wrap="square" lIns="91440" tIns="45720" rIns="91440" bIns="45720" numCol="1" anchor="t" anchorCtr="0" compatLnSpc="1"/>
          <a:lstStyle/>
          <a:p>
            <a:pPr marL="0" marR="0" lvl="0" indent="0" algn="l" defTabSz="0" rtl="0" eaLnBrk="1" fontAlgn="base" latinLnBrk="0" hangingPunct="1">
              <a:lnSpc>
                <a:spcPct val="80000"/>
              </a:lnSpc>
              <a:spcBef>
                <a:spcPct val="20000"/>
              </a:spcBef>
              <a:spcAft>
                <a:spcPct val="0"/>
              </a:spcAft>
              <a:buClr>
                <a:schemeClr val="accent2"/>
              </a:buClr>
              <a:buSzPct val="100000"/>
              <a:buFont typeface="Wingdings" panose="05000000000000000000" pitchFamily="2" charset="2"/>
              <a:buNone/>
              <a:defRPr/>
            </a:pPr>
            <a:r>
              <a:rPr kumimoji="0" lang="zh-CN" altLang="en-US" sz="32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选做学术报告作业：</a:t>
            </a:r>
          </a:p>
          <a:p>
            <a:pPr marL="0" marR="0" lvl="0" indent="0" algn="l" defTabSz="0" rtl="0" eaLnBrk="1" fontAlgn="base" latinLnBrk="0" hangingPunct="1">
              <a:lnSpc>
                <a:spcPct val="80000"/>
              </a:lnSpc>
              <a:spcBef>
                <a:spcPct val="20000"/>
              </a:spcBef>
              <a:spcAft>
                <a:spcPct val="0"/>
              </a:spcAft>
              <a:buClr>
                <a:schemeClr val="accent2"/>
              </a:buClr>
              <a:buSzPct val="100000"/>
              <a:buFont typeface="Wingdings" panose="05000000000000000000" pitchFamily="2" charset="2"/>
              <a:buNone/>
              <a:defRPr/>
            </a:pPr>
            <a:endParaRPr kumimoji="0" lang="zh-CN" altLang="en-US" sz="32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a:p>
            <a:pPr marL="0" marR="0" lvl="0" indent="0" algn="l" defTabSz="0" rtl="0" eaLnBrk="1" fontAlgn="base" latinLnBrk="0" hangingPunct="1">
              <a:lnSpc>
                <a:spcPct val="80000"/>
              </a:lnSpc>
              <a:spcBef>
                <a:spcPct val="20000"/>
              </a:spcBef>
              <a:spcAft>
                <a:spcPct val="0"/>
              </a:spcAft>
              <a:buClr>
                <a:schemeClr val="accent2"/>
              </a:buClr>
              <a:buSzPct val="100000"/>
              <a:buFont typeface="Wingdings" panose="05000000000000000000" pitchFamily="2" charset="2"/>
              <a:buNone/>
              <a:defRPr/>
            </a:pPr>
            <a:r>
              <a:rPr kumimoji="0" lang="zh-CN" altLang="en-US" sz="32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   题目：软件度量调研</a:t>
            </a:r>
          </a:p>
          <a:p>
            <a:pPr marL="0" marR="0" lvl="0" indent="0" algn="l" defTabSz="0" rtl="0" eaLnBrk="1" fontAlgn="base" latinLnBrk="0" hangingPunct="1">
              <a:lnSpc>
                <a:spcPct val="80000"/>
              </a:lnSpc>
              <a:spcBef>
                <a:spcPct val="20000"/>
              </a:spcBef>
              <a:spcAft>
                <a:spcPct val="0"/>
              </a:spcAft>
              <a:buClr>
                <a:schemeClr val="accent2"/>
              </a:buClr>
              <a:buSzPct val="100000"/>
              <a:buFont typeface="Wingdings" panose="05000000000000000000" pitchFamily="2" charset="2"/>
              <a:buNone/>
              <a:defRPr/>
            </a:pPr>
            <a:r>
              <a:rPr kumimoji="0" lang="zh-CN" altLang="en-US" sz="32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   </a:t>
            </a:r>
            <a:r>
              <a:rPr kumimoji="0" lang="zh-CN" altLang="en-US" sz="24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包括度量分类、具体度量值和计算方法，工具等 </a:t>
            </a:r>
            <a:endParaRPr kumimoji="0" lang="zh-CN" altLang="en-US" sz="32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a:p>
            <a:pPr marL="0" marR="0" lvl="0" indent="0" algn="l" defTabSz="0" rtl="0" eaLnBrk="1" fontAlgn="base" latinLnBrk="0" hangingPunct="1">
              <a:lnSpc>
                <a:spcPct val="80000"/>
              </a:lnSpc>
              <a:spcBef>
                <a:spcPct val="20000"/>
              </a:spcBef>
              <a:spcAft>
                <a:spcPct val="0"/>
              </a:spcAft>
              <a:buClr>
                <a:schemeClr val="accent2"/>
              </a:buClr>
              <a:buSzPct val="100000"/>
              <a:buFont typeface="Wingdings" panose="05000000000000000000" pitchFamily="2" charset="2"/>
              <a:buNone/>
              <a:defRPr/>
            </a:pPr>
            <a:r>
              <a:rPr kumimoji="0" lang="zh-CN" altLang="en-US" sz="32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      </a:t>
            </a:r>
          </a:p>
        </p:txBody>
      </p:sp>
      <p:pic>
        <p:nvPicPr>
          <p:cNvPr id="2" name="图片 1"/>
          <p:cNvPicPr>
            <a:picLocks noChangeAspect="1"/>
          </p:cNvPicPr>
          <p:nvPr/>
        </p:nvPicPr>
        <p:blipFill>
          <a:blip r:embed="rId2"/>
          <a:stretch>
            <a:fillRect/>
          </a:stretch>
        </p:blipFill>
        <p:spPr>
          <a:xfrm>
            <a:off x="2705735" y="3604895"/>
            <a:ext cx="1896745" cy="2618740"/>
          </a:xfrm>
          <a:prstGeom prst="rect">
            <a:avLst/>
          </a:prstGeom>
        </p:spPr>
      </p:pic>
      <p:pic>
        <p:nvPicPr>
          <p:cNvPr id="3" name="图片 2"/>
          <p:cNvPicPr>
            <a:picLocks noChangeAspect="1"/>
          </p:cNvPicPr>
          <p:nvPr/>
        </p:nvPicPr>
        <p:blipFill>
          <a:blip r:embed="rId3"/>
          <a:stretch>
            <a:fillRect/>
          </a:stretch>
        </p:blipFill>
        <p:spPr>
          <a:xfrm>
            <a:off x="5400040" y="3935095"/>
            <a:ext cx="3032760" cy="1958340"/>
          </a:xfrm>
          <a:prstGeom prst="rect">
            <a:avLst/>
          </a:prstGeom>
        </p:spPr>
      </p:pic>
      <p:sp>
        <p:nvSpPr>
          <p:cNvPr id="6"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a:t>
            </a:r>
            <a:r>
              <a:rPr lang="zh-CN" altLang="en-US" sz="4400" dirty="0">
                <a:latin typeface="隶书" panose="02010509060101010101" pitchFamily="49" charset="-122"/>
              </a:rPr>
              <a:t>软件度量</a:t>
            </a:r>
            <a:r>
              <a:rPr lang="en-US" altLang="zh-CN" sz="4400" dirty="0">
                <a:latin typeface="隶书" panose="02010509060101010101" pitchFamily="49" charset="-122"/>
              </a:rPr>
              <a:t>-</a:t>
            </a:r>
            <a:r>
              <a:rPr lang="zh-CN" altLang="en-US" sz="4400" dirty="0">
                <a:latin typeface="隶书" panose="02010509060101010101" pitchFamily="49" charset="-122"/>
              </a:rPr>
              <a:t>作业</a:t>
            </a:r>
            <a:endParaRPr lang="zh-CN" altLang="en-US" sz="4400" b="0" kern="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sz="4000" b="1" dirty="0">
              <a:latin typeface="楷体_GB2312" panose="02010609030101010101" pitchFamily="49" charset="-122"/>
              <a:ea typeface="楷体_GB2312" panose="02010609030101010101" pitchFamily="49" charset="-122"/>
            </a:endParaRPr>
          </a:p>
        </p:txBody>
      </p:sp>
      <p:sp>
        <p:nvSpPr>
          <p:cNvPr id="2" name="文本框 1"/>
          <p:cNvSpPr txBox="1"/>
          <p:nvPr/>
        </p:nvSpPr>
        <p:spPr>
          <a:xfrm>
            <a:off x="556895" y="1045210"/>
            <a:ext cx="7127875" cy="3169285"/>
          </a:xfrm>
          <a:prstGeom prst="rect">
            <a:avLst/>
          </a:prstGeom>
          <a:noFill/>
        </p:spPr>
        <p:txBody>
          <a:bodyPr wrap="square" rtlCol="0">
            <a:spAutoFit/>
          </a:bodyPr>
          <a:lstStyle/>
          <a:p>
            <a:pPr marL="971550" marR="0" lvl="0" indent="-457200" algn="l" defTabSz="0" rtl="0" eaLnBrk="1" hangingPunct="1">
              <a:lnSpc>
                <a:spcPct val="100000"/>
              </a:lnSpc>
              <a:spcBef>
                <a:spcPts val="0"/>
              </a:spcBef>
              <a:spcAft>
                <a:spcPts val="600"/>
              </a:spcAft>
              <a:buClr>
                <a:schemeClr val="accent2"/>
              </a:buClr>
              <a:buSzPct val="100000"/>
              <a:buFont typeface="+mj-lt"/>
              <a:buAutoNum type="arabicPeriod"/>
              <a:defRPr/>
            </a:pPr>
            <a:r>
              <a:rPr lang="zh-CN" altLang="en-US" sz="2000" kern="0" noProof="0" dirty="0">
                <a:ln>
                  <a:noFill/>
                </a:ln>
                <a:solidFill>
                  <a:srgbClr val="0000FF"/>
                </a:solidFill>
                <a:effectLst/>
                <a:uLnTx/>
                <a:uFillTx/>
                <a:latin typeface="楷体_GB2312" panose="02010609030101010101" pitchFamily="49" charset="-122"/>
                <a:ea typeface="楷体_GB2312" panose="02010609030101010101" pitchFamily="49" charset="-122"/>
                <a:cs typeface="楷体_GB2312" panose="02010609030101010101" pitchFamily="49" charset="-122"/>
                <a:sym typeface="HGP創英角ｺﾞｼｯｸUB" pitchFamily="2" charset="-128"/>
              </a:rPr>
              <a:t>软件质量保证与测试</a:t>
            </a:r>
            <a:r>
              <a:rPr lang="en-US" altLang="zh-CN" sz="2000" kern="0" noProof="0" dirty="0">
                <a:ln>
                  <a:noFill/>
                </a:ln>
                <a:solidFill>
                  <a:srgbClr val="0000FF"/>
                </a:solidFill>
                <a:effectLst/>
                <a:uLnTx/>
                <a:uFillTx/>
                <a:latin typeface="楷体_GB2312" panose="02010609030101010101" pitchFamily="49" charset="-122"/>
                <a:ea typeface="楷体_GB2312" panose="02010609030101010101" pitchFamily="49" charset="-122"/>
                <a:cs typeface="楷体_GB2312" panose="02010609030101010101" pitchFamily="49" charset="-122"/>
                <a:sym typeface="HGP創英角ｺﾞｼｯｸUB" pitchFamily="2" charset="-128"/>
              </a:rPr>
              <a:t>,</a:t>
            </a:r>
            <a:r>
              <a:rPr lang="zh-CN" altLang="en-US" sz="2000" kern="0" noProof="0" dirty="0">
                <a:ln>
                  <a:noFill/>
                </a:ln>
                <a:solidFill>
                  <a:srgbClr val="0000FF"/>
                </a:solidFill>
                <a:effectLst/>
                <a:uLnTx/>
                <a:uFillTx/>
                <a:latin typeface="楷体_GB2312" panose="02010609030101010101" pitchFamily="49" charset="-122"/>
                <a:ea typeface="楷体_GB2312" panose="02010609030101010101" pitchFamily="49" charset="-122"/>
                <a:cs typeface="楷体_GB2312" panose="02010609030101010101" pitchFamily="49" charset="-122"/>
                <a:sym typeface="HGP創英角ｺﾞｼｯｸUB" pitchFamily="2" charset="-128"/>
              </a:rPr>
              <a:t> </a:t>
            </a:r>
            <a:r>
              <a:rPr lang="zh-CN" altLang="en-US" sz="2000" noProof="0" dirty="0">
                <a:ln>
                  <a:noFill/>
                </a:ln>
                <a:solidFill>
                  <a:schemeClr val="tx1"/>
                </a:solidFill>
                <a:effectLst/>
                <a:uLnTx/>
                <a:uFillTx/>
                <a:latin typeface="楷体_GB2312" panose="02010609030101010101" pitchFamily="49" charset="-122"/>
                <a:ea typeface="楷体_GB2312" panose="02010609030101010101" pitchFamily="49" charset="-122"/>
                <a:cs typeface="楷体_GB2312" panose="02010609030101010101" pitchFamily="49" charset="-122"/>
                <a:sym typeface="+mn-ea"/>
              </a:rPr>
              <a:t>秦 航</a:t>
            </a:r>
            <a:endParaRPr lang="zh-CN" altLang="en-US" sz="2000" b="1" noProof="0" dirty="0">
              <a:ln>
                <a:noFill/>
              </a:ln>
              <a:solidFill>
                <a:schemeClr val="tx1"/>
              </a:solidFill>
              <a:effectLst/>
              <a:uLnTx/>
              <a:uFillTx/>
              <a:latin typeface="楷体_GB2312" panose="02010609030101010101" pitchFamily="49" charset="-122"/>
              <a:ea typeface="楷体_GB2312" panose="02010609030101010101" pitchFamily="49" charset="-122"/>
              <a:cs typeface="楷体_GB2312" panose="02010609030101010101" pitchFamily="49" charset="-122"/>
              <a:sym typeface="+mn-ea"/>
            </a:endParaRPr>
          </a:p>
          <a:p>
            <a:pPr marL="971550" marR="0" lvl="0" indent="-457200" algn="l" defTabSz="0" rtl="0" eaLnBrk="1" hangingPunct="1">
              <a:lnSpc>
                <a:spcPct val="100000"/>
              </a:lnSpc>
              <a:spcBef>
                <a:spcPts val="0"/>
              </a:spcBef>
              <a:spcAft>
                <a:spcPts val="600"/>
              </a:spcAft>
              <a:buClr>
                <a:schemeClr val="accent2"/>
              </a:buClr>
              <a:buSzPct val="100000"/>
              <a:buFont typeface="+mj-lt"/>
              <a:buAutoNum type="arabicPeriod"/>
              <a:defRPr/>
            </a:pPr>
            <a:r>
              <a:rPr lang="zh-CN" altLang="en-US" sz="2000" kern="0" noProof="0" dirty="0">
                <a:ln>
                  <a:noFill/>
                </a:ln>
                <a:solidFill>
                  <a:srgbClr val="0000FF"/>
                </a:solidFill>
                <a:effectLst/>
                <a:uLnTx/>
                <a:uFillTx/>
                <a:latin typeface="楷体_GB2312" panose="02010609030101010101" pitchFamily="49" charset="-122"/>
                <a:ea typeface="楷体_GB2312" panose="02010609030101010101" pitchFamily="49" charset="-122"/>
                <a:cs typeface="楷体_GB2312" panose="02010609030101010101" pitchFamily="49" charset="-122"/>
                <a:sym typeface="HGP創英角ｺﾞｼｯｸUB" pitchFamily="2" charset="-128"/>
              </a:rPr>
              <a:t>软件质量保证和管理</a:t>
            </a:r>
            <a:r>
              <a:rPr lang="en-US" altLang="zh-CN" sz="2000" kern="0" noProof="0" dirty="0">
                <a:ln>
                  <a:noFill/>
                </a:ln>
                <a:solidFill>
                  <a:srgbClr val="0000FF"/>
                </a:solidFill>
                <a:effectLst/>
                <a:uLnTx/>
                <a:uFillTx/>
                <a:latin typeface="楷体_GB2312" panose="02010609030101010101" pitchFamily="49" charset="-122"/>
                <a:ea typeface="楷体_GB2312" panose="02010609030101010101" pitchFamily="49" charset="-122"/>
                <a:cs typeface="楷体_GB2312" panose="02010609030101010101" pitchFamily="49" charset="-122"/>
                <a:sym typeface="HGP創英角ｺﾞｼｯｸUB" pitchFamily="2" charset="-128"/>
              </a:rPr>
              <a:t>,</a:t>
            </a:r>
            <a:r>
              <a:rPr lang="zh-CN" altLang="en-US" sz="2000" kern="0" noProof="0" dirty="0">
                <a:ln>
                  <a:noFill/>
                </a:ln>
                <a:solidFill>
                  <a:srgbClr val="0000FF"/>
                </a:solidFill>
                <a:effectLst/>
                <a:uLnTx/>
                <a:uFillTx/>
                <a:latin typeface="楷体_GB2312" panose="02010609030101010101" pitchFamily="49" charset="-122"/>
                <a:ea typeface="楷体_GB2312" panose="02010609030101010101" pitchFamily="49" charset="-122"/>
                <a:cs typeface="楷体_GB2312" panose="02010609030101010101" pitchFamily="49" charset="-122"/>
                <a:sym typeface="HGP創英角ｺﾞｼｯｸUB" pitchFamily="2" charset="-128"/>
              </a:rPr>
              <a:t> </a:t>
            </a:r>
            <a:r>
              <a:rPr lang="zh-CN" altLang="en-US" sz="2000" kern="0" noProof="0" dirty="0">
                <a:ln>
                  <a:noFill/>
                </a:ln>
                <a:solidFill>
                  <a:schemeClr val="tx1"/>
                </a:solidFill>
                <a:effectLst/>
                <a:uLnTx/>
                <a:uFillTx/>
                <a:latin typeface="楷体_GB2312" panose="02010609030101010101" pitchFamily="49" charset="-122"/>
                <a:ea typeface="楷体_GB2312" panose="02010609030101010101" pitchFamily="49" charset="-122"/>
                <a:cs typeface="楷体_GB2312" panose="02010609030101010101" pitchFamily="49" charset="-122"/>
                <a:sym typeface="HGP創英角ｺﾞｼｯｸUB" pitchFamily="2" charset="-128"/>
              </a:rPr>
              <a:t>朱少民</a:t>
            </a:r>
            <a:endParaRPr kumimoji="0" lang="zh-CN" altLang="en-US" sz="20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楷体_GB2312" panose="02010609030101010101" pitchFamily="49" charset="-122"/>
              <a:sym typeface="HGP創英角ｺﾞｼｯｸUB" pitchFamily="2" charset="-128"/>
            </a:endParaRPr>
          </a:p>
          <a:p>
            <a:pPr marL="914400" marR="0" lvl="0" indent="-457200" algn="l" defTabSz="0" rtl="0" eaLnBrk="1" hangingPunct="1">
              <a:lnSpc>
                <a:spcPct val="100000"/>
              </a:lnSpc>
              <a:spcBef>
                <a:spcPts val="0"/>
              </a:spcBef>
              <a:spcAft>
                <a:spcPts val="600"/>
              </a:spcAft>
              <a:buClr>
                <a:schemeClr val="accent2"/>
              </a:buClr>
              <a:buSzPct val="100000"/>
              <a:buFont typeface="+mj-lt"/>
              <a:buAutoNum type="arabicPeriod"/>
              <a:defRPr/>
            </a:pPr>
            <a:r>
              <a:rPr lang="zh-CN" altLang="en-US" sz="2000" kern="0" noProof="0" dirty="0">
                <a:ln>
                  <a:noFill/>
                </a:ln>
                <a:solidFill>
                  <a:srgbClr val="0000FF"/>
                </a:solidFill>
                <a:effectLst/>
                <a:uLnTx/>
                <a:uFillTx/>
                <a:latin typeface="楷体_GB2312" panose="02010609030101010101" pitchFamily="49" charset="-122"/>
                <a:ea typeface="楷体_GB2312" panose="02010609030101010101" pitchFamily="49" charset="-122"/>
                <a:cs typeface="楷体_GB2312" panose="02010609030101010101" pitchFamily="49" charset="-122"/>
                <a:sym typeface="HGP創英角ｺﾞｼｯｸUB" pitchFamily="2" charset="-128"/>
              </a:rPr>
              <a:t>Software Quality Engineering: Testing, Quality Assurance, and Quantifiable Improvement，   </a:t>
            </a:r>
            <a:r>
              <a:rPr lang="zh-CN" altLang="en-US" sz="2000" kern="0" noProof="0" dirty="0">
                <a:ln>
                  <a:noFill/>
                </a:ln>
                <a:solidFill>
                  <a:schemeClr val="tx1"/>
                </a:solidFill>
                <a:effectLst/>
                <a:uLnTx/>
                <a:uFillTx/>
                <a:latin typeface="楷体_GB2312" panose="02010609030101010101" pitchFamily="49" charset="-122"/>
                <a:ea typeface="楷体_GB2312" panose="02010609030101010101" pitchFamily="49" charset="-122"/>
                <a:cs typeface="楷体_GB2312" panose="02010609030101010101" pitchFamily="49" charset="-122"/>
                <a:sym typeface="HGP創英角ｺﾞｼｯｸUB" pitchFamily="2" charset="-128"/>
              </a:rPr>
              <a:t> </a:t>
            </a:r>
            <a:r>
              <a:rPr lang="en-US" altLang="zh-CN" sz="2000" kern="0" noProof="0" dirty="0">
                <a:ln>
                  <a:noFill/>
                </a:ln>
                <a:solidFill>
                  <a:schemeClr val="tx1"/>
                </a:solidFill>
                <a:effectLst/>
                <a:uLnTx/>
                <a:uFillTx/>
                <a:latin typeface="楷体_GB2312" panose="02010609030101010101" pitchFamily="49" charset="-122"/>
                <a:ea typeface="楷体_GB2312" panose="02010609030101010101" pitchFamily="49" charset="-122"/>
                <a:cs typeface="楷体_GB2312" panose="02010609030101010101" pitchFamily="49" charset="-122"/>
                <a:sym typeface="HGP創英角ｺﾞｼｯｸUB" pitchFamily="2" charset="-128"/>
              </a:rPr>
              <a:t>Jeff Tian.</a:t>
            </a:r>
            <a:endParaRPr kumimoji="0" lang="en-US" altLang="zh-CN" sz="20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楷体_GB2312" panose="02010609030101010101" pitchFamily="49" charset="-122"/>
              <a:sym typeface="HGP創英角ｺﾞｼｯｸUB" pitchFamily="2" charset="-128"/>
            </a:endParaRPr>
          </a:p>
          <a:p>
            <a:pPr marL="914400" marR="0" lvl="0" indent="-457200" algn="l" defTabSz="0" rtl="0" eaLnBrk="1" hangingPunct="1">
              <a:lnSpc>
                <a:spcPct val="100000"/>
              </a:lnSpc>
              <a:spcBef>
                <a:spcPts val="0"/>
              </a:spcBef>
              <a:spcAft>
                <a:spcPts val="600"/>
              </a:spcAft>
              <a:buClr>
                <a:schemeClr val="accent2"/>
              </a:buClr>
              <a:buSzPct val="100000"/>
              <a:buFont typeface="+mj-lt"/>
              <a:buAutoNum type="arabicPeriod"/>
              <a:defRPr/>
            </a:pPr>
            <a:r>
              <a:rPr lang="en-US" altLang="zh-CN" sz="2000" kern="0" noProof="0" dirty="0">
                <a:ln>
                  <a:noFill/>
                </a:ln>
                <a:solidFill>
                  <a:srgbClr val="0000FF"/>
                </a:solidFill>
                <a:effectLst/>
                <a:uLnTx/>
                <a:uFillTx/>
                <a:latin typeface="楷体_GB2312" panose="02010609030101010101" pitchFamily="49" charset="-122"/>
                <a:ea typeface="楷体_GB2312" panose="02010609030101010101" pitchFamily="49" charset="-122"/>
                <a:cs typeface="楷体_GB2312" panose="02010609030101010101" pitchFamily="49" charset="-122"/>
                <a:sym typeface="HGP創英角ｺﾞｼｯｸUB" pitchFamily="2" charset="-128"/>
              </a:rPr>
              <a:t>Software Engineering Theory and Practice</a:t>
            </a:r>
            <a:r>
              <a:rPr lang="zh-CN" altLang="en-US" sz="2000" kern="0" noProof="0" dirty="0">
                <a:ln>
                  <a:noFill/>
                </a:ln>
                <a:solidFill>
                  <a:srgbClr val="0000FF"/>
                </a:solidFill>
                <a:effectLst/>
                <a:uLnTx/>
                <a:uFillTx/>
                <a:latin typeface="楷体_GB2312" panose="02010609030101010101" pitchFamily="49" charset="-122"/>
                <a:ea typeface="楷体_GB2312" panose="02010609030101010101" pitchFamily="49" charset="-122"/>
                <a:cs typeface="楷体_GB2312" panose="02010609030101010101" pitchFamily="49" charset="-122"/>
                <a:sym typeface="HGP創英角ｺﾞｼｯｸUB" pitchFamily="2" charset="-128"/>
              </a:rPr>
              <a:t>，</a:t>
            </a:r>
            <a:r>
              <a:rPr lang="en-US" altLang="zh-CN" sz="2000" kern="0" noProof="0" dirty="0">
                <a:ln>
                  <a:noFill/>
                </a:ln>
                <a:solidFill>
                  <a:srgbClr val="0000FF"/>
                </a:solidFill>
                <a:effectLst/>
                <a:uLnTx/>
                <a:uFillTx/>
                <a:latin typeface="楷体_GB2312" panose="02010609030101010101" pitchFamily="49" charset="-122"/>
                <a:ea typeface="楷体_GB2312" panose="02010609030101010101" pitchFamily="49" charset="-122"/>
                <a:cs typeface="楷体_GB2312" panose="02010609030101010101" pitchFamily="49" charset="-122"/>
                <a:sym typeface="HGP創英角ｺﾞｼｯｸUB" pitchFamily="2" charset="-128"/>
              </a:rPr>
              <a:t> </a:t>
            </a:r>
            <a:r>
              <a:rPr lang="en-US" altLang="zh-CN" sz="2000" kern="0" noProof="0" dirty="0">
                <a:ln>
                  <a:noFill/>
                </a:ln>
                <a:solidFill>
                  <a:schemeClr val="tx1"/>
                </a:solidFill>
                <a:effectLst/>
                <a:uLnTx/>
                <a:uFillTx/>
                <a:latin typeface="楷体_GB2312" panose="02010609030101010101" pitchFamily="49" charset="-122"/>
                <a:ea typeface="楷体_GB2312" panose="02010609030101010101" pitchFamily="49" charset="-122"/>
                <a:cs typeface="楷体_GB2312" panose="02010609030101010101" pitchFamily="49" charset="-122"/>
                <a:sym typeface="HGP創英角ｺﾞｼｯｸUB" pitchFamily="2" charset="-128"/>
              </a:rPr>
              <a:t>Shari Lawrence Pfleeger</a:t>
            </a:r>
            <a:endParaRPr kumimoji="0" lang="en-US" altLang="zh-CN" sz="20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楷体_GB2312" panose="02010609030101010101" pitchFamily="49" charset="-122"/>
              <a:sym typeface="HGP創英角ｺﾞｼｯｸUB" pitchFamily="2" charset="-128"/>
            </a:endParaRPr>
          </a:p>
          <a:p>
            <a:pPr marL="914400" marR="0" lvl="0" indent="-457200" algn="l" defTabSz="0" rtl="0" eaLnBrk="1" hangingPunct="1">
              <a:lnSpc>
                <a:spcPct val="100000"/>
              </a:lnSpc>
              <a:spcBef>
                <a:spcPts val="0"/>
              </a:spcBef>
              <a:spcAft>
                <a:spcPts val="600"/>
              </a:spcAft>
              <a:buClr>
                <a:schemeClr val="accent2"/>
              </a:buClr>
              <a:buSzPct val="100000"/>
              <a:buFont typeface="+mj-lt"/>
              <a:buAutoNum type="arabicPeriod"/>
              <a:defRPr/>
            </a:pPr>
            <a:r>
              <a:rPr lang="en-US" altLang="zh-CN" sz="2000" kern="0" noProof="0" dirty="0">
                <a:ln>
                  <a:noFill/>
                </a:ln>
                <a:solidFill>
                  <a:srgbClr val="0000FF"/>
                </a:solidFill>
                <a:effectLst/>
                <a:uLnTx/>
                <a:uFillTx/>
                <a:latin typeface="楷体_GB2312" panose="02010609030101010101" pitchFamily="49" charset="-122"/>
                <a:ea typeface="楷体_GB2312" panose="02010609030101010101" pitchFamily="49" charset="-122"/>
                <a:cs typeface="楷体_GB2312" panose="02010609030101010101" pitchFamily="49" charset="-122"/>
                <a:sym typeface="HGP創英角ｺﾞｼｯｸUB" pitchFamily="2" charset="-128"/>
              </a:rPr>
              <a:t>Software Engineering Practitioner’s Approach</a:t>
            </a:r>
            <a:r>
              <a:rPr lang="zh-CN" altLang="en-US" sz="2000" kern="0" noProof="0" dirty="0">
                <a:ln>
                  <a:noFill/>
                </a:ln>
                <a:solidFill>
                  <a:srgbClr val="0000FF"/>
                </a:solidFill>
                <a:effectLst/>
                <a:uLnTx/>
                <a:uFillTx/>
                <a:latin typeface="楷体_GB2312" panose="02010609030101010101" pitchFamily="49" charset="-122"/>
                <a:ea typeface="楷体_GB2312" panose="02010609030101010101" pitchFamily="49" charset="-122"/>
                <a:cs typeface="楷体_GB2312" panose="02010609030101010101" pitchFamily="49" charset="-122"/>
                <a:sym typeface="HGP創英角ｺﾞｼｯｸUB" pitchFamily="2" charset="-128"/>
              </a:rPr>
              <a:t>，</a:t>
            </a:r>
            <a:r>
              <a:rPr lang="en-US" altLang="zh-CN" sz="2000" kern="0" noProof="0" dirty="0">
                <a:ln>
                  <a:noFill/>
                </a:ln>
                <a:solidFill>
                  <a:schemeClr val="tx1"/>
                </a:solidFill>
                <a:effectLst/>
                <a:uLnTx/>
                <a:uFillTx/>
                <a:latin typeface="楷体_GB2312" panose="02010609030101010101" pitchFamily="49" charset="-122"/>
                <a:ea typeface="楷体_GB2312" panose="02010609030101010101" pitchFamily="49" charset="-122"/>
                <a:cs typeface="楷体_GB2312" panose="02010609030101010101" pitchFamily="49" charset="-122"/>
                <a:sym typeface="HGP創英角ｺﾞｼｯｸUB" pitchFamily="2" charset="-128"/>
              </a:rPr>
              <a:t>Pressman</a:t>
            </a:r>
          </a:p>
        </p:txBody>
      </p:sp>
      <p:pic>
        <p:nvPicPr>
          <p:cNvPr id="3" name="图片 2"/>
          <p:cNvPicPr>
            <a:picLocks noChangeAspect="1"/>
          </p:cNvPicPr>
          <p:nvPr/>
        </p:nvPicPr>
        <p:blipFill>
          <a:blip r:embed="rId2"/>
          <a:stretch>
            <a:fillRect/>
          </a:stretch>
        </p:blipFill>
        <p:spPr>
          <a:xfrm>
            <a:off x="5612130" y="4476750"/>
            <a:ext cx="2541270" cy="1685290"/>
          </a:xfrm>
          <a:prstGeom prst="rect">
            <a:avLst/>
          </a:prstGeom>
        </p:spPr>
      </p:pic>
      <p:pic>
        <p:nvPicPr>
          <p:cNvPr id="4" name="图片 3"/>
          <p:cNvPicPr>
            <a:picLocks noChangeAspect="1"/>
          </p:cNvPicPr>
          <p:nvPr/>
        </p:nvPicPr>
        <p:blipFill>
          <a:blip r:embed="rId3"/>
          <a:stretch>
            <a:fillRect/>
          </a:stretch>
        </p:blipFill>
        <p:spPr>
          <a:xfrm>
            <a:off x="1938020" y="4272280"/>
            <a:ext cx="2766060" cy="1889760"/>
          </a:xfrm>
          <a:prstGeom prst="rect">
            <a:avLst/>
          </a:prstGeom>
        </p:spPr>
      </p:pic>
      <p:sp>
        <p:nvSpPr>
          <p:cNvPr id="6"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zh-CN" altLang="en-US" sz="4400" dirty="0">
                <a:latin typeface="隶书" panose="02010509060101010101" pitchFamily="49" charset="-122"/>
              </a:rPr>
              <a:t>参考资源</a:t>
            </a:r>
            <a:endParaRPr lang="zh-CN" altLang="en-US" sz="4400" b="0" kern="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2" name="Rectangle 7"/>
          <p:cNvSpPr/>
          <p:nvPr/>
        </p:nvSpPr>
        <p:spPr>
          <a:xfrm>
            <a:off x="250825" y="2241550"/>
            <a:ext cx="8893175" cy="71438"/>
          </a:xfrm>
          <a:prstGeom prst="rect">
            <a:avLst/>
          </a:prstGeom>
          <a:gradFill rotWithShape="1">
            <a:gsLst>
              <a:gs pos="0">
                <a:srgbClr val="6666FF"/>
              </a:gs>
              <a:gs pos="100000">
                <a:srgbClr val="FFFFFF"/>
              </a:gs>
            </a:gsLst>
            <a:lin ang="0" scaled="1"/>
            <a:tileRect/>
          </a:gradFill>
          <a:ln w="9525">
            <a:noFill/>
          </a:ln>
        </p:spPr>
        <p:txBody>
          <a:bodyPr wrap="none" anchor="ctr"/>
          <a:lstStyle/>
          <a:p>
            <a:endParaRPr lang="zh-CN" altLang="en-US" dirty="0">
              <a:solidFill>
                <a:srgbClr val="000000"/>
              </a:solidFill>
              <a:latin typeface="隶书" panose="02010509060101010101" pitchFamily="49" charset="-122"/>
              <a:ea typeface="隶书" panose="02010509060101010101" pitchFamily="49" charset="-122"/>
              <a:sym typeface="HGP創英角ｺﾞｼｯｸUB" pitchFamily="2" charset="-128"/>
            </a:endParaRPr>
          </a:p>
        </p:txBody>
      </p:sp>
      <p:sp>
        <p:nvSpPr>
          <p:cNvPr id="81923" name="AutoShape 3"/>
          <p:cNvSpPr/>
          <p:nvPr/>
        </p:nvSpPr>
        <p:spPr>
          <a:xfrm>
            <a:off x="1235075" y="2724150"/>
            <a:ext cx="6575425" cy="836613"/>
          </a:xfrm>
          <a:prstGeom prst="roundRect">
            <a:avLst>
              <a:gd name="adj" fmla="val 14704"/>
            </a:avLst>
          </a:prstGeom>
          <a:noFill/>
          <a:ln w="9525">
            <a:noFill/>
          </a:ln>
        </p:spPr>
        <p:txBody>
          <a:bodyPr anchor="ctr">
            <a:spAutoFit/>
          </a:bodyPr>
          <a:lstStyle/>
          <a:p>
            <a:r>
              <a:rPr lang="zh-CN" altLang="en-US" sz="4400" dirty="0">
                <a:solidFill>
                  <a:schemeClr val="accent2"/>
                </a:solidFill>
                <a:latin typeface="隶书" panose="02010509060101010101" pitchFamily="49" charset="-122"/>
                <a:ea typeface="隶书" panose="02010509060101010101" pitchFamily="49" charset="-122"/>
                <a:sym typeface="宋体" panose="02010600030101010101" pitchFamily="2" charset="-122"/>
              </a:rPr>
              <a:t>业精于勤，荒于嬉！</a:t>
            </a:r>
          </a:p>
        </p:txBody>
      </p:sp>
      <p:sp>
        <p:nvSpPr>
          <p:cNvPr id="81924" name="Rectangle 7"/>
          <p:cNvSpPr/>
          <p:nvPr/>
        </p:nvSpPr>
        <p:spPr>
          <a:xfrm>
            <a:off x="250825" y="4154488"/>
            <a:ext cx="8893175" cy="71437"/>
          </a:xfrm>
          <a:prstGeom prst="rect">
            <a:avLst/>
          </a:prstGeom>
          <a:gradFill rotWithShape="1">
            <a:gsLst>
              <a:gs pos="0">
                <a:srgbClr val="6666FF"/>
              </a:gs>
              <a:gs pos="100000">
                <a:srgbClr val="FFFFFF"/>
              </a:gs>
            </a:gsLst>
            <a:lin ang="0" scaled="1"/>
            <a:tileRect/>
          </a:gradFill>
          <a:ln w="9525">
            <a:noFill/>
          </a:ln>
        </p:spPr>
        <p:txBody>
          <a:bodyPr wrap="none" anchor="ctr"/>
          <a:lstStyle/>
          <a:p>
            <a:endParaRPr lang="zh-CN" altLang="en-US" dirty="0">
              <a:solidFill>
                <a:srgbClr val="000000"/>
              </a:solidFill>
              <a:latin typeface="隶书" panose="02010509060101010101" pitchFamily="49" charset="-122"/>
              <a:ea typeface="隶书" panose="02010509060101010101" pitchFamily="49" charset="-122"/>
              <a:sym typeface="HGP創英角ｺﾞｼｯｸUB" pitchFamily="2"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隶书" panose="02010509060101010101" pitchFamily="49" charset="-122"/>
              </a:rPr>
            </a:br>
            <a:endParaRPr lang="zh-CN" altLang="en-US" sz="4000" b="1" dirty="0">
              <a:latin typeface="隶书" panose="02010509060101010101" pitchFamily="49" charset="-122"/>
            </a:endParaRPr>
          </a:p>
        </p:txBody>
      </p:sp>
      <p:sp>
        <p:nvSpPr>
          <p:cNvPr id="8195" name="Rectangle 3"/>
          <p:cNvSpPr>
            <a:spLocks noGrp="1" noChangeArrowheads="1"/>
          </p:cNvSpPr>
          <p:nvPr>
            <p:ph type="body" idx="1"/>
          </p:nvPr>
        </p:nvSpPr>
        <p:spPr>
          <a:xfrm>
            <a:off x="484188" y="931863"/>
            <a:ext cx="8050213" cy="5448300"/>
          </a:xfrm>
        </p:spPr>
        <p:txBody>
          <a:bodyPr vert="horz" wrap="square" lIns="91440" tIns="45720" rIns="91440" bIns="45720" numCol="1" anchor="t" anchorCtr="0" compatLnSpc="1"/>
          <a:lstStyle/>
          <a:p>
            <a:pPr marL="85725" marR="0" lvl="0" indent="-85725" algn="l" defTabSz="0" rtl="0" eaLnBrk="1" fontAlgn="base" latinLnBrk="0" hangingPunct="1">
              <a:lnSpc>
                <a:spcPct val="100000"/>
              </a:lnSpc>
              <a:spcBef>
                <a:spcPct val="20000"/>
              </a:spcBef>
              <a:spcAft>
                <a:spcPct val="0"/>
              </a:spcAft>
              <a:buClr>
                <a:schemeClr val="accent2"/>
              </a:buClr>
              <a:buSzPct val="100000"/>
              <a:buFont typeface="Wingdings" panose="05000000000000000000" pitchFamily="2" charset="2"/>
              <a:buChar char="n"/>
              <a:defRPr/>
            </a:pPr>
            <a:r>
              <a:rPr kumimoji="0" lang="zh-CN" altLang="en-US" sz="24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 </a:t>
            </a:r>
            <a:r>
              <a:rPr kumimoji="0" lang="zh-CN" altLang="en-US" sz="2400" b="0"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软件质量模型：</a:t>
            </a:r>
            <a:r>
              <a:rPr kumimoji="0" lang="zh-CN" altLang="en-US" sz="2400" b="1" i="1"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宋体" panose="02010600030101010101" pitchFamily="2" charset="-122"/>
              </a:rPr>
              <a:t>McCall </a:t>
            </a:r>
            <a:r>
              <a:rPr kumimoji="0" lang="zh-CN" altLang="en-US" sz="2400" b="0"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（1977年）</a:t>
            </a:r>
          </a:p>
          <a:p>
            <a:pPr marL="0" marR="0" lvl="0" indent="0" algn="l" defTabSz="0" rtl="0" eaLnBrk="1" fontAlgn="base" latinLnBrk="0" hangingPunct="1">
              <a:lnSpc>
                <a:spcPct val="100000"/>
              </a:lnSpc>
              <a:spcBef>
                <a:spcPct val="20000"/>
              </a:spcBef>
              <a:spcAft>
                <a:spcPct val="0"/>
              </a:spcAft>
              <a:buClr>
                <a:schemeClr val="accent2"/>
              </a:buClr>
              <a:buSzPct val="100000"/>
              <a:buFont typeface="Wingdings" panose="05000000000000000000" pitchFamily="2" charset="2"/>
              <a:buNone/>
              <a:defRPr/>
            </a:pPr>
            <a:endParaRPr kumimoji="0" lang="zh-CN" altLang="en-US" sz="2400" b="0"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a:p>
            <a:pPr marL="0" marR="0" lvl="0" indent="0" algn="l" defTabSz="0" rtl="0" eaLnBrk="0" fontAlgn="base" latinLnBrk="0" hangingPunct="0">
              <a:lnSpc>
                <a:spcPct val="100000"/>
              </a:lnSpc>
              <a:spcBef>
                <a:spcPct val="30000"/>
              </a:spcBef>
              <a:spcAft>
                <a:spcPct val="0"/>
              </a:spcAft>
              <a:buClr>
                <a:schemeClr val="accent2"/>
              </a:buClr>
              <a:buSzPct val="80000"/>
              <a:buFont typeface="Wingdings" panose="05000000000000000000" pitchFamily="2" charset="2"/>
              <a:buNone/>
              <a:defRPr/>
            </a:pPr>
            <a:endParaRPr kumimoji="0" lang="zh-CN" altLang="en-US" sz="2000" b="0"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p:txBody>
      </p:sp>
      <p:pic>
        <p:nvPicPr>
          <p:cNvPr id="9220" name="Picture 4"/>
          <p:cNvPicPr>
            <a:picLocks noChangeAspect="1"/>
          </p:cNvPicPr>
          <p:nvPr/>
        </p:nvPicPr>
        <p:blipFill>
          <a:blip r:embed="rId2"/>
          <a:stretch>
            <a:fillRect/>
          </a:stretch>
        </p:blipFill>
        <p:spPr>
          <a:xfrm>
            <a:off x="1836738" y="1766888"/>
            <a:ext cx="4449762" cy="1916112"/>
          </a:xfrm>
          <a:prstGeom prst="rect">
            <a:avLst/>
          </a:prstGeom>
          <a:noFill/>
          <a:ln w="9525">
            <a:noFill/>
          </a:ln>
        </p:spPr>
      </p:pic>
      <p:sp>
        <p:nvSpPr>
          <p:cNvPr id="9221" name="Text Box 5"/>
          <p:cNvSpPr txBox="1"/>
          <p:nvPr/>
        </p:nvSpPr>
        <p:spPr>
          <a:xfrm>
            <a:off x="617538" y="3937000"/>
            <a:ext cx="7805737" cy="2249488"/>
          </a:xfrm>
          <a:prstGeom prst="rect">
            <a:avLst/>
          </a:prstGeom>
          <a:solidFill>
            <a:srgbClr val="CCFFCC"/>
          </a:solidFill>
          <a:ln w="9525">
            <a:noFill/>
          </a:ln>
        </p:spPr>
        <p:txBody>
          <a:bodyPr lIns="90170" tIns="46990" rIns="90170" bIns="46990">
            <a:spAutoFit/>
          </a:bodyPr>
          <a:lstStyle/>
          <a:p>
            <a:pPr marL="171450" indent="133350" algn="l">
              <a:buFont typeface="Wingdings" panose="05000000000000000000" pitchFamily="2" charset="2"/>
              <a:buChar char="n"/>
            </a:pPr>
            <a:r>
              <a:rPr lang="zh-CN" altLang="en-US" sz="2000" b="0" dirty="0">
                <a:latin typeface="隶书" panose="02010509060101010101" pitchFamily="49" charset="-122"/>
                <a:ea typeface="隶书" panose="02010509060101010101" pitchFamily="49" charset="-122"/>
                <a:sym typeface="Symbol" panose="05050102010706020507" pitchFamily="18" charset="2"/>
              </a:rPr>
              <a:t> </a:t>
            </a:r>
            <a:r>
              <a:rPr lang="zh-CN" altLang="en-US" sz="2000" b="0" dirty="0">
                <a:solidFill>
                  <a:srgbClr val="FF3300"/>
                </a:solidFill>
                <a:latin typeface="隶书" panose="02010509060101010101" pitchFamily="49" charset="-122"/>
                <a:ea typeface="隶书" panose="02010509060101010101" pitchFamily="49" charset="-122"/>
                <a:sym typeface="Symbol" panose="05050102010706020507" pitchFamily="18" charset="2"/>
              </a:rPr>
              <a:t>3 个视角</a:t>
            </a:r>
            <a:r>
              <a:rPr lang="zh-CN" altLang="en-US" sz="2000" b="0" dirty="0">
                <a:latin typeface="隶书" panose="02010509060101010101" pitchFamily="49" charset="-122"/>
                <a:ea typeface="隶书" panose="02010509060101010101" pitchFamily="49" charset="-122"/>
                <a:sym typeface="Symbol" panose="05050102010706020507" pitchFamily="18" charset="2"/>
              </a:rPr>
              <a:t>：产品修正(product revision)、产品转移(product transition)、产品运行(product operation)</a:t>
            </a:r>
          </a:p>
          <a:p>
            <a:pPr marL="171450" indent="133350" algn="l">
              <a:buFont typeface="Wingdings" panose="05000000000000000000" pitchFamily="2" charset="2"/>
              <a:buChar char="n"/>
            </a:pPr>
            <a:r>
              <a:rPr lang="zh-CN" altLang="en-US" sz="2000" b="0" dirty="0">
                <a:latin typeface="隶书" panose="02010509060101010101" pitchFamily="49" charset="-122"/>
                <a:ea typeface="隶书" panose="02010509060101010101" pitchFamily="49" charset="-122"/>
                <a:sym typeface="Symbol" panose="05050102010706020507" pitchFamily="18" charset="2"/>
              </a:rPr>
              <a:t> </a:t>
            </a:r>
            <a:r>
              <a:rPr lang="zh-CN" altLang="en-US" sz="2000" b="0" dirty="0">
                <a:solidFill>
                  <a:srgbClr val="FF3300"/>
                </a:solidFill>
                <a:latin typeface="隶书" panose="02010509060101010101" pitchFamily="49" charset="-122"/>
                <a:ea typeface="隶书" panose="02010509060101010101" pitchFamily="49" charset="-122"/>
                <a:sym typeface="宋体" panose="02010600030101010101" pitchFamily="2" charset="-122"/>
              </a:rPr>
              <a:t>11 要素</a:t>
            </a:r>
            <a:r>
              <a:rPr lang="zh-CN" altLang="en-US" sz="2000" b="0" dirty="0">
                <a:latin typeface="隶书" panose="02010509060101010101" pitchFamily="49" charset="-122"/>
                <a:ea typeface="隶书" panose="02010509060101010101" pitchFamily="49" charset="-122"/>
                <a:sym typeface="宋体" panose="02010600030101010101" pitchFamily="2" charset="-122"/>
              </a:rPr>
              <a:t>(</a:t>
            </a:r>
            <a:r>
              <a:rPr lang="zh-CN" altLang="en-US" sz="2000" b="0" dirty="0">
                <a:solidFill>
                  <a:srgbClr val="FF3300"/>
                </a:solidFill>
                <a:latin typeface="隶书" panose="02010509060101010101" pitchFamily="49" charset="-122"/>
                <a:ea typeface="隶书" panose="02010509060101010101" pitchFamily="49" charset="-122"/>
                <a:sym typeface="宋体" panose="02010600030101010101" pitchFamily="2" charset="-122"/>
              </a:rPr>
              <a:t>Factors,</a:t>
            </a:r>
            <a:r>
              <a:rPr lang="zh-CN" altLang="en-US" sz="2000" b="0" dirty="0">
                <a:latin typeface="隶书" panose="02010509060101010101" pitchFamily="49" charset="-122"/>
                <a:ea typeface="隶书" panose="02010509060101010101" pitchFamily="49" charset="-122"/>
                <a:sym typeface="宋体" panose="02010600030101010101" pitchFamily="2" charset="-122"/>
              </a:rPr>
              <a:t>To specify)：描述软件的外部视角，也就是客户或使用者的视角。</a:t>
            </a:r>
          </a:p>
          <a:p>
            <a:pPr marL="171450" indent="133350" algn="l">
              <a:buFont typeface="Wingdings" panose="05000000000000000000" pitchFamily="2" charset="2"/>
              <a:buChar char="n"/>
            </a:pPr>
            <a:r>
              <a:rPr lang="zh-CN" altLang="en-US" sz="2000" b="0" dirty="0">
                <a:latin typeface="隶书" panose="02010509060101010101" pitchFamily="49" charset="-122"/>
                <a:ea typeface="隶书" panose="02010509060101010101" pitchFamily="49" charset="-122"/>
                <a:sym typeface="宋体" panose="02010600030101010101" pitchFamily="2" charset="-122"/>
              </a:rPr>
              <a:t> </a:t>
            </a:r>
            <a:r>
              <a:rPr lang="zh-CN" altLang="en-US" sz="2000" b="0" dirty="0">
                <a:solidFill>
                  <a:srgbClr val="FF3300"/>
                </a:solidFill>
                <a:latin typeface="隶书" panose="02010509060101010101" pitchFamily="49" charset="-122"/>
                <a:ea typeface="隶书" panose="02010509060101010101" pitchFamily="49" charset="-122"/>
                <a:sym typeface="宋体" panose="02010600030101010101" pitchFamily="2" charset="-122"/>
              </a:rPr>
              <a:t>23 准则</a:t>
            </a:r>
            <a:r>
              <a:rPr lang="zh-CN" altLang="en-US" sz="2000" b="0" dirty="0">
                <a:latin typeface="隶书" panose="02010509060101010101" pitchFamily="49" charset="-122"/>
                <a:ea typeface="隶书" panose="02010509060101010101" pitchFamily="49" charset="-122"/>
                <a:sym typeface="宋体" panose="02010600030101010101" pitchFamily="2" charset="-122"/>
              </a:rPr>
              <a:t>(</a:t>
            </a:r>
            <a:r>
              <a:rPr lang="zh-CN" altLang="en-US" sz="2000" b="0" dirty="0">
                <a:solidFill>
                  <a:srgbClr val="FF3300"/>
                </a:solidFill>
                <a:latin typeface="隶书" panose="02010509060101010101" pitchFamily="49" charset="-122"/>
                <a:ea typeface="隶书" panose="02010509060101010101" pitchFamily="49" charset="-122"/>
                <a:sym typeface="宋体" panose="02010600030101010101" pitchFamily="2" charset="-122"/>
              </a:rPr>
              <a:t>Criterias,</a:t>
            </a:r>
            <a:r>
              <a:rPr lang="zh-CN" altLang="en-US" sz="2000" b="0" dirty="0">
                <a:latin typeface="隶书" panose="02010509060101010101" pitchFamily="49" charset="-122"/>
                <a:ea typeface="隶书" panose="02010509060101010101" pitchFamily="49" charset="-122"/>
                <a:sym typeface="宋体" panose="02010600030101010101" pitchFamily="2" charset="-122"/>
              </a:rPr>
              <a:t>To build)：描述软件的内部视角，也就是开发人员的视角。</a:t>
            </a:r>
          </a:p>
          <a:p>
            <a:pPr marL="171450" indent="133350" algn="l">
              <a:buFont typeface="Wingdings" panose="05000000000000000000" pitchFamily="2" charset="2"/>
              <a:buChar char="n"/>
            </a:pPr>
            <a:r>
              <a:rPr lang="zh-CN" altLang="en-US" sz="2000" b="0" dirty="0">
                <a:latin typeface="隶书" panose="02010509060101010101" pitchFamily="49" charset="-122"/>
                <a:ea typeface="隶书" panose="02010509060101010101" pitchFamily="49" charset="-122"/>
                <a:sym typeface="Symbol" panose="05050102010706020507" pitchFamily="18" charset="2"/>
              </a:rPr>
              <a:t> </a:t>
            </a:r>
            <a:r>
              <a:rPr lang="zh-CN" altLang="en-US" sz="2000" b="0" dirty="0">
                <a:solidFill>
                  <a:srgbClr val="FF3300"/>
                </a:solidFill>
                <a:latin typeface="隶书" panose="02010509060101010101" pitchFamily="49" charset="-122"/>
                <a:ea typeface="隶书" panose="02010509060101010101" pitchFamily="49" charset="-122"/>
                <a:sym typeface="Symbol" panose="05050102010706020507" pitchFamily="18" charset="2"/>
              </a:rPr>
              <a:t>度量</a:t>
            </a:r>
            <a:r>
              <a:rPr lang="zh-CN" altLang="en-US" sz="2000" b="0" dirty="0">
                <a:latin typeface="隶书" panose="02010509060101010101" pitchFamily="49" charset="-122"/>
                <a:ea typeface="隶书" panose="02010509060101010101" pitchFamily="49" charset="-122"/>
                <a:sym typeface="Symbol" panose="05050102010706020507" pitchFamily="18" charset="2"/>
              </a:rPr>
              <a:t>(</a:t>
            </a:r>
            <a:r>
              <a:rPr lang="zh-CN" altLang="en-US" sz="2000" b="0" dirty="0">
                <a:solidFill>
                  <a:srgbClr val="FF3300"/>
                </a:solidFill>
                <a:latin typeface="隶书" panose="02010509060101010101" pitchFamily="49" charset="-122"/>
                <a:ea typeface="隶书" panose="02010509060101010101" pitchFamily="49" charset="-122"/>
                <a:sym typeface="宋体" panose="02010600030101010101" pitchFamily="2" charset="-122"/>
              </a:rPr>
              <a:t>Metrics,</a:t>
            </a:r>
            <a:r>
              <a:rPr lang="zh-CN" altLang="en-US" sz="2000" b="0" dirty="0">
                <a:latin typeface="隶书" panose="02010509060101010101" pitchFamily="49" charset="-122"/>
                <a:ea typeface="隶书" panose="02010509060101010101" pitchFamily="49" charset="-122"/>
                <a:sym typeface="宋体" panose="02010600030101010101" pitchFamily="2" charset="-122"/>
              </a:rPr>
              <a:t>To control)：定义衡量指标和方法。</a:t>
            </a:r>
            <a:endParaRPr lang="zh-CN" altLang="en-US" sz="2000" dirty="0">
              <a:latin typeface="隶书" panose="02010509060101010101" pitchFamily="49" charset="-122"/>
              <a:ea typeface="隶书" panose="02010509060101010101" pitchFamily="49" charset="-122"/>
            </a:endParaRPr>
          </a:p>
        </p:txBody>
      </p:sp>
      <p:sp>
        <p:nvSpPr>
          <p:cNvPr id="6" name="Rectangle 2"/>
          <p:cNvSpPr txBox="1"/>
          <p:nvPr/>
        </p:nvSpPr>
        <p:spPr>
          <a:xfrm>
            <a:off x="181293" y="108585"/>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a:latin typeface="隶书" panose="02010509060101010101" pitchFamily="49" charset="-122"/>
              </a:rPr>
              <a:t>1.</a:t>
            </a:r>
            <a:r>
              <a:rPr lang="zh-CN" altLang="en-US" sz="4000" b="1" kern="0">
                <a:latin typeface="隶书" panose="02010509060101010101" pitchFamily="49" charset="-122"/>
              </a:rPr>
              <a:t>软件质量 - 软件质量模型</a:t>
            </a:r>
            <a:endParaRPr lang="zh-CN" altLang="en-US" sz="4000" b="1" kern="0" dirty="0">
              <a:latin typeface="隶书" panose="0201050906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隶书" panose="02010509060101010101" pitchFamily="49" charset="-122"/>
              </a:rPr>
            </a:br>
            <a:endParaRPr lang="zh-CN" altLang="en-US" sz="4000" b="1" dirty="0">
              <a:latin typeface="隶书" panose="02010509060101010101" pitchFamily="49" charset="-122"/>
            </a:endParaRPr>
          </a:p>
        </p:txBody>
      </p:sp>
      <p:sp>
        <p:nvSpPr>
          <p:cNvPr id="9219" name="Rectangle 3"/>
          <p:cNvSpPr>
            <a:spLocks noGrp="1" noChangeArrowheads="1"/>
          </p:cNvSpPr>
          <p:nvPr>
            <p:ph type="body" idx="1"/>
          </p:nvPr>
        </p:nvSpPr>
        <p:spPr>
          <a:xfrm>
            <a:off x="484188" y="931863"/>
            <a:ext cx="8050213" cy="5448300"/>
          </a:xfrm>
        </p:spPr>
        <p:txBody>
          <a:bodyPr vert="horz" wrap="square" lIns="91440" tIns="45720" rIns="91440" bIns="45720" numCol="1" anchor="t" anchorCtr="0" compatLnSpc="1"/>
          <a:lstStyle/>
          <a:p>
            <a:pPr marL="85725" marR="0" lvl="0" indent="-85725" algn="l" defTabSz="0" rtl="0" eaLnBrk="1" fontAlgn="base" latinLnBrk="0" hangingPunct="1">
              <a:lnSpc>
                <a:spcPct val="100000"/>
              </a:lnSpc>
              <a:spcBef>
                <a:spcPct val="20000"/>
              </a:spcBef>
              <a:spcAft>
                <a:spcPct val="0"/>
              </a:spcAft>
              <a:buClr>
                <a:schemeClr val="accent2"/>
              </a:buClr>
              <a:buSzPct val="100000"/>
              <a:buFont typeface="Wingdings" panose="05000000000000000000" pitchFamily="2" charset="2"/>
              <a:buChar char="n"/>
              <a:defRPr/>
            </a:pPr>
            <a:r>
              <a:rPr kumimoji="0" lang="zh-CN" altLang="en-US" sz="24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 </a:t>
            </a:r>
            <a:r>
              <a:rPr kumimoji="0" lang="zh-CN" altLang="en-US" sz="2400" b="0"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软件质量模型：</a:t>
            </a:r>
            <a:r>
              <a:rPr kumimoji="0" lang="zh-CN" altLang="en-US" sz="2400" b="1" i="1"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宋体" panose="02010600030101010101" pitchFamily="2" charset="-122"/>
              </a:rPr>
              <a:t>Boehm </a:t>
            </a:r>
            <a:r>
              <a:rPr kumimoji="0" lang="zh-CN" altLang="en-US" sz="2400" b="0"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（1978年，英文）</a:t>
            </a:r>
          </a:p>
          <a:p>
            <a:pPr marL="0" marR="0" lvl="0" indent="0" algn="l" defTabSz="0" rtl="0" eaLnBrk="1" fontAlgn="base" latinLnBrk="0" hangingPunct="1">
              <a:lnSpc>
                <a:spcPct val="100000"/>
              </a:lnSpc>
              <a:spcBef>
                <a:spcPct val="20000"/>
              </a:spcBef>
              <a:spcAft>
                <a:spcPct val="0"/>
              </a:spcAft>
              <a:buClr>
                <a:schemeClr val="accent2"/>
              </a:buClr>
              <a:buSzPct val="100000"/>
              <a:buFont typeface="Wingdings" panose="05000000000000000000" pitchFamily="2" charset="2"/>
              <a:buNone/>
              <a:defRPr/>
            </a:pPr>
            <a:endParaRPr kumimoji="0" lang="zh-CN" altLang="en-US" sz="2400" b="0"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a:p>
            <a:pPr marL="0" marR="0" lvl="0" indent="0" algn="l" defTabSz="0" rtl="0" eaLnBrk="0" fontAlgn="base" latinLnBrk="0" hangingPunct="0">
              <a:lnSpc>
                <a:spcPct val="100000"/>
              </a:lnSpc>
              <a:spcBef>
                <a:spcPct val="30000"/>
              </a:spcBef>
              <a:spcAft>
                <a:spcPct val="0"/>
              </a:spcAft>
              <a:buClr>
                <a:schemeClr val="accent2"/>
              </a:buClr>
              <a:buSzPct val="80000"/>
              <a:buFont typeface="Wingdings" panose="05000000000000000000" pitchFamily="2" charset="2"/>
              <a:buNone/>
              <a:defRPr/>
            </a:pPr>
            <a:endParaRPr kumimoji="0" lang="zh-CN" altLang="en-US" sz="2000" b="0"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p:txBody>
      </p:sp>
      <p:pic>
        <p:nvPicPr>
          <p:cNvPr id="10244" name="Picture 4"/>
          <p:cNvPicPr>
            <a:picLocks noChangeAspect="1"/>
          </p:cNvPicPr>
          <p:nvPr/>
        </p:nvPicPr>
        <p:blipFill>
          <a:blip r:embed="rId2"/>
          <a:stretch>
            <a:fillRect/>
          </a:stretch>
        </p:blipFill>
        <p:spPr>
          <a:xfrm>
            <a:off x="1176338" y="1381125"/>
            <a:ext cx="6311900" cy="5275263"/>
          </a:xfrm>
          <a:prstGeom prst="rect">
            <a:avLst/>
          </a:prstGeom>
          <a:noFill/>
          <a:ln w="9525">
            <a:noFill/>
          </a:ln>
        </p:spPr>
      </p:pic>
      <p:sp>
        <p:nvSpPr>
          <p:cNvPr id="5" name="Rectangle 2"/>
          <p:cNvSpPr txBox="1"/>
          <p:nvPr/>
        </p:nvSpPr>
        <p:spPr>
          <a:xfrm>
            <a:off x="181293" y="108585"/>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a:latin typeface="隶书" panose="02010509060101010101" pitchFamily="49" charset="-122"/>
              </a:rPr>
              <a:t>1.</a:t>
            </a:r>
            <a:r>
              <a:rPr lang="zh-CN" altLang="en-US" sz="4000" b="1" kern="0">
                <a:latin typeface="隶书" panose="02010509060101010101" pitchFamily="49" charset="-122"/>
              </a:rPr>
              <a:t>软件质量 - 软件质量模型</a:t>
            </a:r>
            <a:endParaRPr lang="zh-CN" altLang="en-US" sz="4000" b="1" kern="0" dirty="0">
              <a:latin typeface="隶书" panose="0201050906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隶书" panose="02010509060101010101" pitchFamily="49" charset="-122"/>
              </a:rPr>
            </a:br>
            <a:endParaRPr lang="zh-CN" altLang="en-US" sz="4000" b="1" dirty="0">
              <a:latin typeface="隶书" panose="02010509060101010101" pitchFamily="49" charset="-122"/>
            </a:endParaRPr>
          </a:p>
        </p:txBody>
      </p:sp>
      <p:sp>
        <p:nvSpPr>
          <p:cNvPr id="10243" name="Rectangle 3"/>
          <p:cNvSpPr>
            <a:spLocks noGrp="1" noChangeArrowheads="1"/>
          </p:cNvSpPr>
          <p:nvPr>
            <p:ph type="body" idx="1"/>
          </p:nvPr>
        </p:nvSpPr>
        <p:spPr>
          <a:xfrm>
            <a:off x="484188" y="931863"/>
            <a:ext cx="8050213" cy="5448300"/>
          </a:xfrm>
        </p:spPr>
        <p:txBody>
          <a:bodyPr vert="horz" wrap="square" lIns="91440" tIns="45720" rIns="91440" bIns="45720" numCol="1" anchor="t" anchorCtr="0" compatLnSpc="1"/>
          <a:lstStyle/>
          <a:p>
            <a:pPr marL="85725" marR="0" lvl="0" indent="-85725" algn="l" defTabSz="0" rtl="0" eaLnBrk="1" fontAlgn="base" latinLnBrk="0" hangingPunct="1">
              <a:lnSpc>
                <a:spcPct val="100000"/>
              </a:lnSpc>
              <a:spcBef>
                <a:spcPct val="20000"/>
              </a:spcBef>
              <a:spcAft>
                <a:spcPct val="0"/>
              </a:spcAft>
              <a:buClr>
                <a:schemeClr val="accent2"/>
              </a:buClr>
              <a:buSzPct val="100000"/>
              <a:buFont typeface="Wingdings" panose="05000000000000000000" pitchFamily="2" charset="2"/>
              <a:buChar char="n"/>
              <a:defRPr/>
            </a:pPr>
            <a:r>
              <a:rPr kumimoji="0" lang="zh-CN" altLang="en-US" sz="2400" b="1"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 </a:t>
            </a:r>
            <a:r>
              <a:rPr kumimoji="0" lang="zh-CN" altLang="en-US" sz="24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软件质量模型：</a:t>
            </a:r>
            <a:r>
              <a:rPr kumimoji="0" lang="zh-CN" altLang="en-US" sz="2400" b="1" i="1"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宋体" panose="02010600030101010101" pitchFamily="2" charset="-122"/>
              </a:rPr>
              <a:t>Boehm </a:t>
            </a:r>
            <a:r>
              <a:rPr kumimoji="0" lang="zh-CN" altLang="en-US" sz="24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（1978年，中文）</a:t>
            </a:r>
          </a:p>
          <a:p>
            <a:pPr marL="0" marR="0" lvl="0" indent="0" algn="l" defTabSz="0" rtl="0" eaLnBrk="1" fontAlgn="base" latinLnBrk="0" hangingPunct="1">
              <a:lnSpc>
                <a:spcPct val="100000"/>
              </a:lnSpc>
              <a:spcBef>
                <a:spcPct val="20000"/>
              </a:spcBef>
              <a:spcAft>
                <a:spcPct val="0"/>
              </a:spcAft>
              <a:buClr>
                <a:schemeClr val="accent2"/>
              </a:buClr>
              <a:buSzPct val="100000"/>
              <a:buFont typeface="Wingdings" panose="05000000000000000000" pitchFamily="2" charset="2"/>
              <a:buNone/>
              <a:defRPr/>
            </a:pPr>
            <a:endParaRPr kumimoji="0" lang="zh-CN" altLang="en-US" sz="24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a:p>
            <a:pPr marL="0" marR="0" lvl="0" indent="0" algn="l" defTabSz="0" rtl="0" eaLnBrk="0" fontAlgn="base" latinLnBrk="0" hangingPunct="0">
              <a:lnSpc>
                <a:spcPct val="100000"/>
              </a:lnSpc>
              <a:spcBef>
                <a:spcPct val="30000"/>
              </a:spcBef>
              <a:spcAft>
                <a:spcPct val="0"/>
              </a:spcAft>
              <a:buClr>
                <a:schemeClr val="accent2"/>
              </a:buClr>
              <a:buSzPct val="80000"/>
              <a:buFont typeface="Wingdings" panose="05000000000000000000" pitchFamily="2" charset="2"/>
              <a:buNone/>
              <a:defRPr/>
            </a:pPr>
            <a:endParaRPr kumimoji="0" lang="zh-CN" altLang="en-US" sz="20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p:txBody>
      </p:sp>
      <p:pic>
        <p:nvPicPr>
          <p:cNvPr id="11268" name="Picture 4"/>
          <p:cNvPicPr>
            <a:picLocks noChangeAspect="1"/>
          </p:cNvPicPr>
          <p:nvPr/>
        </p:nvPicPr>
        <p:blipFill>
          <a:blip r:embed="rId2"/>
          <a:stretch>
            <a:fillRect/>
          </a:stretch>
        </p:blipFill>
        <p:spPr>
          <a:xfrm>
            <a:off x="1133475" y="1612900"/>
            <a:ext cx="6470650" cy="4770438"/>
          </a:xfrm>
          <a:prstGeom prst="rect">
            <a:avLst/>
          </a:prstGeom>
          <a:noFill/>
          <a:ln w="9525">
            <a:noFill/>
          </a:ln>
        </p:spPr>
      </p:pic>
      <p:sp>
        <p:nvSpPr>
          <p:cNvPr id="5" name="Rectangle 2"/>
          <p:cNvSpPr txBox="1"/>
          <p:nvPr/>
        </p:nvSpPr>
        <p:spPr>
          <a:xfrm>
            <a:off x="181293" y="108585"/>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a:latin typeface="隶书" panose="02010509060101010101" pitchFamily="49" charset="-122"/>
              </a:rPr>
              <a:t>1.</a:t>
            </a:r>
            <a:r>
              <a:rPr lang="zh-CN" altLang="en-US" sz="4000" b="1" kern="0">
                <a:latin typeface="隶书" panose="02010509060101010101" pitchFamily="49" charset="-122"/>
              </a:rPr>
              <a:t>软件质量 - 软件质量模型</a:t>
            </a:r>
            <a:endParaRPr lang="zh-CN" altLang="en-US" sz="4000" b="1" kern="0" dirty="0">
              <a:latin typeface="隶书" panose="02010509060101010101"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隶书" panose="02010509060101010101" pitchFamily="49" charset="-122"/>
              </a:rPr>
            </a:br>
            <a:endParaRPr lang="zh-CN" altLang="en-US" sz="4000" b="1" dirty="0">
              <a:latin typeface="隶书" panose="02010509060101010101" pitchFamily="49" charset="-122"/>
            </a:endParaRPr>
          </a:p>
        </p:txBody>
      </p:sp>
      <p:sp>
        <p:nvSpPr>
          <p:cNvPr id="11267" name="Rectangle 3"/>
          <p:cNvSpPr>
            <a:spLocks noGrp="1" noChangeArrowheads="1"/>
          </p:cNvSpPr>
          <p:nvPr>
            <p:ph type="body" idx="1"/>
          </p:nvPr>
        </p:nvSpPr>
        <p:spPr>
          <a:xfrm>
            <a:off x="484188" y="931863"/>
            <a:ext cx="8050213" cy="5448300"/>
          </a:xfrm>
        </p:spPr>
        <p:txBody>
          <a:bodyPr vert="horz" wrap="square" lIns="91440" tIns="45720" rIns="91440" bIns="45720" numCol="1" anchor="t" anchorCtr="0" compatLnSpc="1"/>
          <a:lstStyle/>
          <a:p>
            <a:pPr marL="85725" marR="0" lvl="0" indent="-85725" algn="l" defTabSz="0" rtl="0" eaLnBrk="1" fontAlgn="base" latinLnBrk="0" hangingPunct="1">
              <a:lnSpc>
                <a:spcPct val="100000"/>
              </a:lnSpc>
              <a:spcBef>
                <a:spcPct val="20000"/>
              </a:spcBef>
              <a:spcAft>
                <a:spcPct val="0"/>
              </a:spcAft>
              <a:buClr>
                <a:schemeClr val="accent2"/>
              </a:buClr>
              <a:buSzPct val="100000"/>
              <a:buFont typeface="Wingdings" panose="05000000000000000000" pitchFamily="2" charset="2"/>
              <a:buChar char="n"/>
              <a:defRPr/>
            </a:pPr>
            <a:r>
              <a:rPr kumimoji="0" lang="zh-CN" altLang="en-US" sz="2400" b="1"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 </a:t>
            </a:r>
            <a:r>
              <a:rPr kumimoji="0" lang="zh-CN" altLang="en-US" sz="24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软件质量模型：ISO/IEC 9126（1993年）</a:t>
            </a:r>
          </a:p>
          <a:p>
            <a:pPr marL="0" marR="0" lvl="0" indent="0" algn="l" defTabSz="0" rtl="0" eaLnBrk="1" fontAlgn="base" latinLnBrk="0" hangingPunct="1">
              <a:lnSpc>
                <a:spcPct val="100000"/>
              </a:lnSpc>
              <a:spcBef>
                <a:spcPct val="20000"/>
              </a:spcBef>
              <a:spcAft>
                <a:spcPct val="0"/>
              </a:spcAft>
              <a:buClr>
                <a:schemeClr val="accent2"/>
              </a:buClr>
              <a:buSzPct val="100000"/>
              <a:buFont typeface="Wingdings" panose="05000000000000000000" pitchFamily="2" charset="2"/>
              <a:buNone/>
              <a:defRPr/>
            </a:pPr>
            <a:endParaRPr kumimoji="0" lang="zh-CN" altLang="en-US" sz="24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a:p>
            <a:pPr marL="0" marR="0" lvl="0" indent="0" algn="l" defTabSz="0" rtl="0" eaLnBrk="0" fontAlgn="base" latinLnBrk="0" hangingPunct="0">
              <a:lnSpc>
                <a:spcPct val="100000"/>
              </a:lnSpc>
              <a:spcBef>
                <a:spcPct val="30000"/>
              </a:spcBef>
              <a:spcAft>
                <a:spcPct val="0"/>
              </a:spcAft>
              <a:buClr>
                <a:schemeClr val="accent2"/>
              </a:buClr>
              <a:buSzPct val="80000"/>
              <a:buFont typeface="Wingdings" panose="05000000000000000000" pitchFamily="2" charset="2"/>
              <a:buNone/>
              <a:defRPr/>
            </a:pPr>
            <a:endParaRPr kumimoji="0" lang="zh-CN" altLang="en-US" sz="20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p:txBody>
      </p:sp>
      <p:pic>
        <p:nvPicPr>
          <p:cNvPr id="12292" name="Picture 4"/>
          <p:cNvPicPr>
            <a:picLocks noChangeAspect="1"/>
          </p:cNvPicPr>
          <p:nvPr/>
        </p:nvPicPr>
        <p:blipFill>
          <a:blip r:embed="rId3"/>
          <a:stretch>
            <a:fillRect/>
          </a:stretch>
        </p:blipFill>
        <p:spPr>
          <a:xfrm>
            <a:off x="1162050" y="1395413"/>
            <a:ext cx="6408738" cy="5208587"/>
          </a:xfrm>
          <a:prstGeom prst="rect">
            <a:avLst/>
          </a:prstGeom>
          <a:noFill/>
          <a:ln w="9525">
            <a:noFill/>
          </a:ln>
        </p:spPr>
      </p:pic>
      <p:sp>
        <p:nvSpPr>
          <p:cNvPr id="5" name="Rectangle 2"/>
          <p:cNvSpPr txBox="1"/>
          <p:nvPr/>
        </p:nvSpPr>
        <p:spPr>
          <a:xfrm>
            <a:off x="181293" y="108585"/>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a:latin typeface="隶书" panose="02010509060101010101" pitchFamily="49" charset="-122"/>
              </a:rPr>
              <a:t>1.</a:t>
            </a:r>
            <a:r>
              <a:rPr lang="zh-CN" altLang="en-US" sz="4000" b="1" kern="0">
                <a:latin typeface="隶书" panose="02010509060101010101" pitchFamily="49" charset="-122"/>
              </a:rPr>
              <a:t>软件质量 - 软件质量模型</a:t>
            </a:r>
            <a:endParaRPr lang="zh-CN" altLang="en-US" sz="4000" b="1" kern="0" dirty="0">
              <a:latin typeface="隶书" panose="02010509060101010101"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隶书" panose="02010509060101010101" pitchFamily="49" charset="-122"/>
              </a:rPr>
            </a:br>
            <a:endParaRPr lang="zh-CN" altLang="en-US" sz="4000" b="1" dirty="0">
              <a:latin typeface="隶书" panose="02010509060101010101" pitchFamily="49" charset="-122"/>
            </a:endParaRPr>
          </a:p>
        </p:txBody>
      </p:sp>
      <p:sp>
        <p:nvSpPr>
          <p:cNvPr id="13315" name="Rectangle 3"/>
          <p:cNvSpPr>
            <a:spLocks noGrp="1" noChangeArrowheads="1"/>
          </p:cNvSpPr>
          <p:nvPr>
            <p:ph type="body" idx="1"/>
          </p:nvPr>
        </p:nvSpPr>
        <p:spPr>
          <a:xfrm>
            <a:off x="484188" y="931863"/>
            <a:ext cx="8050213" cy="395288"/>
          </a:xfrm>
        </p:spPr>
        <p:txBody>
          <a:bodyPr vert="horz" wrap="square" lIns="91440" tIns="45720" rIns="91440" bIns="45720" numCol="1" anchor="t" anchorCtr="0" compatLnSpc="1"/>
          <a:lstStyle/>
          <a:p>
            <a:pPr marL="85725" marR="0" lvl="0" indent="-85725" algn="l" defTabSz="0" rtl="0" eaLnBrk="1" fontAlgn="base" latinLnBrk="0" hangingPunct="1">
              <a:lnSpc>
                <a:spcPct val="80000"/>
              </a:lnSpc>
              <a:spcBef>
                <a:spcPct val="20000"/>
              </a:spcBef>
              <a:spcAft>
                <a:spcPct val="0"/>
              </a:spcAft>
              <a:buClr>
                <a:schemeClr val="accent2"/>
              </a:buClr>
              <a:buSzPct val="100000"/>
              <a:buFont typeface="Wingdings" panose="05000000000000000000" pitchFamily="2" charset="2"/>
              <a:buChar char="n"/>
              <a:defRPr/>
            </a:pPr>
            <a:r>
              <a:rPr kumimoji="0" lang="zh-CN" altLang="en-US" sz="2400" b="1"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 </a:t>
            </a:r>
            <a:r>
              <a:rPr kumimoji="0" lang="zh-CN" altLang="en-US" sz="24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软件质量模型：ISO/IEC 9126（1993年，英文）</a:t>
            </a:r>
          </a:p>
          <a:p>
            <a:pPr marL="0" marR="0" lvl="0" indent="0" algn="l" defTabSz="0" rtl="0" eaLnBrk="1" fontAlgn="base" latinLnBrk="0" hangingPunct="1">
              <a:lnSpc>
                <a:spcPct val="80000"/>
              </a:lnSpc>
              <a:spcBef>
                <a:spcPct val="20000"/>
              </a:spcBef>
              <a:spcAft>
                <a:spcPct val="0"/>
              </a:spcAft>
              <a:buClr>
                <a:schemeClr val="accent2"/>
              </a:buClr>
              <a:buSzPct val="100000"/>
              <a:buFont typeface="Wingdings" panose="05000000000000000000" pitchFamily="2" charset="2"/>
              <a:buNone/>
              <a:defRPr/>
            </a:pPr>
            <a:endParaRPr kumimoji="0" lang="zh-CN" altLang="en-US" sz="24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a:p>
            <a:pPr marL="0" marR="0" lvl="0" indent="0" algn="l" defTabSz="0" rtl="0" eaLnBrk="0" fontAlgn="base" latinLnBrk="0" hangingPunct="0">
              <a:lnSpc>
                <a:spcPct val="80000"/>
              </a:lnSpc>
              <a:spcBef>
                <a:spcPct val="30000"/>
              </a:spcBef>
              <a:spcAft>
                <a:spcPct val="0"/>
              </a:spcAft>
              <a:buClr>
                <a:schemeClr val="accent2"/>
              </a:buClr>
              <a:buSzPct val="80000"/>
              <a:buFont typeface="Wingdings" panose="05000000000000000000" pitchFamily="2" charset="2"/>
              <a:buNone/>
              <a:defRPr/>
            </a:pPr>
            <a:endParaRPr kumimoji="0" lang="zh-CN" altLang="en-US" sz="20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p:txBody>
      </p:sp>
      <p:grpSp>
        <p:nvGrpSpPr>
          <p:cNvPr id="13316" name="Group 4"/>
          <p:cNvGrpSpPr/>
          <p:nvPr/>
        </p:nvGrpSpPr>
        <p:grpSpPr>
          <a:xfrm>
            <a:off x="263525" y="1498600"/>
            <a:ext cx="8582025" cy="4460875"/>
            <a:chOff x="0" y="0"/>
            <a:chExt cx="13513" cy="7024"/>
          </a:xfrm>
        </p:grpSpPr>
        <p:sp>
          <p:nvSpPr>
            <p:cNvPr id="13361" name="Rectangle 5"/>
            <p:cNvSpPr/>
            <p:nvPr/>
          </p:nvSpPr>
          <p:spPr>
            <a:xfrm>
              <a:off x="3280" y="0"/>
              <a:ext cx="6784" cy="52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r>
                <a:rPr lang="zh-CN" altLang="en-US" dirty="0">
                  <a:latin typeface="Times New Roman" panose="02020603050405020304" pitchFamily="18" charset="0"/>
                  <a:ea typeface="宋体" panose="02010600030101010101" pitchFamily="2" charset="-122"/>
                </a:rPr>
                <a:t> Internal  and External Characteristics  </a:t>
              </a:r>
            </a:p>
          </p:txBody>
        </p:sp>
        <p:sp>
          <p:nvSpPr>
            <p:cNvPr id="13362" name="Line 6"/>
            <p:cNvSpPr/>
            <p:nvPr/>
          </p:nvSpPr>
          <p:spPr>
            <a:xfrm>
              <a:off x="6496" y="592"/>
              <a:ext cx="1" cy="480"/>
            </a:xfrm>
            <a:prstGeom prst="line">
              <a:avLst/>
            </a:prstGeom>
            <a:ln w="9525" cap="flat" cmpd="sng">
              <a:solidFill>
                <a:schemeClr val="tx1"/>
              </a:solidFill>
              <a:prstDash val="solid"/>
              <a:headEnd type="none" w="med" len="med"/>
              <a:tailEnd type="none" w="med" len="med"/>
            </a:ln>
          </p:spPr>
        </p:sp>
        <p:sp>
          <p:nvSpPr>
            <p:cNvPr id="13363" name="Line 7"/>
            <p:cNvSpPr/>
            <p:nvPr/>
          </p:nvSpPr>
          <p:spPr>
            <a:xfrm flipV="1">
              <a:off x="1632" y="1072"/>
              <a:ext cx="10816" cy="1"/>
            </a:xfrm>
            <a:prstGeom prst="line">
              <a:avLst/>
            </a:prstGeom>
            <a:ln w="9525" cap="flat" cmpd="sng">
              <a:solidFill>
                <a:schemeClr val="tx1"/>
              </a:solidFill>
              <a:prstDash val="solid"/>
              <a:bevel/>
              <a:headEnd type="none" w="med" len="med"/>
              <a:tailEnd type="none" w="med" len="med"/>
            </a:ln>
          </p:spPr>
        </p:sp>
        <p:sp>
          <p:nvSpPr>
            <p:cNvPr id="13364" name="Line 8"/>
            <p:cNvSpPr/>
            <p:nvPr/>
          </p:nvSpPr>
          <p:spPr>
            <a:xfrm flipH="1">
              <a:off x="1585" y="1104"/>
              <a:ext cx="16" cy="528"/>
            </a:xfrm>
            <a:prstGeom prst="line">
              <a:avLst/>
            </a:prstGeom>
            <a:ln w="9525" cap="flat" cmpd="sng">
              <a:solidFill>
                <a:schemeClr val="tx1"/>
              </a:solidFill>
              <a:prstDash val="solid"/>
              <a:bevel/>
              <a:headEnd type="none" w="med" len="med"/>
              <a:tailEnd type="none" w="med" len="med"/>
            </a:ln>
          </p:spPr>
        </p:sp>
        <p:sp>
          <p:nvSpPr>
            <p:cNvPr id="13365" name="Line 9"/>
            <p:cNvSpPr/>
            <p:nvPr/>
          </p:nvSpPr>
          <p:spPr>
            <a:xfrm>
              <a:off x="12416" y="1104"/>
              <a:ext cx="1" cy="624"/>
            </a:xfrm>
            <a:prstGeom prst="line">
              <a:avLst/>
            </a:prstGeom>
            <a:ln w="9525" cap="flat" cmpd="sng">
              <a:solidFill>
                <a:schemeClr val="tx1"/>
              </a:solidFill>
              <a:prstDash val="solid"/>
              <a:miter/>
              <a:headEnd type="none" w="med" len="med"/>
              <a:tailEnd type="none" w="med" len="med"/>
            </a:ln>
          </p:spPr>
        </p:sp>
        <p:sp>
          <p:nvSpPr>
            <p:cNvPr id="13366" name="Line 10"/>
            <p:cNvSpPr/>
            <p:nvPr/>
          </p:nvSpPr>
          <p:spPr>
            <a:xfrm>
              <a:off x="3920" y="1104"/>
              <a:ext cx="1" cy="480"/>
            </a:xfrm>
            <a:prstGeom prst="line">
              <a:avLst/>
            </a:prstGeom>
            <a:ln w="9525" cap="flat" cmpd="sng">
              <a:solidFill>
                <a:schemeClr val="tx1"/>
              </a:solidFill>
              <a:prstDash val="solid"/>
              <a:miter/>
              <a:headEnd type="none" w="med" len="med"/>
              <a:tailEnd type="none" w="med" len="med"/>
            </a:ln>
          </p:spPr>
        </p:sp>
        <p:sp>
          <p:nvSpPr>
            <p:cNvPr id="13367" name="Line 11"/>
            <p:cNvSpPr/>
            <p:nvPr/>
          </p:nvSpPr>
          <p:spPr>
            <a:xfrm>
              <a:off x="7824" y="1072"/>
              <a:ext cx="1" cy="560"/>
            </a:xfrm>
            <a:prstGeom prst="line">
              <a:avLst/>
            </a:prstGeom>
            <a:ln w="9525" cap="flat" cmpd="sng">
              <a:solidFill>
                <a:schemeClr val="tx1"/>
              </a:solidFill>
              <a:prstDash val="solid"/>
              <a:headEnd type="none" w="med" len="med"/>
              <a:tailEnd type="none" w="med" len="med"/>
            </a:ln>
          </p:spPr>
        </p:sp>
        <p:sp>
          <p:nvSpPr>
            <p:cNvPr id="13368" name="Line 12"/>
            <p:cNvSpPr/>
            <p:nvPr/>
          </p:nvSpPr>
          <p:spPr>
            <a:xfrm flipH="1">
              <a:off x="5714" y="1088"/>
              <a:ext cx="15" cy="544"/>
            </a:xfrm>
            <a:prstGeom prst="line">
              <a:avLst/>
            </a:prstGeom>
            <a:ln w="9525" cap="flat" cmpd="sng">
              <a:solidFill>
                <a:schemeClr val="tx1"/>
              </a:solidFill>
              <a:prstDash val="solid"/>
              <a:headEnd type="none" w="med" len="med"/>
              <a:tailEnd type="none" w="med" len="med"/>
            </a:ln>
          </p:spPr>
        </p:sp>
        <p:sp>
          <p:nvSpPr>
            <p:cNvPr id="13369" name="Line 13"/>
            <p:cNvSpPr/>
            <p:nvPr/>
          </p:nvSpPr>
          <p:spPr>
            <a:xfrm>
              <a:off x="9953" y="1088"/>
              <a:ext cx="1" cy="576"/>
            </a:xfrm>
            <a:prstGeom prst="line">
              <a:avLst/>
            </a:prstGeom>
            <a:ln w="9525" cap="flat" cmpd="sng">
              <a:solidFill>
                <a:schemeClr val="tx1"/>
              </a:solidFill>
              <a:prstDash val="solid"/>
              <a:bevel/>
              <a:headEnd type="none" w="med" len="med"/>
              <a:tailEnd type="none" w="med" len="med"/>
            </a:ln>
          </p:spPr>
        </p:sp>
        <p:sp>
          <p:nvSpPr>
            <p:cNvPr id="13370" name="Rectangle 14"/>
            <p:cNvSpPr/>
            <p:nvPr/>
          </p:nvSpPr>
          <p:spPr>
            <a:xfrm>
              <a:off x="50" y="2112"/>
              <a:ext cx="2094" cy="491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r>
                <a:rPr lang="zh-CN" altLang="zh-CN" sz="1400" dirty="0">
                  <a:latin typeface="Times New Roman" panose="02020603050405020304" pitchFamily="18" charset="0"/>
                </a:rPr>
                <a:t>Suitability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Accuracy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Interoperability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Security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Functionality </a:t>
              </a:r>
            </a:p>
            <a:p>
              <a:r>
                <a:rPr lang="zh-CN" altLang="zh-CN" sz="1400" dirty="0">
                  <a:latin typeface="Times New Roman" panose="02020603050405020304" pitchFamily="18" charset="0"/>
                </a:rPr>
                <a:t>Compliance</a:t>
              </a:r>
            </a:p>
          </p:txBody>
        </p:sp>
        <p:sp>
          <p:nvSpPr>
            <p:cNvPr id="13371" name="Rectangle 15"/>
            <p:cNvSpPr/>
            <p:nvPr/>
          </p:nvSpPr>
          <p:spPr>
            <a:xfrm>
              <a:off x="2432" y="2096"/>
              <a:ext cx="2176" cy="4864"/>
            </a:xfrm>
            <a:prstGeom prst="rect">
              <a:avLst/>
            </a:prstGeom>
            <a:solidFill>
              <a:schemeClr val="accent1"/>
            </a:solidFill>
            <a:ln w="9525" cap="flat" cmpd="sng">
              <a:solidFill>
                <a:schemeClr val="tx1"/>
              </a:solidFill>
              <a:prstDash val="solid"/>
              <a:bevel/>
              <a:headEnd type="none" w="med" len="med"/>
              <a:tailEnd type="none" w="med" len="med"/>
            </a:ln>
          </p:spPr>
          <p:txBody>
            <a:bodyPr wrap="none" anchor="ctr"/>
            <a:lstStyle/>
            <a:p>
              <a:r>
                <a:rPr lang="zh-CN" altLang="zh-CN" sz="1400" dirty="0">
                  <a:latin typeface="Times New Roman" panose="02020603050405020304" pitchFamily="18" charset="0"/>
                </a:rPr>
                <a:t>Maturity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Fault Tolerance</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Recoverability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Reliability</a:t>
              </a:r>
            </a:p>
            <a:p>
              <a:r>
                <a:rPr lang="zh-CN" altLang="zh-CN" sz="1400" dirty="0">
                  <a:latin typeface="Times New Roman" panose="02020603050405020304" pitchFamily="18" charset="0"/>
                </a:rPr>
                <a:t> Compliance</a:t>
              </a:r>
            </a:p>
          </p:txBody>
        </p:sp>
        <p:sp>
          <p:nvSpPr>
            <p:cNvPr id="13372" name="Rectangle 16"/>
            <p:cNvSpPr/>
            <p:nvPr/>
          </p:nvSpPr>
          <p:spPr>
            <a:xfrm>
              <a:off x="4768" y="2112"/>
              <a:ext cx="2208" cy="486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r>
                <a:rPr lang="zh-CN" altLang="zh-CN" sz="1400" dirty="0">
                  <a:latin typeface="Times New Roman" panose="02020603050405020304" pitchFamily="18" charset="0"/>
                </a:rPr>
                <a:t>Understandability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Learnability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Operability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Attractiveness</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Usability </a:t>
              </a:r>
            </a:p>
            <a:p>
              <a:r>
                <a:rPr lang="zh-CN" altLang="zh-CN" sz="1400" dirty="0">
                  <a:latin typeface="Times New Roman" panose="02020603050405020304" pitchFamily="18" charset="0"/>
                </a:rPr>
                <a:t>Compliance</a:t>
              </a:r>
            </a:p>
          </p:txBody>
        </p:sp>
        <p:sp>
          <p:nvSpPr>
            <p:cNvPr id="13373" name="Rectangle 17"/>
            <p:cNvSpPr/>
            <p:nvPr/>
          </p:nvSpPr>
          <p:spPr>
            <a:xfrm>
              <a:off x="7168" y="2128"/>
              <a:ext cx="1872" cy="486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r>
                <a:rPr lang="zh-CN" altLang="zh-CN" sz="1400" dirty="0">
                  <a:latin typeface="Times New Roman" panose="02020603050405020304" pitchFamily="18" charset="0"/>
                </a:rPr>
                <a:t>Time </a:t>
              </a:r>
            </a:p>
            <a:p>
              <a:r>
                <a:rPr lang="zh-CN" altLang="zh-CN" sz="1400" dirty="0">
                  <a:latin typeface="Times New Roman" panose="02020603050405020304" pitchFamily="18" charset="0"/>
                </a:rPr>
                <a:t>Behaviour</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Resource </a:t>
              </a:r>
            </a:p>
            <a:p>
              <a:r>
                <a:rPr lang="zh-CN" altLang="zh-CN" sz="1400" dirty="0">
                  <a:latin typeface="Times New Roman" panose="02020603050405020304" pitchFamily="18" charset="0"/>
                </a:rPr>
                <a:t>Utilization</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Efficiency</a:t>
              </a:r>
            </a:p>
            <a:p>
              <a:r>
                <a:rPr lang="zh-CN" altLang="zh-CN" sz="1400" dirty="0">
                  <a:latin typeface="Times New Roman" panose="02020603050405020304" pitchFamily="18" charset="0"/>
                </a:rPr>
                <a:t> Compliance</a:t>
              </a:r>
            </a:p>
          </p:txBody>
        </p:sp>
        <p:sp>
          <p:nvSpPr>
            <p:cNvPr id="13374" name="Rectangle 18"/>
            <p:cNvSpPr/>
            <p:nvPr/>
          </p:nvSpPr>
          <p:spPr>
            <a:xfrm>
              <a:off x="9264" y="2160"/>
              <a:ext cx="2048" cy="4864"/>
            </a:xfrm>
            <a:prstGeom prst="rect">
              <a:avLst/>
            </a:prstGeom>
            <a:solidFill>
              <a:schemeClr val="accent1"/>
            </a:solidFill>
            <a:ln w="9525" cap="flat" cmpd="sng">
              <a:solidFill>
                <a:schemeClr val="tx1"/>
              </a:solidFill>
              <a:prstDash val="solid"/>
              <a:bevel/>
              <a:headEnd type="none" w="med" len="med"/>
              <a:tailEnd type="none" w="med" len="med"/>
            </a:ln>
          </p:spPr>
          <p:txBody>
            <a:bodyPr wrap="none" anchor="ctr"/>
            <a:lstStyle/>
            <a:p>
              <a:r>
                <a:rPr lang="zh-CN" altLang="zh-CN" sz="1400" dirty="0">
                  <a:latin typeface="Times New Roman" panose="02020603050405020304" pitchFamily="18" charset="0"/>
                </a:rPr>
                <a:t>Analyzability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Changeability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Stability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Testability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Maintainability </a:t>
              </a:r>
            </a:p>
            <a:p>
              <a:r>
                <a:rPr lang="zh-CN" altLang="zh-CN" sz="1400" dirty="0">
                  <a:latin typeface="Times New Roman" panose="02020603050405020304" pitchFamily="18" charset="0"/>
                </a:rPr>
                <a:t>Compliance</a:t>
              </a:r>
            </a:p>
          </p:txBody>
        </p:sp>
        <p:sp>
          <p:nvSpPr>
            <p:cNvPr id="13375" name="Rectangle 19"/>
            <p:cNvSpPr/>
            <p:nvPr/>
          </p:nvSpPr>
          <p:spPr>
            <a:xfrm>
              <a:off x="11569" y="2096"/>
              <a:ext cx="1945" cy="486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r>
                <a:rPr lang="zh-CN" altLang="zh-CN" sz="1400" dirty="0">
                  <a:latin typeface="Times New Roman" panose="02020603050405020304" pitchFamily="18" charset="0"/>
                </a:rPr>
                <a:t>Adaptability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Installability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Co-Existence</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Replaceability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Portability </a:t>
              </a:r>
            </a:p>
            <a:p>
              <a:r>
                <a:rPr lang="zh-CN" altLang="zh-CN" sz="1400" dirty="0">
                  <a:latin typeface="Times New Roman" panose="02020603050405020304" pitchFamily="18" charset="0"/>
                </a:rPr>
                <a:t>Compliance</a:t>
              </a:r>
            </a:p>
          </p:txBody>
        </p:sp>
        <p:sp>
          <p:nvSpPr>
            <p:cNvPr id="13376" name="Text Box 20"/>
            <p:cNvSpPr txBox="1"/>
            <p:nvPr/>
          </p:nvSpPr>
          <p:spPr>
            <a:xfrm>
              <a:off x="0" y="1632"/>
              <a:ext cx="2208" cy="484"/>
            </a:xfrm>
            <a:prstGeom prst="rect">
              <a:avLst/>
            </a:prstGeom>
            <a:solidFill>
              <a:srgbClr val="FFFF99"/>
            </a:solidFill>
            <a:ln w="9525">
              <a:noFill/>
            </a:ln>
          </p:spPr>
          <p:txBody>
            <a:bodyPr lIns="90170" tIns="46990" rIns="90170" bIns="46990">
              <a:spAutoFit/>
            </a:bodyPr>
            <a:lstStyle/>
            <a:p>
              <a:r>
                <a:rPr lang="zh-CN" altLang="zh-CN" sz="1400" dirty="0">
                  <a:latin typeface="Times New Roman" panose="02020603050405020304" pitchFamily="18" charset="0"/>
                </a:rPr>
                <a:t>Functionality</a:t>
              </a:r>
            </a:p>
          </p:txBody>
        </p:sp>
        <p:sp>
          <p:nvSpPr>
            <p:cNvPr id="13377" name="Text Box 21"/>
            <p:cNvSpPr txBox="1"/>
            <p:nvPr/>
          </p:nvSpPr>
          <p:spPr>
            <a:xfrm>
              <a:off x="2400" y="1616"/>
              <a:ext cx="2208" cy="484"/>
            </a:xfrm>
            <a:prstGeom prst="rect">
              <a:avLst/>
            </a:prstGeom>
            <a:solidFill>
              <a:srgbClr val="FFFF99"/>
            </a:solidFill>
            <a:ln w="9525">
              <a:noFill/>
            </a:ln>
          </p:spPr>
          <p:txBody>
            <a:bodyPr lIns="90170" tIns="46990" rIns="90170" bIns="46990">
              <a:spAutoFit/>
            </a:bodyPr>
            <a:lstStyle/>
            <a:p>
              <a:r>
                <a:rPr lang="zh-CN" altLang="zh-CN" sz="1400" dirty="0">
                  <a:latin typeface="Times New Roman" panose="02020603050405020304" pitchFamily="18" charset="0"/>
                </a:rPr>
                <a:t>Reliability</a:t>
              </a:r>
            </a:p>
          </p:txBody>
        </p:sp>
        <p:sp>
          <p:nvSpPr>
            <p:cNvPr id="13378" name="Text Box 22"/>
            <p:cNvSpPr txBox="1"/>
            <p:nvPr/>
          </p:nvSpPr>
          <p:spPr>
            <a:xfrm>
              <a:off x="4912" y="1632"/>
              <a:ext cx="1824" cy="484"/>
            </a:xfrm>
            <a:prstGeom prst="rect">
              <a:avLst/>
            </a:prstGeom>
            <a:solidFill>
              <a:srgbClr val="FFFF99"/>
            </a:solidFill>
            <a:ln w="9525">
              <a:noFill/>
            </a:ln>
          </p:spPr>
          <p:txBody>
            <a:bodyPr lIns="90170" tIns="46990" rIns="90170" bIns="46990">
              <a:spAutoFit/>
            </a:bodyPr>
            <a:lstStyle/>
            <a:p>
              <a:r>
                <a:rPr lang="zh-CN" altLang="zh-CN" sz="1400" dirty="0">
                  <a:latin typeface="Times New Roman" panose="02020603050405020304" pitchFamily="18" charset="0"/>
                </a:rPr>
                <a:t>Usability</a:t>
              </a:r>
            </a:p>
          </p:txBody>
        </p:sp>
        <p:sp>
          <p:nvSpPr>
            <p:cNvPr id="13379" name="Text Box 23"/>
            <p:cNvSpPr txBox="1"/>
            <p:nvPr/>
          </p:nvSpPr>
          <p:spPr>
            <a:xfrm>
              <a:off x="7104" y="1648"/>
              <a:ext cx="1792" cy="484"/>
            </a:xfrm>
            <a:prstGeom prst="rect">
              <a:avLst/>
            </a:prstGeom>
            <a:solidFill>
              <a:srgbClr val="FFFF99"/>
            </a:solidFill>
            <a:ln w="9525">
              <a:noFill/>
            </a:ln>
          </p:spPr>
          <p:txBody>
            <a:bodyPr lIns="90170" tIns="46990" rIns="90170" bIns="46990">
              <a:spAutoFit/>
            </a:bodyPr>
            <a:lstStyle/>
            <a:p>
              <a:r>
                <a:rPr lang="zh-CN" altLang="zh-CN" sz="1400" dirty="0">
                  <a:latin typeface="Times New Roman" panose="02020603050405020304" pitchFamily="18" charset="0"/>
                </a:rPr>
                <a:t>Efficiency </a:t>
              </a:r>
            </a:p>
          </p:txBody>
        </p:sp>
        <p:sp>
          <p:nvSpPr>
            <p:cNvPr id="13380" name="Text Box 24"/>
            <p:cNvSpPr txBox="1"/>
            <p:nvPr/>
          </p:nvSpPr>
          <p:spPr>
            <a:xfrm>
              <a:off x="9168" y="1664"/>
              <a:ext cx="2208" cy="484"/>
            </a:xfrm>
            <a:prstGeom prst="rect">
              <a:avLst/>
            </a:prstGeom>
            <a:solidFill>
              <a:srgbClr val="FFFF99"/>
            </a:solidFill>
            <a:ln w="9525">
              <a:noFill/>
            </a:ln>
          </p:spPr>
          <p:txBody>
            <a:bodyPr lIns="90170" tIns="46990" rIns="90170" bIns="46990">
              <a:spAutoFit/>
            </a:bodyPr>
            <a:lstStyle/>
            <a:p>
              <a:r>
                <a:rPr lang="zh-CN" altLang="en-US" sz="1400" dirty="0">
                  <a:latin typeface="Times New Roman" panose="02020603050405020304" pitchFamily="18" charset="0"/>
                  <a:ea typeface="宋体" panose="02010600030101010101" pitchFamily="2" charset="-122"/>
                </a:rPr>
                <a:t>Maintainability </a:t>
              </a:r>
            </a:p>
          </p:txBody>
        </p:sp>
        <p:sp>
          <p:nvSpPr>
            <p:cNvPr id="13381" name="Text Box 25"/>
            <p:cNvSpPr txBox="1"/>
            <p:nvPr/>
          </p:nvSpPr>
          <p:spPr>
            <a:xfrm>
              <a:off x="11552" y="1616"/>
              <a:ext cx="1904" cy="484"/>
            </a:xfrm>
            <a:prstGeom prst="rect">
              <a:avLst/>
            </a:prstGeom>
            <a:solidFill>
              <a:srgbClr val="FFFF99"/>
            </a:solidFill>
            <a:ln w="9525">
              <a:noFill/>
            </a:ln>
          </p:spPr>
          <p:txBody>
            <a:bodyPr lIns="90170" tIns="46990" rIns="90170" bIns="46990">
              <a:spAutoFit/>
            </a:bodyPr>
            <a:lstStyle/>
            <a:p>
              <a:r>
                <a:rPr lang="zh-CN" altLang="en-US" sz="1400" dirty="0">
                  <a:latin typeface="Times New Roman" panose="02020603050405020304" pitchFamily="18" charset="0"/>
                  <a:ea typeface="宋体" panose="02010600030101010101" pitchFamily="2" charset="-122"/>
                </a:rPr>
                <a:t>Portability </a:t>
              </a:r>
            </a:p>
          </p:txBody>
        </p:sp>
      </p:grpSp>
      <p:grpSp>
        <p:nvGrpSpPr>
          <p:cNvPr id="13317" name="Group 26"/>
          <p:cNvGrpSpPr/>
          <p:nvPr/>
        </p:nvGrpSpPr>
        <p:grpSpPr>
          <a:xfrm>
            <a:off x="263525" y="1508125"/>
            <a:ext cx="8582025" cy="4460875"/>
            <a:chOff x="0" y="0"/>
            <a:chExt cx="13513" cy="7024"/>
          </a:xfrm>
        </p:grpSpPr>
        <p:sp>
          <p:nvSpPr>
            <p:cNvPr id="13340" name="Rectangle 27"/>
            <p:cNvSpPr/>
            <p:nvPr/>
          </p:nvSpPr>
          <p:spPr>
            <a:xfrm>
              <a:off x="3280" y="0"/>
              <a:ext cx="6784" cy="528"/>
            </a:xfrm>
            <a:prstGeom prst="rect">
              <a:avLst/>
            </a:prstGeom>
            <a:solidFill>
              <a:schemeClr val="accent1"/>
            </a:solidFill>
            <a:ln w="9525" cap="flat" cmpd="sng">
              <a:solidFill>
                <a:schemeClr val="tx1"/>
              </a:solidFill>
              <a:prstDash val="solid"/>
              <a:bevel/>
              <a:headEnd type="none" w="med" len="med"/>
              <a:tailEnd type="none" w="med" len="med"/>
            </a:ln>
          </p:spPr>
          <p:txBody>
            <a:bodyPr wrap="none" anchor="ctr"/>
            <a:lstStyle/>
            <a:p>
              <a:r>
                <a:rPr lang="zh-CN" altLang="en-US" dirty="0">
                  <a:latin typeface="Times New Roman" panose="02020603050405020304" pitchFamily="18" charset="0"/>
                  <a:ea typeface="宋体" panose="02010600030101010101" pitchFamily="2" charset="-122"/>
                </a:rPr>
                <a:t> Internal  and External Characteristics  </a:t>
              </a:r>
            </a:p>
          </p:txBody>
        </p:sp>
        <p:sp>
          <p:nvSpPr>
            <p:cNvPr id="13341" name="Line 28"/>
            <p:cNvSpPr/>
            <p:nvPr/>
          </p:nvSpPr>
          <p:spPr>
            <a:xfrm>
              <a:off x="6496" y="592"/>
              <a:ext cx="1" cy="480"/>
            </a:xfrm>
            <a:prstGeom prst="line">
              <a:avLst/>
            </a:prstGeom>
            <a:ln w="9525" cap="flat" cmpd="sng">
              <a:solidFill>
                <a:schemeClr val="tx1"/>
              </a:solidFill>
              <a:prstDash val="solid"/>
              <a:bevel/>
              <a:headEnd type="none" w="med" len="med"/>
              <a:tailEnd type="none" w="med" len="med"/>
            </a:ln>
          </p:spPr>
        </p:sp>
        <p:sp>
          <p:nvSpPr>
            <p:cNvPr id="13342" name="Line 29"/>
            <p:cNvSpPr/>
            <p:nvPr/>
          </p:nvSpPr>
          <p:spPr>
            <a:xfrm flipV="1">
              <a:off x="1632" y="1072"/>
              <a:ext cx="10816" cy="1"/>
            </a:xfrm>
            <a:prstGeom prst="line">
              <a:avLst/>
            </a:prstGeom>
            <a:ln w="9525" cap="flat" cmpd="sng">
              <a:solidFill>
                <a:schemeClr val="tx1"/>
              </a:solidFill>
              <a:prstDash val="solid"/>
              <a:miter/>
              <a:headEnd type="none" w="med" len="med"/>
              <a:tailEnd type="none" w="med" len="med"/>
            </a:ln>
          </p:spPr>
        </p:sp>
        <p:sp>
          <p:nvSpPr>
            <p:cNvPr id="13343" name="Line 30"/>
            <p:cNvSpPr/>
            <p:nvPr/>
          </p:nvSpPr>
          <p:spPr>
            <a:xfrm flipH="1">
              <a:off x="1585" y="1104"/>
              <a:ext cx="16" cy="528"/>
            </a:xfrm>
            <a:prstGeom prst="line">
              <a:avLst/>
            </a:prstGeom>
            <a:ln w="9525" cap="flat" cmpd="sng">
              <a:solidFill>
                <a:schemeClr val="tx1"/>
              </a:solidFill>
              <a:prstDash val="solid"/>
              <a:miter/>
              <a:headEnd type="none" w="med" len="med"/>
              <a:tailEnd type="none" w="med" len="med"/>
            </a:ln>
          </p:spPr>
        </p:sp>
        <p:sp>
          <p:nvSpPr>
            <p:cNvPr id="13344" name="Line 31"/>
            <p:cNvSpPr/>
            <p:nvPr/>
          </p:nvSpPr>
          <p:spPr>
            <a:xfrm>
              <a:off x="12416" y="1104"/>
              <a:ext cx="1" cy="624"/>
            </a:xfrm>
            <a:prstGeom prst="line">
              <a:avLst/>
            </a:prstGeom>
            <a:ln w="9525" cap="flat" cmpd="sng">
              <a:solidFill>
                <a:schemeClr val="tx1"/>
              </a:solidFill>
              <a:prstDash val="solid"/>
              <a:headEnd type="none" w="med" len="med"/>
              <a:tailEnd type="none" w="med" len="med"/>
            </a:ln>
          </p:spPr>
        </p:sp>
        <p:sp>
          <p:nvSpPr>
            <p:cNvPr id="13345" name="Line 32"/>
            <p:cNvSpPr/>
            <p:nvPr/>
          </p:nvSpPr>
          <p:spPr>
            <a:xfrm>
              <a:off x="3920" y="1104"/>
              <a:ext cx="1" cy="480"/>
            </a:xfrm>
            <a:prstGeom prst="line">
              <a:avLst/>
            </a:prstGeom>
            <a:ln w="9525" cap="flat" cmpd="sng">
              <a:solidFill>
                <a:schemeClr val="tx1"/>
              </a:solidFill>
              <a:prstDash val="solid"/>
              <a:headEnd type="none" w="med" len="med"/>
              <a:tailEnd type="none" w="med" len="med"/>
            </a:ln>
          </p:spPr>
        </p:sp>
        <p:sp>
          <p:nvSpPr>
            <p:cNvPr id="13346" name="Line 33"/>
            <p:cNvSpPr/>
            <p:nvPr/>
          </p:nvSpPr>
          <p:spPr>
            <a:xfrm>
              <a:off x="7824" y="1072"/>
              <a:ext cx="1" cy="560"/>
            </a:xfrm>
            <a:prstGeom prst="line">
              <a:avLst/>
            </a:prstGeom>
            <a:ln w="9525" cap="flat" cmpd="sng">
              <a:solidFill>
                <a:schemeClr val="tx1"/>
              </a:solidFill>
              <a:prstDash val="solid"/>
              <a:bevel/>
              <a:headEnd type="none" w="med" len="med"/>
              <a:tailEnd type="none" w="med" len="med"/>
            </a:ln>
          </p:spPr>
        </p:sp>
        <p:sp>
          <p:nvSpPr>
            <p:cNvPr id="13347" name="Line 34"/>
            <p:cNvSpPr/>
            <p:nvPr/>
          </p:nvSpPr>
          <p:spPr>
            <a:xfrm flipH="1">
              <a:off x="5714" y="1088"/>
              <a:ext cx="15" cy="544"/>
            </a:xfrm>
            <a:prstGeom prst="line">
              <a:avLst/>
            </a:prstGeom>
            <a:ln w="9525" cap="flat" cmpd="sng">
              <a:solidFill>
                <a:schemeClr val="tx1"/>
              </a:solidFill>
              <a:prstDash val="solid"/>
              <a:bevel/>
              <a:headEnd type="none" w="med" len="med"/>
              <a:tailEnd type="none" w="med" len="med"/>
            </a:ln>
          </p:spPr>
        </p:sp>
        <p:sp>
          <p:nvSpPr>
            <p:cNvPr id="13348" name="Line 35"/>
            <p:cNvSpPr/>
            <p:nvPr/>
          </p:nvSpPr>
          <p:spPr>
            <a:xfrm>
              <a:off x="9953" y="1088"/>
              <a:ext cx="1" cy="576"/>
            </a:xfrm>
            <a:prstGeom prst="line">
              <a:avLst/>
            </a:prstGeom>
            <a:ln w="9525" cap="flat" cmpd="sng">
              <a:solidFill>
                <a:schemeClr val="tx1"/>
              </a:solidFill>
              <a:prstDash val="solid"/>
              <a:miter/>
              <a:headEnd type="none" w="med" len="med"/>
              <a:tailEnd type="none" w="med" len="med"/>
            </a:ln>
          </p:spPr>
        </p:sp>
        <p:sp>
          <p:nvSpPr>
            <p:cNvPr id="13349" name="Rectangle 36"/>
            <p:cNvSpPr/>
            <p:nvPr/>
          </p:nvSpPr>
          <p:spPr>
            <a:xfrm>
              <a:off x="50" y="2112"/>
              <a:ext cx="2094" cy="4912"/>
            </a:xfrm>
            <a:prstGeom prst="rect">
              <a:avLst/>
            </a:prstGeom>
            <a:solidFill>
              <a:schemeClr val="accent1"/>
            </a:solidFill>
            <a:ln w="9525" cap="flat" cmpd="sng">
              <a:solidFill>
                <a:schemeClr val="tx1"/>
              </a:solidFill>
              <a:prstDash val="solid"/>
              <a:bevel/>
              <a:headEnd type="none" w="med" len="med"/>
              <a:tailEnd type="none" w="med" len="med"/>
            </a:ln>
          </p:spPr>
          <p:txBody>
            <a:bodyPr wrap="none" anchor="ctr"/>
            <a:lstStyle/>
            <a:p>
              <a:r>
                <a:rPr lang="zh-CN" altLang="zh-CN" sz="1400" dirty="0">
                  <a:latin typeface="Times New Roman" panose="02020603050405020304" pitchFamily="18" charset="0"/>
                </a:rPr>
                <a:t>Suitability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Accuracy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Interoperability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Security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Functionality </a:t>
              </a:r>
            </a:p>
            <a:p>
              <a:r>
                <a:rPr lang="zh-CN" altLang="zh-CN" sz="1400" dirty="0">
                  <a:latin typeface="Times New Roman" panose="02020603050405020304" pitchFamily="18" charset="0"/>
                </a:rPr>
                <a:t>Compliance</a:t>
              </a:r>
              <a:endParaRPr lang="zh-CN" altLang="zh-CN" dirty="0">
                <a:latin typeface="MS PGothic" panose="020B0600070205080204" pitchFamily="34" charset="-128"/>
              </a:endParaRPr>
            </a:p>
          </p:txBody>
        </p:sp>
        <p:sp>
          <p:nvSpPr>
            <p:cNvPr id="13350" name="Rectangle 37"/>
            <p:cNvSpPr/>
            <p:nvPr/>
          </p:nvSpPr>
          <p:spPr>
            <a:xfrm>
              <a:off x="2432" y="2096"/>
              <a:ext cx="2176" cy="486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r>
                <a:rPr lang="zh-CN" altLang="zh-CN" sz="1400" dirty="0">
                  <a:latin typeface="Times New Roman" panose="02020603050405020304" pitchFamily="18" charset="0"/>
                </a:rPr>
                <a:t>Maturity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Fault Tolerance</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Recoverability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Reliability</a:t>
              </a:r>
            </a:p>
            <a:p>
              <a:r>
                <a:rPr lang="zh-CN" altLang="zh-CN" sz="1400" dirty="0">
                  <a:latin typeface="Times New Roman" panose="02020603050405020304" pitchFamily="18" charset="0"/>
                </a:rPr>
                <a:t> Compliance</a:t>
              </a:r>
              <a:endParaRPr lang="zh-CN" altLang="zh-CN" dirty="0">
                <a:latin typeface="MS PGothic" panose="020B0600070205080204" pitchFamily="34" charset="-128"/>
              </a:endParaRPr>
            </a:p>
          </p:txBody>
        </p:sp>
        <p:sp>
          <p:nvSpPr>
            <p:cNvPr id="13351" name="Rectangle 38"/>
            <p:cNvSpPr/>
            <p:nvPr/>
          </p:nvSpPr>
          <p:spPr>
            <a:xfrm>
              <a:off x="4768" y="2112"/>
              <a:ext cx="2208" cy="486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r>
                <a:rPr lang="zh-CN" altLang="zh-CN" sz="1400" dirty="0">
                  <a:latin typeface="Times New Roman" panose="02020603050405020304" pitchFamily="18" charset="0"/>
                </a:rPr>
                <a:t>Understandability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Learnability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Operability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Attractiveness</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Usability </a:t>
              </a:r>
            </a:p>
            <a:p>
              <a:r>
                <a:rPr lang="zh-CN" altLang="zh-CN" sz="1400" dirty="0">
                  <a:latin typeface="Times New Roman" panose="02020603050405020304" pitchFamily="18" charset="0"/>
                </a:rPr>
                <a:t>Compliance</a:t>
              </a:r>
              <a:endParaRPr lang="zh-CN" altLang="zh-CN" dirty="0">
                <a:latin typeface="MS PGothic" panose="020B0600070205080204" pitchFamily="34" charset="-128"/>
              </a:endParaRPr>
            </a:p>
          </p:txBody>
        </p:sp>
        <p:sp>
          <p:nvSpPr>
            <p:cNvPr id="13352" name="Rectangle 39"/>
            <p:cNvSpPr/>
            <p:nvPr/>
          </p:nvSpPr>
          <p:spPr>
            <a:xfrm>
              <a:off x="7168" y="2128"/>
              <a:ext cx="1872" cy="4864"/>
            </a:xfrm>
            <a:prstGeom prst="rect">
              <a:avLst/>
            </a:prstGeom>
            <a:solidFill>
              <a:schemeClr val="accent1"/>
            </a:solidFill>
            <a:ln w="9525" cap="flat" cmpd="sng">
              <a:solidFill>
                <a:schemeClr val="tx1"/>
              </a:solidFill>
              <a:prstDash val="solid"/>
              <a:bevel/>
              <a:headEnd type="none" w="med" len="med"/>
              <a:tailEnd type="none" w="med" len="med"/>
            </a:ln>
          </p:spPr>
          <p:txBody>
            <a:bodyPr wrap="none" anchor="ctr"/>
            <a:lstStyle/>
            <a:p>
              <a:r>
                <a:rPr lang="zh-CN" altLang="zh-CN" sz="1400" dirty="0">
                  <a:latin typeface="Times New Roman" panose="02020603050405020304" pitchFamily="18" charset="0"/>
                </a:rPr>
                <a:t>Time </a:t>
              </a:r>
            </a:p>
            <a:p>
              <a:r>
                <a:rPr lang="zh-CN" altLang="zh-CN" sz="1400" dirty="0">
                  <a:latin typeface="Times New Roman" panose="02020603050405020304" pitchFamily="18" charset="0"/>
                </a:rPr>
                <a:t>Behaviour</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Resource </a:t>
              </a:r>
            </a:p>
            <a:p>
              <a:r>
                <a:rPr lang="zh-CN" altLang="zh-CN" sz="1400" dirty="0">
                  <a:latin typeface="Times New Roman" panose="02020603050405020304" pitchFamily="18" charset="0"/>
                </a:rPr>
                <a:t>Utilization</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Efficiency</a:t>
              </a:r>
            </a:p>
            <a:p>
              <a:r>
                <a:rPr lang="zh-CN" altLang="zh-CN" sz="1400" dirty="0">
                  <a:latin typeface="Times New Roman" panose="02020603050405020304" pitchFamily="18" charset="0"/>
                </a:rPr>
                <a:t> Compliance</a:t>
              </a:r>
              <a:endParaRPr lang="zh-CN" altLang="zh-CN" dirty="0">
                <a:latin typeface="MS PGothic" panose="020B0600070205080204" pitchFamily="34" charset="-128"/>
              </a:endParaRPr>
            </a:p>
          </p:txBody>
        </p:sp>
        <p:sp>
          <p:nvSpPr>
            <p:cNvPr id="13353" name="Rectangle 40"/>
            <p:cNvSpPr/>
            <p:nvPr/>
          </p:nvSpPr>
          <p:spPr>
            <a:xfrm>
              <a:off x="9264" y="2160"/>
              <a:ext cx="2048" cy="486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r>
                <a:rPr lang="zh-CN" altLang="zh-CN" sz="1400" dirty="0">
                  <a:latin typeface="Times New Roman" panose="02020603050405020304" pitchFamily="18" charset="0"/>
                </a:rPr>
                <a:t>Analyzability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Changeability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Stability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Testability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Maintainability </a:t>
              </a:r>
            </a:p>
            <a:p>
              <a:r>
                <a:rPr lang="zh-CN" altLang="zh-CN" sz="1400" dirty="0">
                  <a:latin typeface="Times New Roman" panose="02020603050405020304" pitchFamily="18" charset="0"/>
                </a:rPr>
                <a:t>Compliance</a:t>
              </a:r>
              <a:endParaRPr lang="zh-CN" altLang="zh-CN" dirty="0">
                <a:latin typeface="MS PGothic" panose="020B0600070205080204" pitchFamily="34" charset="-128"/>
              </a:endParaRPr>
            </a:p>
          </p:txBody>
        </p:sp>
        <p:sp>
          <p:nvSpPr>
            <p:cNvPr id="13354" name="Rectangle 41"/>
            <p:cNvSpPr/>
            <p:nvPr/>
          </p:nvSpPr>
          <p:spPr>
            <a:xfrm>
              <a:off x="11569" y="2096"/>
              <a:ext cx="1945" cy="486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r>
                <a:rPr lang="zh-CN" altLang="zh-CN" sz="1400" dirty="0">
                  <a:latin typeface="Times New Roman" panose="02020603050405020304" pitchFamily="18" charset="0"/>
                </a:rPr>
                <a:t>Adaptability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Installability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Co-Existence</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Replaceability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Portability </a:t>
              </a:r>
            </a:p>
            <a:p>
              <a:r>
                <a:rPr lang="zh-CN" altLang="zh-CN" sz="1400" dirty="0">
                  <a:latin typeface="Times New Roman" panose="02020603050405020304" pitchFamily="18" charset="0"/>
                </a:rPr>
                <a:t>Compliance</a:t>
              </a:r>
              <a:endParaRPr lang="zh-CN" altLang="zh-CN" dirty="0">
                <a:latin typeface="MS PGothic" panose="020B0600070205080204" pitchFamily="34" charset="-128"/>
              </a:endParaRPr>
            </a:p>
          </p:txBody>
        </p:sp>
        <p:sp>
          <p:nvSpPr>
            <p:cNvPr id="13355" name="Text Box 42"/>
            <p:cNvSpPr txBox="1"/>
            <p:nvPr/>
          </p:nvSpPr>
          <p:spPr>
            <a:xfrm>
              <a:off x="0" y="1632"/>
              <a:ext cx="2208" cy="484"/>
            </a:xfrm>
            <a:prstGeom prst="rect">
              <a:avLst/>
            </a:prstGeom>
            <a:solidFill>
              <a:srgbClr val="FFFF99"/>
            </a:solidFill>
            <a:ln w="9525">
              <a:noFill/>
            </a:ln>
          </p:spPr>
          <p:txBody>
            <a:bodyPr lIns="90170" tIns="46990" rIns="90170" bIns="46990">
              <a:spAutoFit/>
            </a:bodyPr>
            <a:lstStyle/>
            <a:p>
              <a:r>
                <a:rPr lang="zh-CN" altLang="zh-CN" sz="1400" dirty="0">
                  <a:latin typeface="Times New Roman" panose="02020603050405020304" pitchFamily="18" charset="0"/>
                </a:rPr>
                <a:t>Functionality</a:t>
              </a:r>
              <a:endParaRPr lang="zh-CN" altLang="zh-CN" dirty="0">
                <a:latin typeface="MS PGothic" panose="020B0600070205080204" pitchFamily="34" charset="-128"/>
              </a:endParaRPr>
            </a:p>
          </p:txBody>
        </p:sp>
        <p:sp>
          <p:nvSpPr>
            <p:cNvPr id="13356" name="Text Box 43"/>
            <p:cNvSpPr txBox="1"/>
            <p:nvPr/>
          </p:nvSpPr>
          <p:spPr>
            <a:xfrm>
              <a:off x="2400" y="1616"/>
              <a:ext cx="2208" cy="484"/>
            </a:xfrm>
            <a:prstGeom prst="rect">
              <a:avLst/>
            </a:prstGeom>
            <a:solidFill>
              <a:srgbClr val="FFFF99"/>
            </a:solidFill>
            <a:ln w="9525">
              <a:noFill/>
            </a:ln>
          </p:spPr>
          <p:txBody>
            <a:bodyPr lIns="90170" tIns="46990" rIns="90170" bIns="46990">
              <a:spAutoFit/>
            </a:bodyPr>
            <a:lstStyle/>
            <a:p>
              <a:r>
                <a:rPr lang="zh-CN" altLang="zh-CN" sz="1400" dirty="0">
                  <a:latin typeface="Times New Roman" panose="02020603050405020304" pitchFamily="18" charset="0"/>
                </a:rPr>
                <a:t>Reliability</a:t>
              </a:r>
            </a:p>
          </p:txBody>
        </p:sp>
        <p:sp>
          <p:nvSpPr>
            <p:cNvPr id="13357" name="Text Box 44"/>
            <p:cNvSpPr txBox="1"/>
            <p:nvPr/>
          </p:nvSpPr>
          <p:spPr>
            <a:xfrm>
              <a:off x="4912" y="1632"/>
              <a:ext cx="1824" cy="484"/>
            </a:xfrm>
            <a:prstGeom prst="rect">
              <a:avLst/>
            </a:prstGeom>
            <a:solidFill>
              <a:srgbClr val="FFFF99"/>
            </a:solidFill>
            <a:ln w="9525">
              <a:noFill/>
            </a:ln>
          </p:spPr>
          <p:txBody>
            <a:bodyPr lIns="90170" tIns="46990" rIns="90170" bIns="46990">
              <a:spAutoFit/>
            </a:bodyPr>
            <a:lstStyle/>
            <a:p>
              <a:r>
                <a:rPr lang="zh-CN" altLang="zh-CN" sz="1400" dirty="0">
                  <a:latin typeface="Times New Roman" panose="02020603050405020304" pitchFamily="18" charset="0"/>
                </a:rPr>
                <a:t>Usability</a:t>
              </a:r>
            </a:p>
          </p:txBody>
        </p:sp>
        <p:sp>
          <p:nvSpPr>
            <p:cNvPr id="13358" name="Text Box 45"/>
            <p:cNvSpPr txBox="1"/>
            <p:nvPr/>
          </p:nvSpPr>
          <p:spPr>
            <a:xfrm>
              <a:off x="7104" y="1648"/>
              <a:ext cx="1792" cy="484"/>
            </a:xfrm>
            <a:prstGeom prst="rect">
              <a:avLst/>
            </a:prstGeom>
            <a:solidFill>
              <a:srgbClr val="FFFF99"/>
            </a:solidFill>
            <a:ln w="9525">
              <a:noFill/>
            </a:ln>
          </p:spPr>
          <p:txBody>
            <a:bodyPr lIns="90170" tIns="46990" rIns="90170" bIns="46990">
              <a:spAutoFit/>
            </a:bodyPr>
            <a:lstStyle/>
            <a:p>
              <a:r>
                <a:rPr lang="zh-CN" altLang="zh-CN" sz="1400" dirty="0">
                  <a:latin typeface="Times New Roman" panose="02020603050405020304" pitchFamily="18" charset="0"/>
                </a:rPr>
                <a:t>Efficiency </a:t>
              </a:r>
            </a:p>
          </p:txBody>
        </p:sp>
        <p:sp>
          <p:nvSpPr>
            <p:cNvPr id="13359" name="Text Box 46"/>
            <p:cNvSpPr txBox="1"/>
            <p:nvPr/>
          </p:nvSpPr>
          <p:spPr>
            <a:xfrm>
              <a:off x="9168" y="1664"/>
              <a:ext cx="2208" cy="484"/>
            </a:xfrm>
            <a:prstGeom prst="rect">
              <a:avLst/>
            </a:prstGeom>
            <a:solidFill>
              <a:srgbClr val="FFFF99"/>
            </a:solidFill>
            <a:ln w="9525">
              <a:noFill/>
            </a:ln>
          </p:spPr>
          <p:txBody>
            <a:bodyPr lIns="90170" tIns="46990" rIns="90170" bIns="46990">
              <a:spAutoFit/>
            </a:bodyPr>
            <a:lstStyle/>
            <a:p>
              <a:r>
                <a:rPr lang="zh-CN" altLang="en-US" sz="1400" dirty="0">
                  <a:latin typeface="Times New Roman" panose="02020603050405020304" pitchFamily="18" charset="0"/>
                  <a:ea typeface="宋体" panose="02010600030101010101" pitchFamily="2" charset="-122"/>
                </a:rPr>
                <a:t>Maintainability </a:t>
              </a:r>
              <a:endParaRPr lang="zh-CN" altLang="en-US" dirty="0">
                <a:latin typeface="MS PGothic" panose="020B0600070205080204" pitchFamily="34" charset="-128"/>
              </a:endParaRPr>
            </a:p>
          </p:txBody>
        </p:sp>
        <p:sp>
          <p:nvSpPr>
            <p:cNvPr id="13360" name="Text Box 47"/>
            <p:cNvSpPr txBox="1"/>
            <p:nvPr/>
          </p:nvSpPr>
          <p:spPr>
            <a:xfrm>
              <a:off x="11552" y="1616"/>
              <a:ext cx="1904" cy="484"/>
            </a:xfrm>
            <a:prstGeom prst="rect">
              <a:avLst/>
            </a:prstGeom>
            <a:solidFill>
              <a:srgbClr val="FFFF99"/>
            </a:solidFill>
            <a:ln w="9525">
              <a:noFill/>
            </a:ln>
          </p:spPr>
          <p:txBody>
            <a:bodyPr lIns="90170" tIns="46990" rIns="90170" bIns="46990">
              <a:spAutoFit/>
            </a:bodyPr>
            <a:lstStyle/>
            <a:p>
              <a:r>
                <a:rPr lang="zh-CN" altLang="en-US" sz="1400" dirty="0">
                  <a:latin typeface="Times New Roman" panose="02020603050405020304" pitchFamily="18" charset="0"/>
                  <a:ea typeface="宋体" panose="02010600030101010101" pitchFamily="2" charset="-122"/>
                </a:rPr>
                <a:t>Portability </a:t>
              </a:r>
              <a:endParaRPr lang="zh-CN" altLang="en-US" dirty="0">
                <a:latin typeface="MS PGothic" panose="020B0600070205080204" pitchFamily="34" charset="-128"/>
              </a:endParaRPr>
            </a:p>
          </p:txBody>
        </p:sp>
      </p:grpSp>
      <p:grpSp>
        <p:nvGrpSpPr>
          <p:cNvPr id="13318" name="Group 48"/>
          <p:cNvGrpSpPr/>
          <p:nvPr/>
        </p:nvGrpSpPr>
        <p:grpSpPr>
          <a:xfrm>
            <a:off x="263525" y="1498600"/>
            <a:ext cx="8582025" cy="4460875"/>
            <a:chOff x="0" y="0"/>
            <a:chExt cx="13513" cy="7024"/>
          </a:xfrm>
        </p:grpSpPr>
        <p:sp>
          <p:nvSpPr>
            <p:cNvPr id="13319" name="Rectangle 49"/>
            <p:cNvSpPr/>
            <p:nvPr/>
          </p:nvSpPr>
          <p:spPr>
            <a:xfrm>
              <a:off x="3280" y="0"/>
              <a:ext cx="6784" cy="52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r>
                <a:rPr lang="zh-CN" altLang="en-US" dirty="0">
                  <a:latin typeface="Times New Roman" panose="02020603050405020304" pitchFamily="18" charset="0"/>
                  <a:ea typeface="宋体" panose="02010600030101010101" pitchFamily="2" charset="-122"/>
                </a:rPr>
                <a:t> Internal  and External Characteristics  </a:t>
              </a:r>
            </a:p>
          </p:txBody>
        </p:sp>
        <p:sp>
          <p:nvSpPr>
            <p:cNvPr id="13320" name="Line 50"/>
            <p:cNvSpPr/>
            <p:nvPr/>
          </p:nvSpPr>
          <p:spPr>
            <a:xfrm>
              <a:off x="6496" y="592"/>
              <a:ext cx="1" cy="480"/>
            </a:xfrm>
            <a:prstGeom prst="line">
              <a:avLst/>
            </a:prstGeom>
            <a:ln w="9525" cap="flat" cmpd="sng">
              <a:solidFill>
                <a:schemeClr val="tx1"/>
              </a:solidFill>
              <a:prstDash val="solid"/>
              <a:miter/>
              <a:headEnd type="none" w="med" len="med"/>
              <a:tailEnd type="none" w="med" len="med"/>
            </a:ln>
          </p:spPr>
        </p:sp>
        <p:sp>
          <p:nvSpPr>
            <p:cNvPr id="13321" name="Line 51"/>
            <p:cNvSpPr/>
            <p:nvPr/>
          </p:nvSpPr>
          <p:spPr>
            <a:xfrm flipV="1">
              <a:off x="1632" y="1072"/>
              <a:ext cx="10816" cy="1"/>
            </a:xfrm>
            <a:prstGeom prst="line">
              <a:avLst/>
            </a:prstGeom>
            <a:ln w="9525" cap="flat" cmpd="sng">
              <a:solidFill>
                <a:schemeClr val="tx1"/>
              </a:solidFill>
              <a:prstDash val="solid"/>
              <a:headEnd type="none" w="med" len="med"/>
              <a:tailEnd type="none" w="med" len="med"/>
            </a:ln>
          </p:spPr>
        </p:sp>
        <p:sp>
          <p:nvSpPr>
            <p:cNvPr id="13322" name="Line 52"/>
            <p:cNvSpPr/>
            <p:nvPr/>
          </p:nvSpPr>
          <p:spPr>
            <a:xfrm flipH="1">
              <a:off x="1585" y="1104"/>
              <a:ext cx="16" cy="528"/>
            </a:xfrm>
            <a:prstGeom prst="line">
              <a:avLst/>
            </a:prstGeom>
            <a:ln w="9525" cap="flat" cmpd="sng">
              <a:solidFill>
                <a:schemeClr val="tx1"/>
              </a:solidFill>
              <a:prstDash val="solid"/>
              <a:headEnd type="none" w="med" len="med"/>
              <a:tailEnd type="none" w="med" len="med"/>
            </a:ln>
          </p:spPr>
        </p:sp>
        <p:sp>
          <p:nvSpPr>
            <p:cNvPr id="13323" name="Line 53"/>
            <p:cNvSpPr/>
            <p:nvPr/>
          </p:nvSpPr>
          <p:spPr>
            <a:xfrm>
              <a:off x="12416" y="1104"/>
              <a:ext cx="1" cy="624"/>
            </a:xfrm>
            <a:prstGeom prst="line">
              <a:avLst/>
            </a:prstGeom>
            <a:ln w="9525" cap="flat" cmpd="sng">
              <a:solidFill>
                <a:schemeClr val="tx1"/>
              </a:solidFill>
              <a:prstDash val="solid"/>
              <a:bevel/>
              <a:headEnd type="none" w="med" len="med"/>
              <a:tailEnd type="none" w="med" len="med"/>
            </a:ln>
          </p:spPr>
        </p:sp>
        <p:sp>
          <p:nvSpPr>
            <p:cNvPr id="13324" name="Line 54"/>
            <p:cNvSpPr/>
            <p:nvPr/>
          </p:nvSpPr>
          <p:spPr>
            <a:xfrm>
              <a:off x="3920" y="1104"/>
              <a:ext cx="1" cy="480"/>
            </a:xfrm>
            <a:prstGeom prst="line">
              <a:avLst/>
            </a:prstGeom>
            <a:ln w="9525" cap="flat" cmpd="sng">
              <a:solidFill>
                <a:schemeClr val="tx1"/>
              </a:solidFill>
              <a:prstDash val="solid"/>
              <a:bevel/>
              <a:headEnd type="none" w="med" len="med"/>
              <a:tailEnd type="none" w="med" len="med"/>
            </a:ln>
          </p:spPr>
        </p:sp>
        <p:sp>
          <p:nvSpPr>
            <p:cNvPr id="13325" name="Line 55"/>
            <p:cNvSpPr/>
            <p:nvPr/>
          </p:nvSpPr>
          <p:spPr>
            <a:xfrm>
              <a:off x="7824" y="1072"/>
              <a:ext cx="1" cy="560"/>
            </a:xfrm>
            <a:prstGeom prst="line">
              <a:avLst/>
            </a:prstGeom>
            <a:ln w="9525" cap="flat" cmpd="sng">
              <a:solidFill>
                <a:schemeClr val="tx1"/>
              </a:solidFill>
              <a:prstDash val="solid"/>
              <a:miter/>
              <a:headEnd type="none" w="med" len="med"/>
              <a:tailEnd type="none" w="med" len="med"/>
            </a:ln>
          </p:spPr>
        </p:sp>
        <p:sp>
          <p:nvSpPr>
            <p:cNvPr id="13326" name="Line 56"/>
            <p:cNvSpPr/>
            <p:nvPr/>
          </p:nvSpPr>
          <p:spPr>
            <a:xfrm flipH="1">
              <a:off x="5714" y="1088"/>
              <a:ext cx="15" cy="544"/>
            </a:xfrm>
            <a:prstGeom prst="line">
              <a:avLst/>
            </a:prstGeom>
            <a:ln w="9525" cap="flat" cmpd="sng">
              <a:solidFill>
                <a:schemeClr val="tx1"/>
              </a:solidFill>
              <a:prstDash val="solid"/>
              <a:miter/>
              <a:headEnd type="none" w="med" len="med"/>
              <a:tailEnd type="none" w="med" len="med"/>
            </a:ln>
          </p:spPr>
        </p:sp>
        <p:sp>
          <p:nvSpPr>
            <p:cNvPr id="13327" name="Line 57"/>
            <p:cNvSpPr/>
            <p:nvPr/>
          </p:nvSpPr>
          <p:spPr>
            <a:xfrm>
              <a:off x="9953" y="1088"/>
              <a:ext cx="1" cy="576"/>
            </a:xfrm>
            <a:prstGeom prst="line">
              <a:avLst/>
            </a:prstGeom>
            <a:ln w="9525" cap="flat" cmpd="sng">
              <a:solidFill>
                <a:schemeClr val="tx1"/>
              </a:solidFill>
              <a:prstDash val="solid"/>
              <a:headEnd type="none" w="med" len="med"/>
              <a:tailEnd type="none" w="med" len="med"/>
            </a:ln>
          </p:spPr>
        </p:sp>
        <p:sp>
          <p:nvSpPr>
            <p:cNvPr id="13328" name="Rectangle 58"/>
            <p:cNvSpPr/>
            <p:nvPr/>
          </p:nvSpPr>
          <p:spPr>
            <a:xfrm>
              <a:off x="50" y="2112"/>
              <a:ext cx="2094" cy="491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r>
                <a:rPr lang="zh-CN" altLang="zh-CN" sz="1400" dirty="0">
                  <a:latin typeface="Times New Roman" panose="02020603050405020304" pitchFamily="18" charset="0"/>
                </a:rPr>
                <a:t>Suitability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Accuracy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Interoperability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Security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Functionality </a:t>
              </a:r>
            </a:p>
            <a:p>
              <a:r>
                <a:rPr lang="zh-CN" altLang="zh-CN" sz="1400" dirty="0">
                  <a:latin typeface="Times New Roman" panose="02020603050405020304" pitchFamily="18" charset="0"/>
                </a:rPr>
                <a:t>Compliance</a:t>
              </a:r>
              <a:endParaRPr lang="zh-CN" altLang="zh-CN" dirty="0">
                <a:latin typeface="MS PGothic" panose="020B0600070205080204" pitchFamily="34" charset="-128"/>
              </a:endParaRPr>
            </a:p>
          </p:txBody>
        </p:sp>
        <p:sp>
          <p:nvSpPr>
            <p:cNvPr id="13329" name="Rectangle 59"/>
            <p:cNvSpPr/>
            <p:nvPr/>
          </p:nvSpPr>
          <p:spPr>
            <a:xfrm>
              <a:off x="2432" y="2096"/>
              <a:ext cx="2176" cy="486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r>
                <a:rPr lang="zh-CN" altLang="zh-CN" sz="1400" dirty="0">
                  <a:latin typeface="Times New Roman" panose="02020603050405020304" pitchFamily="18" charset="0"/>
                </a:rPr>
                <a:t>Maturity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Fault Tolerance</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Recoverability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Reliability</a:t>
              </a:r>
            </a:p>
            <a:p>
              <a:r>
                <a:rPr lang="zh-CN" altLang="zh-CN" sz="1400" dirty="0">
                  <a:latin typeface="Times New Roman" panose="02020603050405020304" pitchFamily="18" charset="0"/>
                </a:rPr>
                <a:t> Compliance</a:t>
              </a:r>
              <a:endParaRPr lang="zh-CN" altLang="zh-CN" dirty="0">
                <a:latin typeface="MS PGothic" panose="020B0600070205080204" pitchFamily="34" charset="-128"/>
              </a:endParaRPr>
            </a:p>
          </p:txBody>
        </p:sp>
        <p:sp>
          <p:nvSpPr>
            <p:cNvPr id="13330" name="Rectangle 60"/>
            <p:cNvSpPr/>
            <p:nvPr/>
          </p:nvSpPr>
          <p:spPr>
            <a:xfrm>
              <a:off x="4768" y="2112"/>
              <a:ext cx="2208" cy="4864"/>
            </a:xfrm>
            <a:prstGeom prst="rect">
              <a:avLst/>
            </a:prstGeom>
            <a:solidFill>
              <a:schemeClr val="accent1"/>
            </a:solidFill>
            <a:ln w="9525" cap="flat" cmpd="sng">
              <a:solidFill>
                <a:schemeClr val="tx1"/>
              </a:solidFill>
              <a:prstDash val="solid"/>
              <a:bevel/>
              <a:headEnd type="none" w="med" len="med"/>
              <a:tailEnd type="none" w="med" len="med"/>
            </a:ln>
          </p:spPr>
          <p:txBody>
            <a:bodyPr wrap="none" anchor="ctr"/>
            <a:lstStyle/>
            <a:p>
              <a:r>
                <a:rPr lang="zh-CN" altLang="zh-CN" sz="1400" dirty="0">
                  <a:latin typeface="Times New Roman" panose="02020603050405020304" pitchFamily="18" charset="0"/>
                </a:rPr>
                <a:t>Understandability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Learnability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Operability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Attractiveness</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Usability </a:t>
              </a:r>
            </a:p>
            <a:p>
              <a:r>
                <a:rPr lang="zh-CN" altLang="zh-CN" sz="1400" dirty="0">
                  <a:latin typeface="Times New Roman" panose="02020603050405020304" pitchFamily="18" charset="0"/>
                </a:rPr>
                <a:t>Compliance</a:t>
              </a:r>
              <a:endParaRPr lang="zh-CN" altLang="zh-CN" dirty="0">
                <a:latin typeface="MS PGothic" panose="020B0600070205080204" pitchFamily="34" charset="-128"/>
              </a:endParaRPr>
            </a:p>
          </p:txBody>
        </p:sp>
        <p:sp>
          <p:nvSpPr>
            <p:cNvPr id="13331" name="Rectangle 61"/>
            <p:cNvSpPr/>
            <p:nvPr/>
          </p:nvSpPr>
          <p:spPr>
            <a:xfrm>
              <a:off x="7168" y="2128"/>
              <a:ext cx="1872" cy="486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r>
                <a:rPr lang="zh-CN" altLang="zh-CN" sz="1400" dirty="0">
                  <a:latin typeface="Times New Roman" panose="02020603050405020304" pitchFamily="18" charset="0"/>
                </a:rPr>
                <a:t>Time </a:t>
              </a:r>
            </a:p>
            <a:p>
              <a:r>
                <a:rPr lang="zh-CN" altLang="zh-CN" sz="1400" dirty="0">
                  <a:latin typeface="Times New Roman" panose="02020603050405020304" pitchFamily="18" charset="0"/>
                </a:rPr>
                <a:t>Behaviour</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Resource </a:t>
              </a:r>
            </a:p>
            <a:p>
              <a:r>
                <a:rPr lang="zh-CN" altLang="zh-CN" sz="1400" dirty="0">
                  <a:latin typeface="Times New Roman" panose="02020603050405020304" pitchFamily="18" charset="0"/>
                </a:rPr>
                <a:t>Utilization</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Efficiency</a:t>
              </a:r>
            </a:p>
            <a:p>
              <a:r>
                <a:rPr lang="zh-CN" altLang="zh-CN" sz="1400" dirty="0">
                  <a:latin typeface="Times New Roman" panose="02020603050405020304" pitchFamily="18" charset="0"/>
                </a:rPr>
                <a:t> Compliance</a:t>
              </a:r>
              <a:endParaRPr lang="zh-CN" altLang="zh-CN" dirty="0">
                <a:latin typeface="MS PGothic" panose="020B0600070205080204" pitchFamily="34" charset="-128"/>
              </a:endParaRPr>
            </a:p>
          </p:txBody>
        </p:sp>
        <p:sp>
          <p:nvSpPr>
            <p:cNvPr id="13332" name="Rectangle 62"/>
            <p:cNvSpPr/>
            <p:nvPr/>
          </p:nvSpPr>
          <p:spPr>
            <a:xfrm>
              <a:off x="9264" y="2160"/>
              <a:ext cx="2048" cy="486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r>
                <a:rPr lang="zh-CN" altLang="zh-CN" sz="1400" dirty="0">
                  <a:latin typeface="Times New Roman" panose="02020603050405020304" pitchFamily="18" charset="0"/>
                </a:rPr>
                <a:t>Analyzability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Changeability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Stability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Testability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Maintainability </a:t>
              </a:r>
            </a:p>
            <a:p>
              <a:r>
                <a:rPr lang="zh-CN" altLang="zh-CN" sz="1400" dirty="0">
                  <a:latin typeface="Times New Roman" panose="02020603050405020304" pitchFamily="18" charset="0"/>
                </a:rPr>
                <a:t>Compliance</a:t>
              </a:r>
              <a:endParaRPr lang="zh-CN" altLang="zh-CN" dirty="0">
                <a:latin typeface="MS PGothic" panose="020B0600070205080204" pitchFamily="34" charset="-128"/>
              </a:endParaRPr>
            </a:p>
          </p:txBody>
        </p:sp>
        <p:sp>
          <p:nvSpPr>
            <p:cNvPr id="13333" name="Rectangle 63"/>
            <p:cNvSpPr/>
            <p:nvPr/>
          </p:nvSpPr>
          <p:spPr>
            <a:xfrm>
              <a:off x="11569" y="2096"/>
              <a:ext cx="1945" cy="4864"/>
            </a:xfrm>
            <a:prstGeom prst="rect">
              <a:avLst/>
            </a:prstGeom>
            <a:solidFill>
              <a:schemeClr val="accent1"/>
            </a:solidFill>
            <a:ln w="9525" cap="flat" cmpd="sng">
              <a:solidFill>
                <a:schemeClr val="tx1"/>
              </a:solidFill>
              <a:prstDash val="solid"/>
              <a:bevel/>
              <a:headEnd type="none" w="med" len="med"/>
              <a:tailEnd type="none" w="med" len="med"/>
            </a:ln>
          </p:spPr>
          <p:txBody>
            <a:bodyPr wrap="none" anchor="ctr"/>
            <a:lstStyle/>
            <a:p>
              <a:r>
                <a:rPr lang="zh-CN" altLang="zh-CN" sz="1400" dirty="0">
                  <a:latin typeface="Times New Roman" panose="02020603050405020304" pitchFamily="18" charset="0"/>
                </a:rPr>
                <a:t>Adaptability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Installability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Co-Existence</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Replaceability</a:t>
              </a:r>
            </a:p>
            <a:p>
              <a:endParaRPr lang="zh-CN" altLang="zh-CN" sz="1400" dirty="0">
                <a:latin typeface="Times New Roman" panose="02020603050405020304" pitchFamily="18" charset="0"/>
              </a:endParaRPr>
            </a:p>
            <a:p>
              <a:r>
                <a:rPr lang="zh-CN" altLang="zh-CN" sz="1400" dirty="0">
                  <a:latin typeface="Times New Roman" panose="02020603050405020304" pitchFamily="18" charset="0"/>
                </a:rPr>
                <a:t>Portability </a:t>
              </a:r>
            </a:p>
            <a:p>
              <a:r>
                <a:rPr lang="zh-CN" altLang="zh-CN" sz="1400" dirty="0">
                  <a:latin typeface="Times New Roman" panose="02020603050405020304" pitchFamily="18" charset="0"/>
                </a:rPr>
                <a:t>Compliance</a:t>
              </a:r>
              <a:endParaRPr lang="zh-CN" altLang="zh-CN" dirty="0">
                <a:latin typeface="MS PGothic" panose="020B0600070205080204" pitchFamily="34" charset="-128"/>
              </a:endParaRPr>
            </a:p>
          </p:txBody>
        </p:sp>
        <p:sp>
          <p:nvSpPr>
            <p:cNvPr id="13334" name="Text Box 64"/>
            <p:cNvSpPr txBox="1"/>
            <p:nvPr/>
          </p:nvSpPr>
          <p:spPr>
            <a:xfrm>
              <a:off x="0" y="1632"/>
              <a:ext cx="2208" cy="484"/>
            </a:xfrm>
            <a:prstGeom prst="rect">
              <a:avLst/>
            </a:prstGeom>
            <a:solidFill>
              <a:srgbClr val="FFFF99"/>
            </a:solidFill>
            <a:ln w="9525">
              <a:noFill/>
            </a:ln>
          </p:spPr>
          <p:txBody>
            <a:bodyPr lIns="90170" tIns="46990" rIns="90170" bIns="46990">
              <a:spAutoFit/>
            </a:bodyPr>
            <a:lstStyle/>
            <a:p>
              <a:r>
                <a:rPr lang="zh-CN" altLang="zh-CN" sz="1400" dirty="0">
                  <a:latin typeface="Times New Roman" panose="02020603050405020304" pitchFamily="18" charset="0"/>
                </a:rPr>
                <a:t>Functionality</a:t>
              </a:r>
              <a:endParaRPr lang="zh-CN" altLang="zh-CN" dirty="0">
                <a:latin typeface="MS PGothic" panose="020B0600070205080204" pitchFamily="34" charset="-128"/>
              </a:endParaRPr>
            </a:p>
          </p:txBody>
        </p:sp>
        <p:sp>
          <p:nvSpPr>
            <p:cNvPr id="13335" name="Text Box 65"/>
            <p:cNvSpPr txBox="1"/>
            <p:nvPr/>
          </p:nvSpPr>
          <p:spPr>
            <a:xfrm>
              <a:off x="2400" y="1616"/>
              <a:ext cx="2208" cy="484"/>
            </a:xfrm>
            <a:prstGeom prst="rect">
              <a:avLst/>
            </a:prstGeom>
            <a:solidFill>
              <a:srgbClr val="FFFF99"/>
            </a:solidFill>
            <a:ln w="9525">
              <a:noFill/>
            </a:ln>
          </p:spPr>
          <p:txBody>
            <a:bodyPr lIns="90170" tIns="46990" rIns="90170" bIns="46990">
              <a:spAutoFit/>
            </a:bodyPr>
            <a:lstStyle/>
            <a:p>
              <a:r>
                <a:rPr lang="zh-CN" altLang="zh-CN" sz="1400" dirty="0">
                  <a:latin typeface="Times New Roman" panose="02020603050405020304" pitchFamily="18" charset="0"/>
                </a:rPr>
                <a:t>Reliability</a:t>
              </a:r>
            </a:p>
          </p:txBody>
        </p:sp>
        <p:sp>
          <p:nvSpPr>
            <p:cNvPr id="13336" name="Text Box 66"/>
            <p:cNvSpPr txBox="1"/>
            <p:nvPr/>
          </p:nvSpPr>
          <p:spPr>
            <a:xfrm>
              <a:off x="4912" y="1632"/>
              <a:ext cx="1824" cy="484"/>
            </a:xfrm>
            <a:prstGeom prst="rect">
              <a:avLst/>
            </a:prstGeom>
            <a:solidFill>
              <a:srgbClr val="FFFF99"/>
            </a:solidFill>
            <a:ln w="9525">
              <a:noFill/>
            </a:ln>
          </p:spPr>
          <p:txBody>
            <a:bodyPr lIns="90170" tIns="46990" rIns="90170" bIns="46990">
              <a:spAutoFit/>
            </a:bodyPr>
            <a:lstStyle/>
            <a:p>
              <a:r>
                <a:rPr lang="zh-CN" altLang="zh-CN" sz="1400" dirty="0">
                  <a:latin typeface="Times New Roman" panose="02020603050405020304" pitchFamily="18" charset="0"/>
                </a:rPr>
                <a:t>Usability</a:t>
              </a:r>
            </a:p>
          </p:txBody>
        </p:sp>
        <p:sp>
          <p:nvSpPr>
            <p:cNvPr id="13337" name="Text Box 67"/>
            <p:cNvSpPr txBox="1"/>
            <p:nvPr/>
          </p:nvSpPr>
          <p:spPr>
            <a:xfrm>
              <a:off x="7104" y="1648"/>
              <a:ext cx="1792" cy="484"/>
            </a:xfrm>
            <a:prstGeom prst="rect">
              <a:avLst/>
            </a:prstGeom>
            <a:solidFill>
              <a:srgbClr val="FFFF99"/>
            </a:solidFill>
            <a:ln w="9525">
              <a:noFill/>
            </a:ln>
          </p:spPr>
          <p:txBody>
            <a:bodyPr lIns="90170" tIns="46990" rIns="90170" bIns="46990">
              <a:spAutoFit/>
            </a:bodyPr>
            <a:lstStyle/>
            <a:p>
              <a:r>
                <a:rPr lang="zh-CN" altLang="zh-CN" sz="1400" dirty="0">
                  <a:latin typeface="Times New Roman" panose="02020603050405020304" pitchFamily="18" charset="0"/>
                </a:rPr>
                <a:t>Efficiency </a:t>
              </a:r>
            </a:p>
          </p:txBody>
        </p:sp>
        <p:sp>
          <p:nvSpPr>
            <p:cNvPr id="13338" name="Text Box 68"/>
            <p:cNvSpPr txBox="1"/>
            <p:nvPr/>
          </p:nvSpPr>
          <p:spPr>
            <a:xfrm>
              <a:off x="9168" y="1664"/>
              <a:ext cx="2208" cy="484"/>
            </a:xfrm>
            <a:prstGeom prst="rect">
              <a:avLst/>
            </a:prstGeom>
            <a:solidFill>
              <a:srgbClr val="FFFF99"/>
            </a:solidFill>
            <a:ln w="9525">
              <a:noFill/>
            </a:ln>
          </p:spPr>
          <p:txBody>
            <a:bodyPr lIns="90170" tIns="46990" rIns="90170" bIns="46990">
              <a:spAutoFit/>
            </a:bodyPr>
            <a:lstStyle/>
            <a:p>
              <a:r>
                <a:rPr lang="zh-CN" altLang="en-US" sz="1400" dirty="0">
                  <a:latin typeface="Times New Roman" panose="02020603050405020304" pitchFamily="18" charset="0"/>
                  <a:ea typeface="宋体" panose="02010600030101010101" pitchFamily="2" charset="-122"/>
                </a:rPr>
                <a:t>Maintainability </a:t>
              </a:r>
              <a:endParaRPr lang="zh-CN" altLang="en-US" dirty="0">
                <a:latin typeface="MS PGothic" panose="020B0600070205080204" pitchFamily="34" charset="-128"/>
              </a:endParaRPr>
            </a:p>
          </p:txBody>
        </p:sp>
        <p:sp>
          <p:nvSpPr>
            <p:cNvPr id="13339" name="Text Box 69"/>
            <p:cNvSpPr txBox="1"/>
            <p:nvPr/>
          </p:nvSpPr>
          <p:spPr>
            <a:xfrm>
              <a:off x="11552" y="1616"/>
              <a:ext cx="1904" cy="484"/>
            </a:xfrm>
            <a:prstGeom prst="rect">
              <a:avLst/>
            </a:prstGeom>
            <a:solidFill>
              <a:srgbClr val="FFFF99"/>
            </a:solidFill>
            <a:ln w="9525">
              <a:noFill/>
            </a:ln>
          </p:spPr>
          <p:txBody>
            <a:bodyPr lIns="90170" tIns="46990" rIns="90170" bIns="46990">
              <a:spAutoFit/>
            </a:bodyPr>
            <a:lstStyle/>
            <a:p>
              <a:r>
                <a:rPr lang="zh-CN" altLang="en-US" sz="1400" dirty="0">
                  <a:latin typeface="Times New Roman" panose="02020603050405020304" pitchFamily="18" charset="0"/>
                  <a:ea typeface="宋体" panose="02010600030101010101" pitchFamily="2" charset="-122"/>
                </a:rPr>
                <a:t>Portability </a:t>
              </a:r>
              <a:endParaRPr lang="zh-CN" altLang="en-US" dirty="0">
                <a:latin typeface="MS PGothic" panose="020B0600070205080204" pitchFamily="34" charset="-128"/>
              </a:endParaRPr>
            </a:p>
          </p:txBody>
        </p:sp>
      </p:grpSp>
      <p:sp>
        <p:nvSpPr>
          <p:cNvPr id="70" name="Rectangle 2"/>
          <p:cNvSpPr txBox="1"/>
          <p:nvPr/>
        </p:nvSpPr>
        <p:spPr>
          <a:xfrm>
            <a:off x="181293" y="108585"/>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a:latin typeface="隶书" panose="02010509060101010101" pitchFamily="49" charset="-122"/>
              </a:rPr>
              <a:t>1.</a:t>
            </a:r>
            <a:r>
              <a:rPr lang="zh-CN" altLang="en-US" sz="4000" b="1" kern="0">
                <a:latin typeface="隶书" panose="02010509060101010101" pitchFamily="49" charset="-122"/>
              </a:rPr>
              <a:t>软件质量 - 软件质量模型</a:t>
            </a:r>
            <a:endParaRPr lang="zh-CN" altLang="en-US" sz="4000" b="1" kern="0" dirty="0">
              <a:latin typeface="隶书" panose="020105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en-US" altLang="zh-CN" sz="4400" b="1" dirty="0">
              <a:latin typeface="隶书" panose="02010509060101010101" pitchFamily="49" charset="-122"/>
            </a:endParaRPr>
          </a:p>
        </p:txBody>
      </p:sp>
      <p:sp>
        <p:nvSpPr>
          <p:cNvPr id="15363" name="Rectangle 3"/>
          <p:cNvSpPr>
            <a:spLocks noGrp="1" noChangeArrowheads="1"/>
          </p:cNvSpPr>
          <p:nvPr>
            <p:ph type="body" idx="1"/>
          </p:nvPr>
        </p:nvSpPr>
        <p:spPr>
          <a:xfrm>
            <a:off x="484188" y="931863"/>
            <a:ext cx="8050213" cy="5448300"/>
          </a:xfrm>
        </p:spPr>
        <p:txBody>
          <a:bodyPr vert="horz" wrap="square" lIns="91440" tIns="45720" rIns="91440" bIns="45720" numCol="1" anchor="t" anchorCtr="0" compatLnSpc="1"/>
          <a:lstStyle/>
          <a:p>
            <a:pPr marL="85725" marR="0" lvl="0" indent="-85725" algn="l" defTabSz="0" rtl="0" eaLnBrk="1" fontAlgn="base" latinLnBrk="0" hangingPunct="1">
              <a:lnSpc>
                <a:spcPct val="100000"/>
              </a:lnSpc>
              <a:spcBef>
                <a:spcPct val="20000"/>
              </a:spcBef>
              <a:spcAft>
                <a:spcPct val="0"/>
              </a:spcAft>
              <a:buClr>
                <a:schemeClr val="accent2"/>
              </a:buClr>
              <a:buSzPct val="100000"/>
              <a:buFont typeface="Wingdings" panose="05000000000000000000" pitchFamily="2" charset="2"/>
              <a:buChar char="n"/>
              <a:defRPr/>
            </a:pPr>
            <a:r>
              <a:rPr kumimoji="0" lang="zh-CN" altLang="en-US" sz="2400" b="1"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 </a:t>
            </a:r>
            <a:r>
              <a:rPr kumimoji="0" lang="zh-CN" altLang="en-US" sz="24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软件质量模型：ISO/IEC 9126（1993年,中文）</a:t>
            </a:r>
          </a:p>
          <a:p>
            <a:pPr marL="0" marR="0" lvl="0" indent="0" algn="l" defTabSz="0" rtl="0" eaLnBrk="1" fontAlgn="base" latinLnBrk="0" hangingPunct="1">
              <a:lnSpc>
                <a:spcPct val="100000"/>
              </a:lnSpc>
              <a:spcBef>
                <a:spcPct val="20000"/>
              </a:spcBef>
              <a:spcAft>
                <a:spcPct val="0"/>
              </a:spcAft>
              <a:buClr>
                <a:schemeClr val="accent2"/>
              </a:buClr>
              <a:buSzPct val="100000"/>
              <a:buFont typeface="Wingdings" panose="05000000000000000000" pitchFamily="2" charset="2"/>
              <a:buNone/>
              <a:defRPr/>
            </a:pPr>
            <a:endParaRPr kumimoji="0" lang="zh-CN" altLang="en-US" sz="24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a:p>
            <a:pPr marL="0" marR="0" lvl="0" indent="0" algn="l" defTabSz="0" rtl="0" eaLnBrk="0" fontAlgn="base" latinLnBrk="0" hangingPunct="0">
              <a:lnSpc>
                <a:spcPct val="100000"/>
              </a:lnSpc>
              <a:spcBef>
                <a:spcPct val="30000"/>
              </a:spcBef>
              <a:spcAft>
                <a:spcPct val="0"/>
              </a:spcAft>
              <a:buClr>
                <a:schemeClr val="accent2"/>
              </a:buClr>
              <a:buSzPct val="80000"/>
              <a:buFont typeface="Wingdings" panose="05000000000000000000" pitchFamily="2" charset="2"/>
              <a:buNone/>
              <a:defRPr/>
            </a:pPr>
            <a:endParaRPr kumimoji="0" lang="zh-CN" altLang="en-US" sz="20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p:txBody>
      </p:sp>
      <p:pic>
        <p:nvPicPr>
          <p:cNvPr id="14340" name="Picture 4"/>
          <p:cNvPicPr>
            <a:picLocks noChangeAspect="1"/>
          </p:cNvPicPr>
          <p:nvPr/>
        </p:nvPicPr>
        <p:blipFill>
          <a:blip r:embed="rId3"/>
          <a:stretch>
            <a:fillRect/>
          </a:stretch>
        </p:blipFill>
        <p:spPr>
          <a:xfrm>
            <a:off x="666750" y="1612900"/>
            <a:ext cx="7891463" cy="4664075"/>
          </a:xfrm>
          <a:prstGeom prst="rect">
            <a:avLst/>
          </a:prstGeom>
          <a:noFill/>
          <a:ln w="9525">
            <a:noFill/>
          </a:ln>
        </p:spPr>
      </p:pic>
      <p:sp>
        <p:nvSpPr>
          <p:cNvPr id="5" name="Rectangle 2"/>
          <p:cNvSpPr txBox="1"/>
          <p:nvPr/>
        </p:nvSpPr>
        <p:spPr>
          <a:xfrm>
            <a:off x="181293" y="108585"/>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a:latin typeface="隶书" panose="02010509060101010101" pitchFamily="49" charset="-122"/>
              </a:rPr>
              <a:t>1.</a:t>
            </a:r>
            <a:r>
              <a:rPr lang="zh-CN" altLang="en-US" sz="4000" b="1" kern="0">
                <a:latin typeface="隶书" panose="02010509060101010101" pitchFamily="49" charset="-122"/>
              </a:rPr>
              <a:t>软件质量 - 软件质量模型</a:t>
            </a:r>
            <a:endParaRPr lang="zh-CN" altLang="en-US" sz="4000" b="1" kern="0" dirty="0">
              <a:latin typeface="隶书" panose="0201050906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隶书" panose="02010509060101010101" pitchFamily="49" charset="-122"/>
              </a:rPr>
            </a:br>
            <a:endParaRPr lang="zh-CN" altLang="en-US" sz="4000" b="1" dirty="0">
              <a:latin typeface="隶书" panose="02010509060101010101" pitchFamily="49" charset="-122"/>
            </a:endParaRPr>
          </a:p>
        </p:txBody>
      </p:sp>
      <p:sp>
        <p:nvSpPr>
          <p:cNvPr id="18435" name="Rectangle 3"/>
          <p:cNvSpPr>
            <a:spLocks noGrp="1" noChangeArrowheads="1"/>
          </p:cNvSpPr>
          <p:nvPr>
            <p:ph type="body" idx="1"/>
          </p:nvPr>
        </p:nvSpPr>
        <p:spPr>
          <a:xfrm>
            <a:off x="484188" y="931863"/>
            <a:ext cx="8050213" cy="5448300"/>
          </a:xfrm>
        </p:spPr>
        <p:txBody>
          <a:bodyPr vert="horz" wrap="square" lIns="91440" tIns="45720" rIns="91440" bIns="45720" numCol="1" anchor="t" anchorCtr="0" compatLnSpc="1"/>
          <a:lstStyle/>
          <a:p>
            <a:pPr marL="85725" marR="0" lvl="0" indent="-85725" algn="l" defTabSz="0" rtl="0" eaLnBrk="1" fontAlgn="base" latinLnBrk="0" hangingPunct="1">
              <a:lnSpc>
                <a:spcPct val="100000"/>
              </a:lnSpc>
              <a:spcBef>
                <a:spcPct val="20000"/>
              </a:spcBef>
              <a:spcAft>
                <a:spcPct val="0"/>
              </a:spcAft>
              <a:buClr>
                <a:schemeClr val="accent2"/>
              </a:buClr>
              <a:buSzPct val="100000"/>
              <a:buFont typeface="Wingdings" panose="05000000000000000000" pitchFamily="2" charset="2"/>
              <a:buChar char="n"/>
              <a:defRPr/>
            </a:pPr>
            <a:r>
              <a:rPr kumimoji="0" lang="zh-CN" altLang="en-US" sz="2400" b="1"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 </a:t>
            </a:r>
            <a:r>
              <a:rPr kumimoji="0" lang="zh-CN" altLang="en-US" sz="24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软件质量模型：ISO/IEC </a:t>
            </a:r>
            <a:r>
              <a:rPr kumimoji="0" lang="zh-CN" altLang="en-US" sz="2400" b="1" i="1"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宋体" panose="02010600030101010101" pitchFamily="2" charset="-122"/>
              </a:rPr>
              <a:t>25010 </a:t>
            </a:r>
            <a:r>
              <a:rPr kumimoji="0" lang="zh-CN" altLang="en-US" sz="24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（2011年）</a:t>
            </a:r>
          </a:p>
          <a:p>
            <a:pPr marL="0" marR="0" lvl="0" indent="0" algn="l" defTabSz="0" rtl="0" eaLnBrk="1" fontAlgn="base" latinLnBrk="0" hangingPunct="1">
              <a:lnSpc>
                <a:spcPct val="100000"/>
              </a:lnSpc>
              <a:spcBef>
                <a:spcPct val="20000"/>
              </a:spcBef>
              <a:spcAft>
                <a:spcPct val="0"/>
              </a:spcAft>
              <a:buClr>
                <a:schemeClr val="accent2"/>
              </a:buClr>
              <a:buSzPct val="100000"/>
              <a:buFont typeface="Wingdings" panose="05000000000000000000" pitchFamily="2" charset="2"/>
              <a:buNone/>
              <a:defRPr/>
            </a:pPr>
            <a:endParaRPr kumimoji="0" lang="zh-CN" altLang="en-US" sz="24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a:p>
            <a:pPr marL="0" marR="0" lvl="0" indent="0" algn="l" defTabSz="0" rtl="0" eaLnBrk="0" fontAlgn="base" latinLnBrk="0" hangingPunct="0">
              <a:lnSpc>
                <a:spcPct val="100000"/>
              </a:lnSpc>
              <a:spcBef>
                <a:spcPct val="30000"/>
              </a:spcBef>
              <a:spcAft>
                <a:spcPct val="0"/>
              </a:spcAft>
              <a:buClr>
                <a:schemeClr val="accent2"/>
              </a:buClr>
              <a:buSzPct val="80000"/>
              <a:buFont typeface="Wingdings" panose="05000000000000000000" pitchFamily="2" charset="2"/>
              <a:buNone/>
              <a:defRPr/>
            </a:pPr>
            <a:endParaRPr kumimoji="0" lang="zh-CN" altLang="en-US" sz="20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p:txBody>
      </p:sp>
      <p:pic>
        <p:nvPicPr>
          <p:cNvPr id="16388" name="Picture 4"/>
          <p:cNvPicPr>
            <a:picLocks noChangeAspect="1"/>
          </p:cNvPicPr>
          <p:nvPr/>
        </p:nvPicPr>
        <p:blipFill>
          <a:blip r:embed="rId3"/>
          <a:stretch>
            <a:fillRect/>
          </a:stretch>
        </p:blipFill>
        <p:spPr>
          <a:xfrm>
            <a:off x="1238250" y="1425575"/>
            <a:ext cx="5997575" cy="4656138"/>
          </a:xfrm>
          <a:prstGeom prst="rect">
            <a:avLst/>
          </a:prstGeom>
          <a:noFill/>
          <a:ln w="9525">
            <a:noFill/>
          </a:ln>
        </p:spPr>
      </p:pic>
      <p:sp>
        <p:nvSpPr>
          <p:cNvPr id="16389" name="Text Box 5"/>
          <p:cNvSpPr txBox="1"/>
          <p:nvPr/>
        </p:nvSpPr>
        <p:spPr>
          <a:xfrm>
            <a:off x="220663" y="6243638"/>
            <a:ext cx="4127500" cy="398462"/>
          </a:xfrm>
          <a:prstGeom prst="rect">
            <a:avLst/>
          </a:prstGeom>
          <a:solidFill>
            <a:srgbClr val="CCFFCC"/>
          </a:solidFill>
          <a:ln w="9525">
            <a:noFill/>
          </a:ln>
        </p:spPr>
        <p:txBody>
          <a:bodyPr lIns="90170" tIns="46990" rIns="90170" bIns="46990">
            <a:spAutoFit/>
          </a:bodyPr>
          <a:lstStyle/>
          <a:p>
            <a:pPr marL="171450" indent="133350" algn="l">
              <a:buFont typeface="Wingdings" panose="05000000000000000000" pitchFamily="2" charset="2"/>
              <a:buChar char="n"/>
            </a:pPr>
            <a:r>
              <a:rPr lang="zh-CN" altLang="en-US" sz="2000" b="0" dirty="0">
                <a:latin typeface="隶书" panose="02010509060101010101" pitchFamily="49" charset="-122"/>
                <a:ea typeface="隶书" panose="02010509060101010101" pitchFamily="49" charset="-122"/>
                <a:sym typeface="Symbol" panose="05050102010706020507" pitchFamily="18" charset="2"/>
              </a:rPr>
              <a:t> </a:t>
            </a:r>
            <a:r>
              <a:rPr lang="zh-CN" altLang="en-US" sz="2000" b="0" dirty="0">
                <a:solidFill>
                  <a:srgbClr val="FF3300"/>
                </a:solidFill>
                <a:latin typeface="隶书" panose="02010509060101010101" pitchFamily="49" charset="-122"/>
                <a:ea typeface="隶书" panose="02010509060101010101" pitchFamily="49" charset="-122"/>
                <a:sym typeface="Symbol" panose="05050102010706020507" pitchFamily="18" charset="2"/>
              </a:rPr>
              <a:t>8</a:t>
            </a:r>
            <a:r>
              <a:rPr lang="zh-CN" altLang="en-US" sz="2000" b="0" dirty="0">
                <a:latin typeface="隶书" panose="02010509060101010101" pitchFamily="49" charset="-122"/>
                <a:ea typeface="隶书" panose="02010509060101010101" pitchFamily="49" charset="-122"/>
                <a:sym typeface="Symbol" panose="05050102010706020507" pitchFamily="18" charset="2"/>
              </a:rPr>
              <a:t>个质量特性</a:t>
            </a:r>
            <a:r>
              <a:rPr lang="zh-CN" altLang="en-US" sz="2000" b="0" dirty="0">
                <a:solidFill>
                  <a:srgbClr val="FF3300"/>
                </a:solidFill>
                <a:latin typeface="隶书" panose="02010509060101010101" pitchFamily="49" charset="-122"/>
                <a:ea typeface="隶书" panose="02010509060101010101" pitchFamily="49" charset="-122"/>
                <a:sym typeface="Symbol" panose="05050102010706020507" pitchFamily="18" charset="2"/>
              </a:rPr>
              <a:t>，36</a:t>
            </a:r>
            <a:r>
              <a:rPr lang="zh-CN" altLang="en-US" sz="2000" b="0" dirty="0">
                <a:latin typeface="隶书" panose="02010509060101010101" pitchFamily="49" charset="-122"/>
                <a:ea typeface="隶书" panose="02010509060101010101" pitchFamily="49" charset="-122"/>
                <a:sym typeface="Symbol" panose="05050102010706020507" pitchFamily="18" charset="2"/>
              </a:rPr>
              <a:t>个质量子特性</a:t>
            </a:r>
            <a:endParaRPr lang="zh-CN" altLang="en-US" sz="2000" dirty="0">
              <a:latin typeface="隶书" panose="02010509060101010101" pitchFamily="49" charset="-122"/>
              <a:ea typeface="隶书" panose="02010509060101010101" pitchFamily="49" charset="-122"/>
            </a:endParaRPr>
          </a:p>
        </p:txBody>
      </p:sp>
      <p:sp>
        <p:nvSpPr>
          <p:cNvPr id="16390" name="花边圆形2 471"/>
          <p:cNvSpPr/>
          <p:nvPr/>
        </p:nvSpPr>
        <p:spPr>
          <a:xfrm>
            <a:off x="4510088" y="2573338"/>
            <a:ext cx="965200" cy="304800"/>
          </a:xfrm>
          <a:custGeom>
            <a:avLst/>
            <a:gdLst>
              <a:gd name="txL" fmla="*/ 0 w 2587436"/>
              <a:gd name="txT" fmla="*/ 0 h 2587437"/>
              <a:gd name="txR" fmla="*/ 2587436 w 2587436"/>
              <a:gd name="txB" fmla="*/ 2587437 h 2587437"/>
            </a:gdLst>
            <a:ahLst/>
            <a:cxnLst>
              <a:cxn ang="0">
                <a:pos x="285" y="3"/>
              </a:cxn>
              <a:cxn ang="0">
                <a:pos x="6687" y="3"/>
              </a:cxn>
              <a:cxn ang="0">
                <a:pos x="3175" y="0"/>
              </a:cxn>
              <a:cxn ang="0">
                <a:pos x="3797" y="0"/>
              </a:cxn>
              <a:cxn ang="0">
                <a:pos x="4000" y="0"/>
              </a:cxn>
              <a:cxn ang="0">
                <a:pos x="4486" y="0"/>
              </a:cxn>
              <a:cxn ang="0">
                <a:pos x="4979" y="1"/>
              </a:cxn>
              <a:cxn ang="0">
                <a:pos x="5389" y="1"/>
              </a:cxn>
              <a:cxn ang="0">
                <a:pos x="5814" y="1"/>
              </a:cxn>
              <a:cxn ang="0">
                <a:pos x="6106" y="2"/>
              </a:cxn>
              <a:cxn ang="0">
                <a:pos x="6420" y="2"/>
              </a:cxn>
              <a:cxn ang="0">
                <a:pos x="6565" y="2"/>
              </a:cxn>
              <a:cxn ang="0">
                <a:pos x="6740" y="3"/>
              </a:cxn>
              <a:cxn ang="0">
                <a:pos x="6724" y="3"/>
              </a:cxn>
              <a:cxn ang="0">
                <a:pos x="6734" y="4"/>
              </a:cxn>
              <a:cxn ang="0">
                <a:pos x="6565" y="4"/>
              </a:cxn>
              <a:cxn ang="0">
                <a:pos x="6423" y="5"/>
              </a:cxn>
              <a:cxn ang="0">
                <a:pos x="6106" y="5"/>
              </a:cxn>
              <a:cxn ang="0">
                <a:pos x="5818" y="6"/>
              </a:cxn>
              <a:cxn ang="0">
                <a:pos x="5389" y="6"/>
              </a:cxn>
              <a:cxn ang="0">
                <a:pos x="4985" y="6"/>
              </a:cxn>
              <a:cxn ang="0">
                <a:pos x="4486" y="6"/>
              </a:cxn>
              <a:cxn ang="0">
                <a:pos x="4005" y="7"/>
              </a:cxn>
              <a:cxn ang="0">
                <a:pos x="3486" y="7"/>
              </a:cxn>
              <a:cxn ang="0">
                <a:pos x="2967" y="7"/>
              </a:cxn>
              <a:cxn ang="0">
                <a:pos x="2485" y="6"/>
              </a:cxn>
              <a:cxn ang="0">
                <a:pos x="1987" y="6"/>
              </a:cxn>
              <a:cxn ang="0">
                <a:pos x="1583" y="6"/>
              </a:cxn>
              <a:cxn ang="0">
                <a:pos x="1149" y="6"/>
              </a:cxn>
              <a:cxn ang="0">
                <a:pos x="867" y="5"/>
              </a:cxn>
              <a:cxn ang="0">
                <a:pos x="541" y="5"/>
              </a:cxn>
              <a:cxn ang="0">
                <a:pos x="406" y="4"/>
              </a:cxn>
              <a:cxn ang="0">
                <a:pos x="232" y="4"/>
              </a:cxn>
              <a:cxn ang="0">
                <a:pos x="248" y="3"/>
              </a:cxn>
              <a:cxn ang="0">
                <a:pos x="232" y="3"/>
              </a:cxn>
              <a:cxn ang="0">
                <a:pos x="406" y="2"/>
              </a:cxn>
              <a:cxn ang="0">
                <a:pos x="541" y="2"/>
              </a:cxn>
              <a:cxn ang="0">
                <a:pos x="867" y="2"/>
              </a:cxn>
              <a:cxn ang="0">
                <a:pos x="1149" y="1"/>
              </a:cxn>
              <a:cxn ang="0">
                <a:pos x="1583" y="1"/>
              </a:cxn>
              <a:cxn ang="0">
                <a:pos x="1985" y="1"/>
              </a:cxn>
              <a:cxn ang="0">
                <a:pos x="2485" y="0"/>
              </a:cxn>
              <a:cxn ang="0">
                <a:pos x="2969" y="0"/>
              </a:cxn>
              <a:cxn ang="0">
                <a:pos x="3175" y="0"/>
              </a:cxn>
            </a:cxnLst>
            <a:rect l="txL" t="txT" r="txR" b="txB"/>
            <a:pathLst>
              <a:path w="2587436" h="2587437">
                <a:moveTo>
                  <a:pt x="1293718" y="105586"/>
                </a:moveTo>
                <a:cubicBezTo>
                  <a:pt x="637531" y="105586"/>
                  <a:pt x="105586" y="637531"/>
                  <a:pt x="105586" y="1293718"/>
                </a:cubicBezTo>
                <a:cubicBezTo>
                  <a:pt x="105586" y="1949905"/>
                  <a:pt x="637531" y="2481850"/>
                  <a:pt x="1293718" y="2481850"/>
                </a:cubicBezTo>
                <a:cubicBezTo>
                  <a:pt x="1949905" y="2481850"/>
                  <a:pt x="2481850" y="1949905"/>
                  <a:pt x="2481850" y="1293718"/>
                </a:cubicBezTo>
                <a:cubicBezTo>
                  <a:pt x="2481850" y="637531"/>
                  <a:pt x="1949905" y="105586"/>
                  <a:pt x="1293718" y="105586"/>
                </a:cubicBezTo>
                <a:close/>
                <a:moveTo>
                  <a:pt x="1178351" y="781"/>
                </a:moveTo>
                <a:cubicBezTo>
                  <a:pt x="1220450" y="-5049"/>
                  <a:pt x="1268508" y="21422"/>
                  <a:pt x="1293718" y="92011"/>
                </a:cubicBezTo>
                <a:cubicBezTo>
                  <a:pt x="1318929" y="21422"/>
                  <a:pt x="1366986" y="-5049"/>
                  <a:pt x="1409085" y="781"/>
                </a:cubicBezTo>
                <a:cubicBezTo>
                  <a:pt x="1434345" y="4279"/>
                  <a:pt x="1457459" y="19405"/>
                  <a:pt x="1472207" y="43607"/>
                </a:cubicBezTo>
                <a:lnTo>
                  <a:pt x="1484604" y="88506"/>
                </a:lnTo>
                <a:lnTo>
                  <a:pt x="1510269" y="49635"/>
                </a:lnTo>
                <a:cubicBezTo>
                  <a:pt x="1567616" y="408"/>
                  <a:pt x="1661604" y="30947"/>
                  <a:pt x="1665065" y="150827"/>
                </a:cubicBezTo>
                <a:cubicBezTo>
                  <a:pt x="1738329" y="55877"/>
                  <a:pt x="1832316" y="86415"/>
                  <a:pt x="1849776" y="159948"/>
                </a:cubicBezTo>
                <a:lnTo>
                  <a:pt x="1847820" y="203618"/>
                </a:lnTo>
                <a:lnTo>
                  <a:pt x="1858676" y="192501"/>
                </a:lnTo>
                <a:cubicBezTo>
                  <a:pt x="1932101" y="134716"/>
                  <a:pt x="2038035" y="192050"/>
                  <a:pt x="2000063" y="321517"/>
                </a:cubicBezTo>
                <a:cubicBezTo>
                  <a:pt x="2099082" y="253854"/>
                  <a:pt x="2179033" y="311942"/>
                  <a:pt x="2172915" y="387271"/>
                </a:cubicBezTo>
                <a:lnTo>
                  <a:pt x="2157560" y="428199"/>
                </a:lnTo>
                <a:lnTo>
                  <a:pt x="2171320" y="420980"/>
                </a:lnTo>
                <a:cubicBezTo>
                  <a:pt x="2259007" y="388713"/>
                  <a:pt x="2342040" y="475977"/>
                  <a:pt x="2265919" y="587373"/>
                </a:cubicBezTo>
                <a:cubicBezTo>
                  <a:pt x="2381000" y="553620"/>
                  <a:pt x="2439088" y="633571"/>
                  <a:pt x="2409992" y="703323"/>
                </a:cubicBezTo>
                <a:lnTo>
                  <a:pt x="2382741" y="737503"/>
                </a:lnTo>
                <a:lnTo>
                  <a:pt x="2398059" y="734889"/>
                </a:lnTo>
                <a:cubicBezTo>
                  <a:pt x="2491425" y="731298"/>
                  <a:pt x="2543428" y="839949"/>
                  <a:pt x="2436609" y="922371"/>
                </a:cubicBezTo>
                <a:cubicBezTo>
                  <a:pt x="2556489" y="925832"/>
                  <a:pt x="2587027" y="1019820"/>
                  <a:pt x="2537801" y="1077167"/>
                </a:cubicBezTo>
                <a:lnTo>
                  <a:pt x="2501321" y="1101253"/>
                </a:lnTo>
                <a:lnTo>
                  <a:pt x="2516697" y="1103501"/>
                </a:lnTo>
                <a:cubicBezTo>
                  <a:pt x="2606603" y="1128937"/>
                  <a:pt x="2622486" y="1248340"/>
                  <a:pt x="2495425" y="1293719"/>
                </a:cubicBezTo>
                <a:cubicBezTo>
                  <a:pt x="2608368" y="1334056"/>
                  <a:pt x="2608368" y="1432880"/>
                  <a:pt x="2543829" y="1472208"/>
                </a:cubicBezTo>
                <a:lnTo>
                  <a:pt x="2498930" y="1484605"/>
                </a:lnTo>
                <a:lnTo>
                  <a:pt x="2537800" y="1510270"/>
                </a:lnTo>
                <a:cubicBezTo>
                  <a:pt x="2587027" y="1567617"/>
                  <a:pt x="2556488" y="1661605"/>
                  <a:pt x="2436609" y="1665066"/>
                </a:cubicBezTo>
                <a:cubicBezTo>
                  <a:pt x="2531559" y="1738330"/>
                  <a:pt x="2501021" y="1832318"/>
                  <a:pt x="2427488" y="1849777"/>
                </a:cubicBezTo>
                <a:lnTo>
                  <a:pt x="2383816" y="1847821"/>
                </a:lnTo>
                <a:lnTo>
                  <a:pt x="2394935" y="1858678"/>
                </a:lnTo>
                <a:cubicBezTo>
                  <a:pt x="2452719" y="1932103"/>
                  <a:pt x="2395386" y="2038037"/>
                  <a:pt x="2265918" y="2000065"/>
                </a:cubicBezTo>
                <a:cubicBezTo>
                  <a:pt x="2333581" y="2099084"/>
                  <a:pt x="2275494" y="2179035"/>
                  <a:pt x="2200165" y="2172917"/>
                </a:cubicBezTo>
                <a:lnTo>
                  <a:pt x="2159237" y="2157562"/>
                </a:lnTo>
                <a:lnTo>
                  <a:pt x="2166455" y="2171321"/>
                </a:lnTo>
                <a:cubicBezTo>
                  <a:pt x="2198722" y="2259008"/>
                  <a:pt x="2111459" y="2342041"/>
                  <a:pt x="2000062" y="2265920"/>
                </a:cubicBezTo>
                <a:cubicBezTo>
                  <a:pt x="2033815" y="2381001"/>
                  <a:pt x="1953865" y="2439089"/>
                  <a:pt x="1884113" y="2409993"/>
                </a:cubicBezTo>
                <a:lnTo>
                  <a:pt x="1849933" y="2382742"/>
                </a:lnTo>
                <a:lnTo>
                  <a:pt x="1852546" y="2398060"/>
                </a:lnTo>
                <a:cubicBezTo>
                  <a:pt x="1856137" y="2491426"/>
                  <a:pt x="1747486" y="2543429"/>
                  <a:pt x="1665064" y="2436610"/>
                </a:cubicBezTo>
                <a:cubicBezTo>
                  <a:pt x="1661603" y="2556490"/>
                  <a:pt x="1567616" y="2587028"/>
                  <a:pt x="1510269" y="2537802"/>
                </a:cubicBezTo>
                <a:lnTo>
                  <a:pt x="1486184" y="2501323"/>
                </a:lnTo>
                <a:lnTo>
                  <a:pt x="1483936" y="2516698"/>
                </a:lnTo>
                <a:cubicBezTo>
                  <a:pt x="1458499" y="2606604"/>
                  <a:pt x="1339096" y="2622487"/>
                  <a:pt x="1293717" y="2495426"/>
                </a:cubicBezTo>
                <a:cubicBezTo>
                  <a:pt x="1248339" y="2622487"/>
                  <a:pt x="1128936" y="2606604"/>
                  <a:pt x="1103499" y="2516698"/>
                </a:cubicBezTo>
                <a:lnTo>
                  <a:pt x="1101252" y="2501322"/>
                </a:lnTo>
                <a:lnTo>
                  <a:pt x="1077165" y="2537801"/>
                </a:lnTo>
                <a:cubicBezTo>
                  <a:pt x="1019818" y="2587028"/>
                  <a:pt x="925830" y="2556489"/>
                  <a:pt x="922369" y="2436610"/>
                </a:cubicBezTo>
                <a:cubicBezTo>
                  <a:pt x="839947" y="2543429"/>
                  <a:pt x="731297" y="2491426"/>
                  <a:pt x="734888" y="2398060"/>
                </a:cubicBezTo>
                <a:lnTo>
                  <a:pt x="737501" y="2382741"/>
                </a:lnTo>
                <a:lnTo>
                  <a:pt x="703321" y="2409993"/>
                </a:lnTo>
                <a:cubicBezTo>
                  <a:pt x="633569" y="2439089"/>
                  <a:pt x="553618" y="2381001"/>
                  <a:pt x="587371" y="2265919"/>
                </a:cubicBezTo>
                <a:cubicBezTo>
                  <a:pt x="475975" y="2342040"/>
                  <a:pt x="388712" y="2259008"/>
                  <a:pt x="420978" y="2171321"/>
                </a:cubicBezTo>
                <a:lnTo>
                  <a:pt x="426346" y="2161089"/>
                </a:lnTo>
                <a:lnTo>
                  <a:pt x="416114" y="2166457"/>
                </a:lnTo>
                <a:cubicBezTo>
                  <a:pt x="328427" y="2198724"/>
                  <a:pt x="245394" y="2111461"/>
                  <a:pt x="321515" y="2000064"/>
                </a:cubicBezTo>
                <a:cubicBezTo>
                  <a:pt x="192048" y="2038036"/>
                  <a:pt x="134715" y="1932102"/>
                  <a:pt x="192499" y="1858678"/>
                </a:cubicBezTo>
                <a:lnTo>
                  <a:pt x="200768" y="1850603"/>
                </a:lnTo>
                <a:lnTo>
                  <a:pt x="189375" y="1852547"/>
                </a:lnTo>
                <a:cubicBezTo>
                  <a:pt x="96009" y="1856138"/>
                  <a:pt x="44006" y="1747487"/>
                  <a:pt x="150825" y="1665065"/>
                </a:cubicBezTo>
                <a:cubicBezTo>
                  <a:pt x="30946" y="1661604"/>
                  <a:pt x="407" y="1567617"/>
                  <a:pt x="49634" y="1510270"/>
                </a:cubicBezTo>
                <a:lnTo>
                  <a:pt x="86113" y="1486184"/>
                </a:lnTo>
                <a:lnTo>
                  <a:pt x="70739" y="1483937"/>
                </a:lnTo>
                <a:cubicBezTo>
                  <a:pt x="-19168" y="1458500"/>
                  <a:pt x="-35050" y="1339097"/>
                  <a:pt x="92010" y="1293718"/>
                </a:cubicBezTo>
                <a:cubicBezTo>
                  <a:pt x="-35050" y="1248340"/>
                  <a:pt x="-19168" y="1128937"/>
                  <a:pt x="70739" y="1103500"/>
                </a:cubicBezTo>
                <a:lnTo>
                  <a:pt x="86114" y="1101253"/>
                </a:lnTo>
                <a:lnTo>
                  <a:pt x="49634" y="1077166"/>
                </a:lnTo>
                <a:cubicBezTo>
                  <a:pt x="407" y="1019820"/>
                  <a:pt x="30946" y="925832"/>
                  <a:pt x="150825" y="922370"/>
                </a:cubicBezTo>
                <a:cubicBezTo>
                  <a:pt x="44006" y="839949"/>
                  <a:pt x="96009" y="731298"/>
                  <a:pt x="189375" y="734889"/>
                </a:cubicBezTo>
                <a:lnTo>
                  <a:pt x="200767" y="736833"/>
                </a:lnTo>
                <a:lnTo>
                  <a:pt x="192499" y="728759"/>
                </a:lnTo>
                <a:cubicBezTo>
                  <a:pt x="134715" y="655335"/>
                  <a:pt x="192049" y="549401"/>
                  <a:pt x="321516" y="587372"/>
                </a:cubicBezTo>
                <a:cubicBezTo>
                  <a:pt x="245395" y="475976"/>
                  <a:pt x="328427" y="388713"/>
                  <a:pt x="416114" y="420980"/>
                </a:cubicBezTo>
                <a:lnTo>
                  <a:pt x="426347" y="426349"/>
                </a:lnTo>
                <a:lnTo>
                  <a:pt x="420979" y="416115"/>
                </a:lnTo>
                <a:cubicBezTo>
                  <a:pt x="388712" y="328428"/>
                  <a:pt x="475975" y="245396"/>
                  <a:pt x="587372" y="321517"/>
                </a:cubicBezTo>
                <a:cubicBezTo>
                  <a:pt x="549400" y="192050"/>
                  <a:pt x="655334" y="134716"/>
                  <a:pt x="728758" y="192500"/>
                </a:cubicBezTo>
                <a:lnTo>
                  <a:pt x="736832" y="200768"/>
                </a:lnTo>
                <a:lnTo>
                  <a:pt x="734888" y="189377"/>
                </a:lnTo>
                <a:cubicBezTo>
                  <a:pt x="731297" y="96010"/>
                  <a:pt x="839948" y="44008"/>
                  <a:pt x="922370" y="150826"/>
                </a:cubicBezTo>
                <a:cubicBezTo>
                  <a:pt x="925831" y="30947"/>
                  <a:pt x="1019818" y="408"/>
                  <a:pt x="1077165" y="49635"/>
                </a:cubicBezTo>
                <a:lnTo>
                  <a:pt x="1101686" y="86772"/>
                </a:lnTo>
                <a:lnTo>
                  <a:pt x="1102495" y="74529"/>
                </a:lnTo>
                <a:cubicBezTo>
                  <a:pt x="1112942" y="32385"/>
                  <a:pt x="1143619" y="5591"/>
                  <a:pt x="1178351" y="781"/>
                </a:cubicBezTo>
                <a:close/>
              </a:path>
            </a:pathLst>
          </a:custGeom>
          <a:solidFill>
            <a:schemeClr val="accent1">
              <a:alpha val="100000"/>
            </a:schemeClr>
          </a:solidFill>
          <a:ln w="9525" cap="flat" cmpd="sng">
            <a:solidFill>
              <a:srgbClr val="FF6600">
                <a:alpha val="100000"/>
              </a:srgbClr>
            </a:solidFill>
            <a:prstDash val="solid"/>
            <a:bevel/>
            <a:headEnd type="none" w="med" len="med"/>
            <a:tailEnd type="none" w="med" len="med"/>
          </a:ln>
        </p:spPr>
        <p:txBody>
          <a:bodyPr/>
          <a:lstStyle/>
          <a:p>
            <a:endParaRPr lang="zh-CN" altLang="en-US">
              <a:latin typeface="MS PGothic" panose="020B0600070205080204" pitchFamily="34" charset="-128"/>
            </a:endParaRPr>
          </a:p>
        </p:txBody>
      </p:sp>
      <p:sp>
        <p:nvSpPr>
          <p:cNvPr id="16391" name="花边圆形2 471"/>
          <p:cNvSpPr/>
          <p:nvPr/>
        </p:nvSpPr>
        <p:spPr>
          <a:xfrm>
            <a:off x="1412875" y="3619500"/>
            <a:ext cx="965200" cy="304800"/>
          </a:xfrm>
          <a:custGeom>
            <a:avLst/>
            <a:gdLst>
              <a:gd name="txL" fmla="*/ 0 w 2587436"/>
              <a:gd name="txT" fmla="*/ 0 h 2587437"/>
              <a:gd name="txR" fmla="*/ 2587436 w 2587436"/>
              <a:gd name="txB" fmla="*/ 2587437 h 2587437"/>
            </a:gdLst>
            <a:ahLst/>
            <a:cxnLst>
              <a:cxn ang="0">
                <a:pos x="285" y="3"/>
              </a:cxn>
              <a:cxn ang="0">
                <a:pos x="6687" y="3"/>
              </a:cxn>
              <a:cxn ang="0">
                <a:pos x="3175" y="0"/>
              </a:cxn>
              <a:cxn ang="0">
                <a:pos x="3797" y="0"/>
              </a:cxn>
              <a:cxn ang="0">
                <a:pos x="4000" y="0"/>
              </a:cxn>
              <a:cxn ang="0">
                <a:pos x="4486" y="0"/>
              </a:cxn>
              <a:cxn ang="0">
                <a:pos x="4979" y="1"/>
              </a:cxn>
              <a:cxn ang="0">
                <a:pos x="5389" y="1"/>
              </a:cxn>
              <a:cxn ang="0">
                <a:pos x="5814" y="1"/>
              </a:cxn>
              <a:cxn ang="0">
                <a:pos x="6106" y="2"/>
              </a:cxn>
              <a:cxn ang="0">
                <a:pos x="6420" y="2"/>
              </a:cxn>
              <a:cxn ang="0">
                <a:pos x="6565" y="2"/>
              </a:cxn>
              <a:cxn ang="0">
                <a:pos x="6740" y="3"/>
              </a:cxn>
              <a:cxn ang="0">
                <a:pos x="6724" y="3"/>
              </a:cxn>
              <a:cxn ang="0">
                <a:pos x="6734" y="4"/>
              </a:cxn>
              <a:cxn ang="0">
                <a:pos x="6565" y="4"/>
              </a:cxn>
              <a:cxn ang="0">
                <a:pos x="6423" y="5"/>
              </a:cxn>
              <a:cxn ang="0">
                <a:pos x="6106" y="5"/>
              </a:cxn>
              <a:cxn ang="0">
                <a:pos x="5818" y="6"/>
              </a:cxn>
              <a:cxn ang="0">
                <a:pos x="5389" y="6"/>
              </a:cxn>
              <a:cxn ang="0">
                <a:pos x="4985" y="6"/>
              </a:cxn>
              <a:cxn ang="0">
                <a:pos x="4486" y="6"/>
              </a:cxn>
              <a:cxn ang="0">
                <a:pos x="4005" y="7"/>
              </a:cxn>
              <a:cxn ang="0">
                <a:pos x="3486" y="7"/>
              </a:cxn>
              <a:cxn ang="0">
                <a:pos x="2967" y="7"/>
              </a:cxn>
              <a:cxn ang="0">
                <a:pos x="2485" y="6"/>
              </a:cxn>
              <a:cxn ang="0">
                <a:pos x="1987" y="6"/>
              </a:cxn>
              <a:cxn ang="0">
                <a:pos x="1583" y="6"/>
              </a:cxn>
              <a:cxn ang="0">
                <a:pos x="1149" y="6"/>
              </a:cxn>
              <a:cxn ang="0">
                <a:pos x="867" y="5"/>
              </a:cxn>
              <a:cxn ang="0">
                <a:pos x="541" y="5"/>
              </a:cxn>
              <a:cxn ang="0">
                <a:pos x="406" y="4"/>
              </a:cxn>
              <a:cxn ang="0">
                <a:pos x="232" y="4"/>
              </a:cxn>
              <a:cxn ang="0">
                <a:pos x="248" y="3"/>
              </a:cxn>
              <a:cxn ang="0">
                <a:pos x="232" y="3"/>
              </a:cxn>
              <a:cxn ang="0">
                <a:pos x="406" y="2"/>
              </a:cxn>
              <a:cxn ang="0">
                <a:pos x="541" y="2"/>
              </a:cxn>
              <a:cxn ang="0">
                <a:pos x="867" y="2"/>
              </a:cxn>
              <a:cxn ang="0">
                <a:pos x="1149" y="1"/>
              </a:cxn>
              <a:cxn ang="0">
                <a:pos x="1583" y="1"/>
              </a:cxn>
              <a:cxn ang="0">
                <a:pos x="1985" y="1"/>
              </a:cxn>
              <a:cxn ang="0">
                <a:pos x="2485" y="0"/>
              </a:cxn>
              <a:cxn ang="0">
                <a:pos x="2969" y="0"/>
              </a:cxn>
              <a:cxn ang="0">
                <a:pos x="3175" y="0"/>
              </a:cxn>
            </a:cxnLst>
            <a:rect l="txL" t="txT" r="txR" b="txB"/>
            <a:pathLst>
              <a:path w="2587436" h="2587437">
                <a:moveTo>
                  <a:pt x="1293718" y="105586"/>
                </a:moveTo>
                <a:cubicBezTo>
                  <a:pt x="637531" y="105586"/>
                  <a:pt x="105586" y="637531"/>
                  <a:pt x="105586" y="1293718"/>
                </a:cubicBezTo>
                <a:cubicBezTo>
                  <a:pt x="105586" y="1949905"/>
                  <a:pt x="637531" y="2481850"/>
                  <a:pt x="1293718" y="2481850"/>
                </a:cubicBezTo>
                <a:cubicBezTo>
                  <a:pt x="1949905" y="2481850"/>
                  <a:pt x="2481850" y="1949905"/>
                  <a:pt x="2481850" y="1293718"/>
                </a:cubicBezTo>
                <a:cubicBezTo>
                  <a:pt x="2481850" y="637531"/>
                  <a:pt x="1949905" y="105586"/>
                  <a:pt x="1293718" y="105586"/>
                </a:cubicBezTo>
                <a:close/>
                <a:moveTo>
                  <a:pt x="1178351" y="781"/>
                </a:moveTo>
                <a:cubicBezTo>
                  <a:pt x="1220450" y="-5049"/>
                  <a:pt x="1268508" y="21422"/>
                  <a:pt x="1293718" y="92011"/>
                </a:cubicBezTo>
                <a:cubicBezTo>
                  <a:pt x="1318929" y="21422"/>
                  <a:pt x="1366986" y="-5049"/>
                  <a:pt x="1409085" y="781"/>
                </a:cubicBezTo>
                <a:cubicBezTo>
                  <a:pt x="1434345" y="4279"/>
                  <a:pt x="1457459" y="19405"/>
                  <a:pt x="1472207" y="43607"/>
                </a:cubicBezTo>
                <a:lnTo>
                  <a:pt x="1484604" y="88506"/>
                </a:lnTo>
                <a:lnTo>
                  <a:pt x="1510269" y="49635"/>
                </a:lnTo>
                <a:cubicBezTo>
                  <a:pt x="1567616" y="408"/>
                  <a:pt x="1661604" y="30947"/>
                  <a:pt x="1665065" y="150827"/>
                </a:cubicBezTo>
                <a:cubicBezTo>
                  <a:pt x="1738329" y="55877"/>
                  <a:pt x="1832316" y="86415"/>
                  <a:pt x="1849776" y="159948"/>
                </a:cubicBezTo>
                <a:lnTo>
                  <a:pt x="1847820" y="203618"/>
                </a:lnTo>
                <a:lnTo>
                  <a:pt x="1858676" y="192501"/>
                </a:lnTo>
                <a:cubicBezTo>
                  <a:pt x="1932101" y="134716"/>
                  <a:pt x="2038035" y="192050"/>
                  <a:pt x="2000063" y="321517"/>
                </a:cubicBezTo>
                <a:cubicBezTo>
                  <a:pt x="2099082" y="253854"/>
                  <a:pt x="2179033" y="311942"/>
                  <a:pt x="2172915" y="387271"/>
                </a:cubicBezTo>
                <a:lnTo>
                  <a:pt x="2157560" y="428199"/>
                </a:lnTo>
                <a:lnTo>
                  <a:pt x="2171320" y="420980"/>
                </a:lnTo>
                <a:cubicBezTo>
                  <a:pt x="2259007" y="388713"/>
                  <a:pt x="2342040" y="475977"/>
                  <a:pt x="2265919" y="587373"/>
                </a:cubicBezTo>
                <a:cubicBezTo>
                  <a:pt x="2381000" y="553620"/>
                  <a:pt x="2439088" y="633571"/>
                  <a:pt x="2409992" y="703323"/>
                </a:cubicBezTo>
                <a:lnTo>
                  <a:pt x="2382741" y="737503"/>
                </a:lnTo>
                <a:lnTo>
                  <a:pt x="2398059" y="734889"/>
                </a:lnTo>
                <a:cubicBezTo>
                  <a:pt x="2491425" y="731298"/>
                  <a:pt x="2543428" y="839949"/>
                  <a:pt x="2436609" y="922371"/>
                </a:cubicBezTo>
                <a:cubicBezTo>
                  <a:pt x="2556489" y="925832"/>
                  <a:pt x="2587027" y="1019820"/>
                  <a:pt x="2537801" y="1077167"/>
                </a:cubicBezTo>
                <a:lnTo>
                  <a:pt x="2501321" y="1101253"/>
                </a:lnTo>
                <a:lnTo>
                  <a:pt x="2516697" y="1103501"/>
                </a:lnTo>
                <a:cubicBezTo>
                  <a:pt x="2606603" y="1128937"/>
                  <a:pt x="2622486" y="1248340"/>
                  <a:pt x="2495425" y="1293719"/>
                </a:cubicBezTo>
                <a:cubicBezTo>
                  <a:pt x="2608368" y="1334056"/>
                  <a:pt x="2608368" y="1432880"/>
                  <a:pt x="2543829" y="1472208"/>
                </a:cubicBezTo>
                <a:lnTo>
                  <a:pt x="2498930" y="1484605"/>
                </a:lnTo>
                <a:lnTo>
                  <a:pt x="2537800" y="1510270"/>
                </a:lnTo>
                <a:cubicBezTo>
                  <a:pt x="2587027" y="1567617"/>
                  <a:pt x="2556488" y="1661605"/>
                  <a:pt x="2436609" y="1665066"/>
                </a:cubicBezTo>
                <a:cubicBezTo>
                  <a:pt x="2531559" y="1738330"/>
                  <a:pt x="2501021" y="1832318"/>
                  <a:pt x="2427488" y="1849777"/>
                </a:cubicBezTo>
                <a:lnTo>
                  <a:pt x="2383816" y="1847821"/>
                </a:lnTo>
                <a:lnTo>
                  <a:pt x="2394935" y="1858678"/>
                </a:lnTo>
                <a:cubicBezTo>
                  <a:pt x="2452719" y="1932103"/>
                  <a:pt x="2395386" y="2038037"/>
                  <a:pt x="2265918" y="2000065"/>
                </a:cubicBezTo>
                <a:cubicBezTo>
                  <a:pt x="2333581" y="2099084"/>
                  <a:pt x="2275494" y="2179035"/>
                  <a:pt x="2200165" y="2172917"/>
                </a:cubicBezTo>
                <a:lnTo>
                  <a:pt x="2159237" y="2157562"/>
                </a:lnTo>
                <a:lnTo>
                  <a:pt x="2166455" y="2171321"/>
                </a:lnTo>
                <a:cubicBezTo>
                  <a:pt x="2198722" y="2259008"/>
                  <a:pt x="2111459" y="2342041"/>
                  <a:pt x="2000062" y="2265920"/>
                </a:cubicBezTo>
                <a:cubicBezTo>
                  <a:pt x="2033815" y="2381001"/>
                  <a:pt x="1953865" y="2439089"/>
                  <a:pt x="1884113" y="2409993"/>
                </a:cubicBezTo>
                <a:lnTo>
                  <a:pt x="1849933" y="2382742"/>
                </a:lnTo>
                <a:lnTo>
                  <a:pt x="1852546" y="2398060"/>
                </a:lnTo>
                <a:cubicBezTo>
                  <a:pt x="1856137" y="2491426"/>
                  <a:pt x="1747486" y="2543429"/>
                  <a:pt x="1665064" y="2436610"/>
                </a:cubicBezTo>
                <a:cubicBezTo>
                  <a:pt x="1661603" y="2556490"/>
                  <a:pt x="1567616" y="2587028"/>
                  <a:pt x="1510269" y="2537802"/>
                </a:cubicBezTo>
                <a:lnTo>
                  <a:pt x="1486184" y="2501323"/>
                </a:lnTo>
                <a:lnTo>
                  <a:pt x="1483936" y="2516698"/>
                </a:lnTo>
                <a:cubicBezTo>
                  <a:pt x="1458499" y="2606604"/>
                  <a:pt x="1339096" y="2622487"/>
                  <a:pt x="1293717" y="2495426"/>
                </a:cubicBezTo>
                <a:cubicBezTo>
                  <a:pt x="1248339" y="2622487"/>
                  <a:pt x="1128936" y="2606604"/>
                  <a:pt x="1103499" y="2516698"/>
                </a:cubicBezTo>
                <a:lnTo>
                  <a:pt x="1101252" y="2501322"/>
                </a:lnTo>
                <a:lnTo>
                  <a:pt x="1077165" y="2537801"/>
                </a:lnTo>
                <a:cubicBezTo>
                  <a:pt x="1019818" y="2587028"/>
                  <a:pt x="925830" y="2556489"/>
                  <a:pt x="922369" y="2436610"/>
                </a:cubicBezTo>
                <a:cubicBezTo>
                  <a:pt x="839947" y="2543429"/>
                  <a:pt x="731297" y="2491426"/>
                  <a:pt x="734888" y="2398060"/>
                </a:cubicBezTo>
                <a:lnTo>
                  <a:pt x="737501" y="2382741"/>
                </a:lnTo>
                <a:lnTo>
                  <a:pt x="703321" y="2409993"/>
                </a:lnTo>
                <a:cubicBezTo>
                  <a:pt x="633569" y="2439089"/>
                  <a:pt x="553618" y="2381001"/>
                  <a:pt x="587371" y="2265919"/>
                </a:cubicBezTo>
                <a:cubicBezTo>
                  <a:pt x="475975" y="2342040"/>
                  <a:pt x="388712" y="2259008"/>
                  <a:pt x="420978" y="2171321"/>
                </a:cubicBezTo>
                <a:lnTo>
                  <a:pt x="426346" y="2161089"/>
                </a:lnTo>
                <a:lnTo>
                  <a:pt x="416114" y="2166457"/>
                </a:lnTo>
                <a:cubicBezTo>
                  <a:pt x="328427" y="2198724"/>
                  <a:pt x="245394" y="2111461"/>
                  <a:pt x="321515" y="2000064"/>
                </a:cubicBezTo>
                <a:cubicBezTo>
                  <a:pt x="192048" y="2038036"/>
                  <a:pt x="134715" y="1932102"/>
                  <a:pt x="192499" y="1858678"/>
                </a:cubicBezTo>
                <a:lnTo>
                  <a:pt x="200768" y="1850603"/>
                </a:lnTo>
                <a:lnTo>
                  <a:pt x="189375" y="1852547"/>
                </a:lnTo>
                <a:cubicBezTo>
                  <a:pt x="96009" y="1856138"/>
                  <a:pt x="44006" y="1747487"/>
                  <a:pt x="150825" y="1665065"/>
                </a:cubicBezTo>
                <a:cubicBezTo>
                  <a:pt x="30946" y="1661604"/>
                  <a:pt x="407" y="1567617"/>
                  <a:pt x="49634" y="1510270"/>
                </a:cubicBezTo>
                <a:lnTo>
                  <a:pt x="86113" y="1486184"/>
                </a:lnTo>
                <a:lnTo>
                  <a:pt x="70739" y="1483937"/>
                </a:lnTo>
                <a:cubicBezTo>
                  <a:pt x="-19168" y="1458500"/>
                  <a:pt x="-35050" y="1339097"/>
                  <a:pt x="92010" y="1293718"/>
                </a:cubicBezTo>
                <a:cubicBezTo>
                  <a:pt x="-35050" y="1248340"/>
                  <a:pt x="-19168" y="1128937"/>
                  <a:pt x="70739" y="1103500"/>
                </a:cubicBezTo>
                <a:lnTo>
                  <a:pt x="86114" y="1101253"/>
                </a:lnTo>
                <a:lnTo>
                  <a:pt x="49634" y="1077166"/>
                </a:lnTo>
                <a:cubicBezTo>
                  <a:pt x="407" y="1019820"/>
                  <a:pt x="30946" y="925832"/>
                  <a:pt x="150825" y="922370"/>
                </a:cubicBezTo>
                <a:cubicBezTo>
                  <a:pt x="44006" y="839949"/>
                  <a:pt x="96009" y="731298"/>
                  <a:pt x="189375" y="734889"/>
                </a:cubicBezTo>
                <a:lnTo>
                  <a:pt x="200767" y="736833"/>
                </a:lnTo>
                <a:lnTo>
                  <a:pt x="192499" y="728759"/>
                </a:lnTo>
                <a:cubicBezTo>
                  <a:pt x="134715" y="655335"/>
                  <a:pt x="192049" y="549401"/>
                  <a:pt x="321516" y="587372"/>
                </a:cubicBezTo>
                <a:cubicBezTo>
                  <a:pt x="245395" y="475976"/>
                  <a:pt x="328427" y="388713"/>
                  <a:pt x="416114" y="420980"/>
                </a:cubicBezTo>
                <a:lnTo>
                  <a:pt x="426347" y="426349"/>
                </a:lnTo>
                <a:lnTo>
                  <a:pt x="420979" y="416115"/>
                </a:lnTo>
                <a:cubicBezTo>
                  <a:pt x="388712" y="328428"/>
                  <a:pt x="475975" y="245396"/>
                  <a:pt x="587372" y="321517"/>
                </a:cubicBezTo>
                <a:cubicBezTo>
                  <a:pt x="549400" y="192050"/>
                  <a:pt x="655334" y="134716"/>
                  <a:pt x="728758" y="192500"/>
                </a:cubicBezTo>
                <a:lnTo>
                  <a:pt x="736832" y="200768"/>
                </a:lnTo>
                <a:lnTo>
                  <a:pt x="734888" y="189377"/>
                </a:lnTo>
                <a:cubicBezTo>
                  <a:pt x="731297" y="96010"/>
                  <a:pt x="839948" y="44008"/>
                  <a:pt x="922370" y="150826"/>
                </a:cubicBezTo>
                <a:cubicBezTo>
                  <a:pt x="925831" y="30947"/>
                  <a:pt x="1019818" y="408"/>
                  <a:pt x="1077165" y="49635"/>
                </a:cubicBezTo>
                <a:lnTo>
                  <a:pt x="1101686" y="86772"/>
                </a:lnTo>
                <a:lnTo>
                  <a:pt x="1102495" y="74529"/>
                </a:lnTo>
                <a:cubicBezTo>
                  <a:pt x="1112942" y="32385"/>
                  <a:pt x="1143619" y="5591"/>
                  <a:pt x="1178351" y="781"/>
                </a:cubicBezTo>
                <a:close/>
              </a:path>
            </a:pathLst>
          </a:custGeom>
          <a:solidFill>
            <a:schemeClr val="accent1">
              <a:alpha val="100000"/>
            </a:schemeClr>
          </a:solidFill>
          <a:ln w="9525" cap="flat" cmpd="sng">
            <a:solidFill>
              <a:srgbClr val="FF6600">
                <a:alpha val="100000"/>
              </a:srgbClr>
            </a:solidFill>
            <a:prstDash val="solid"/>
            <a:miter lim="800000"/>
            <a:headEnd type="none" w="med" len="med"/>
            <a:tailEnd type="none" w="med" len="med"/>
          </a:ln>
        </p:spPr>
        <p:txBody>
          <a:bodyPr/>
          <a:lstStyle/>
          <a:p>
            <a:endParaRPr lang="zh-CN" altLang="en-US">
              <a:latin typeface="MS PGothic" panose="020B0600070205080204" pitchFamily="34" charset="-128"/>
            </a:endParaRPr>
          </a:p>
        </p:txBody>
      </p:sp>
      <p:sp>
        <p:nvSpPr>
          <p:cNvPr id="8" name="Rectangle 2"/>
          <p:cNvSpPr txBox="1"/>
          <p:nvPr/>
        </p:nvSpPr>
        <p:spPr>
          <a:xfrm>
            <a:off x="181293" y="108585"/>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a:latin typeface="隶书" panose="02010509060101010101" pitchFamily="49" charset="-122"/>
              </a:rPr>
              <a:t>1.</a:t>
            </a:r>
            <a:r>
              <a:rPr lang="zh-CN" altLang="en-US" sz="4000" b="1" kern="0">
                <a:latin typeface="隶书" panose="02010509060101010101" pitchFamily="49" charset="-122"/>
              </a:rPr>
              <a:t>软件质量 - 软件质量模型</a:t>
            </a:r>
            <a:endParaRPr lang="zh-CN" altLang="en-US" sz="4000" b="1" kern="0" dirty="0">
              <a:latin typeface="隶书" panose="02010509060101010101"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vert="horz" wrap="square" lIns="91440" tIns="45720" rIns="91440" bIns="45720" anchor="b"/>
          <a:lstStyle/>
          <a:p>
            <a:pPr algn="l" eaLnBrk="1" hangingPunct="1"/>
            <a:r>
              <a:rPr lang="zh-CN" altLang="en-US" dirty="0"/>
              <a:t>加尔米施会议和</a:t>
            </a:r>
            <a:r>
              <a:rPr lang="en-US" altLang="zh-CN" dirty="0"/>
              <a:t>Fritz Bauer</a:t>
            </a:r>
            <a:endParaRPr lang="zh-CN" altLang="en-US" dirty="0"/>
          </a:p>
        </p:txBody>
      </p:sp>
      <p:sp>
        <p:nvSpPr>
          <p:cNvPr id="17411" name="内容占位符 2"/>
          <p:cNvSpPr>
            <a:spLocks noGrp="1"/>
          </p:cNvSpPr>
          <p:nvPr>
            <p:ph idx="1"/>
          </p:nvPr>
        </p:nvSpPr>
        <p:spPr>
          <a:xfrm>
            <a:off x="214630" y="1017905"/>
            <a:ext cx="8714105" cy="1424305"/>
          </a:xfrm>
        </p:spPr>
        <p:txBody>
          <a:bodyPr vert="horz" wrap="square" lIns="91440" tIns="45720" rIns="91440" bIns="45720" anchor="t"/>
          <a:lstStyle/>
          <a:p>
            <a:pPr eaLnBrk="1" hangingPunct="1"/>
            <a:r>
              <a:rPr lang="zh-CN" altLang="en-US" dirty="0">
                <a:latin typeface="+mj-ea"/>
                <a:ea typeface="+mj-ea"/>
                <a:cs typeface="+mj-ea"/>
              </a:rPr>
              <a:t>自从</a:t>
            </a:r>
            <a:r>
              <a:rPr lang="en-US" altLang="zh-CN" dirty="0">
                <a:latin typeface="+mj-ea"/>
                <a:ea typeface="+mj-ea"/>
                <a:cs typeface="+mj-ea"/>
              </a:rPr>
              <a:t>1968</a:t>
            </a:r>
            <a:r>
              <a:rPr lang="zh-CN" altLang="en-US" dirty="0">
                <a:latin typeface="+mj-ea"/>
                <a:ea typeface="+mj-ea"/>
                <a:cs typeface="+mj-ea"/>
              </a:rPr>
              <a:t>年在德国的南部小城加尔米施（</a:t>
            </a:r>
            <a:r>
              <a:rPr lang="en-US" altLang="zh-CN" dirty="0">
                <a:latin typeface="+mj-ea"/>
                <a:ea typeface="+mj-ea"/>
                <a:cs typeface="+mj-ea"/>
              </a:rPr>
              <a:t>Garmisch</a:t>
            </a:r>
            <a:r>
              <a:rPr lang="zh-CN" altLang="en-US" dirty="0">
                <a:latin typeface="+mj-ea"/>
                <a:ea typeface="+mj-ea"/>
                <a:cs typeface="+mj-ea"/>
              </a:rPr>
              <a:t>）召开的</a:t>
            </a:r>
            <a:r>
              <a:rPr lang="en-US" altLang="zh-CN" dirty="0">
                <a:latin typeface="+mj-ea"/>
                <a:ea typeface="+mj-ea"/>
                <a:cs typeface="+mj-ea"/>
              </a:rPr>
              <a:t>NATO</a:t>
            </a:r>
            <a:r>
              <a:rPr lang="zh-CN" altLang="en-US" dirty="0">
                <a:latin typeface="+mj-ea"/>
                <a:ea typeface="+mj-ea"/>
                <a:cs typeface="+mj-ea"/>
              </a:rPr>
              <a:t>会议上提出“软件工程”</a:t>
            </a:r>
          </a:p>
        </p:txBody>
      </p:sp>
      <p:pic>
        <p:nvPicPr>
          <p:cNvPr id="17413" name="Picture 2" descr="http://computationalculture.net/wp-content/uploads/2012/07/illustration2.png"/>
          <p:cNvPicPr>
            <a:picLocks noChangeAspect="1"/>
          </p:cNvPicPr>
          <p:nvPr/>
        </p:nvPicPr>
        <p:blipFill>
          <a:blip r:embed="rId2" r:link="rId3"/>
          <a:stretch>
            <a:fillRect/>
          </a:stretch>
        </p:blipFill>
        <p:spPr>
          <a:xfrm>
            <a:off x="452120" y="2197735"/>
            <a:ext cx="2914650" cy="1966595"/>
          </a:xfrm>
          <a:prstGeom prst="rect">
            <a:avLst/>
          </a:prstGeom>
          <a:noFill/>
          <a:ln w="9525">
            <a:noFill/>
          </a:ln>
        </p:spPr>
      </p:pic>
      <p:pic>
        <p:nvPicPr>
          <p:cNvPr id="17414" name="Picture 1" descr="https://s.yimg.com/ny/api/res/1.2/wnzZ4fhLlA5LbSadHP8DAg--/YXBwaWQ9aGlnaGxhbmRlcjtzbT0xO3c9ODAwO2lsPXBsYW5l/http:/media.zenfs.com/en_US/News/US-AFPRelax/000_dv2174632.00def110331.original.jpg"/>
          <p:cNvPicPr>
            <a:picLocks noChangeAspect="1"/>
          </p:cNvPicPr>
          <p:nvPr/>
        </p:nvPicPr>
        <p:blipFill>
          <a:blip r:embed="rId4" r:link="rId3"/>
          <a:stretch>
            <a:fillRect/>
          </a:stretch>
        </p:blipFill>
        <p:spPr>
          <a:xfrm>
            <a:off x="3913505" y="2197735"/>
            <a:ext cx="1763395" cy="2413000"/>
          </a:xfrm>
          <a:prstGeom prst="rect">
            <a:avLst/>
          </a:prstGeom>
          <a:noFill/>
          <a:ln w="9525">
            <a:noFill/>
          </a:ln>
        </p:spPr>
      </p:pic>
      <p:sp>
        <p:nvSpPr>
          <p:cNvPr id="17415" name="Rectangle 3"/>
          <p:cNvSpPr/>
          <p:nvPr/>
        </p:nvSpPr>
        <p:spPr>
          <a:xfrm>
            <a:off x="0" y="0"/>
            <a:ext cx="9144000" cy="457200"/>
          </a:xfrm>
          <a:prstGeom prst="rect">
            <a:avLst/>
          </a:prstGeom>
          <a:noFill/>
          <a:ln w="9525">
            <a:noFill/>
          </a:ln>
        </p:spPr>
        <p:txBody>
          <a:bodyPr wrap="none" anchor="ctr">
            <a:spAutoFit/>
          </a:bodyPr>
          <a:lstStyle/>
          <a:p>
            <a:endParaRPr lang="zh-CN" altLang="en-US" dirty="0">
              <a:latin typeface="Arial" panose="020B0604020202020204" pitchFamily="34" charset="0"/>
            </a:endParaRPr>
          </a:p>
        </p:txBody>
      </p:sp>
      <p:sp>
        <p:nvSpPr>
          <p:cNvPr id="17416" name="Rectangle 4"/>
          <p:cNvSpPr/>
          <p:nvPr/>
        </p:nvSpPr>
        <p:spPr>
          <a:xfrm>
            <a:off x="0" y="2038350"/>
            <a:ext cx="9144000" cy="0"/>
          </a:xfrm>
          <a:prstGeom prst="rect">
            <a:avLst/>
          </a:prstGeom>
          <a:noFill/>
          <a:ln w="9525">
            <a:noFill/>
          </a:ln>
        </p:spPr>
        <p:txBody>
          <a:bodyPr wrap="none" anchor="ctr">
            <a:spAutoFit/>
          </a:bodyPr>
          <a:lstStyle/>
          <a:p>
            <a:pPr algn="ctr"/>
            <a:r>
              <a:rPr lang="en-US" altLang="zh-CN" sz="1200" dirty="0">
                <a:latin typeface="Calibri" panose="020F0502020204030204" pitchFamily="34" charset="0"/>
                <a:cs typeface="Calibri" panose="020F0502020204030204" pitchFamily="34" charset="0"/>
              </a:rPr>
              <a:t> </a:t>
            </a:r>
            <a:endParaRPr lang="en-US" altLang="zh-CN" dirty="0">
              <a:latin typeface="Arial" panose="020B0604020202020204" pitchFamily="34" charset="0"/>
            </a:endParaRPr>
          </a:p>
        </p:txBody>
      </p:sp>
      <p:sp>
        <p:nvSpPr>
          <p:cNvPr id="2" name="内容占位符 2"/>
          <p:cNvSpPr>
            <a:spLocks noGrp="1"/>
          </p:cNvSpPr>
          <p:nvPr/>
        </p:nvSpPr>
        <p:spPr>
          <a:xfrm>
            <a:off x="395605" y="5029835"/>
            <a:ext cx="8118475" cy="1424305"/>
          </a:xfrm>
          <a:prstGeom prst="rect">
            <a:avLst/>
          </a:prstGeom>
          <a:noFill/>
          <a:ln w="9525">
            <a:noFill/>
          </a:ln>
        </p:spPr>
        <p:txBody>
          <a:bodyPr vert="horz" wrap="square" lIns="91440" tIns="45720" rIns="91440" bIns="45720" anchor="t"/>
          <a:lstStyle>
            <a:lvl1pPr marL="85725" indent="-85725" algn="l" defTabSz="0" rtl="0" eaLnBrk="0" fontAlgn="base" hangingPunct="0">
              <a:spcBef>
                <a:spcPct val="20000"/>
              </a:spcBef>
              <a:spcAft>
                <a:spcPct val="0"/>
              </a:spcAft>
              <a:buClr>
                <a:schemeClr val="accent2"/>
              </a:buClr>
              <a:buSzPct val="80000"/>
              <a:buFont typeface="Wingdings" panose="05000000000000000000" pitchFamily="2" charset="2"/>
              <a:buChar char="n"/>
              <a:defRPr sz="2800">
                <a:solidFill>
                  <a:schemeClr val="accent2"/>
                </a:solidFill>
                <a:latin typeface="+mn-lt"/>
                <a:ea typeface="+mn-ea"/>
                <a:cs typeface="+mn-cs"/>
                <a:sym typeface="HGP創英角ｺﾞｼｯｸUB" pitchFamily="2" charset="-128"/>
              </a:defRPr>
            </a:lvl1pPr>
            <a:lvl2pPr marL="361950" indent="-97155" algn="l" defTabSz="0" rtl="0" eaLnBrk="0" fontAlgn="base" hangingPunct="0">
              <a:spcBef>
                <a:spcPct val="20000"/>
              </a:spcBef>
              <a:spcAft>
                <a:spcPct val="0"/>
              </a:spcAft>
              <a:buClr>
                <a:schemeClr val="hlink"/>
              </a:buClr>
              <a:buSzPct val="80000"/>
              <a:buFont typeface="Wingdings" panose="05000000000000000000" pitchFamily="2" charset="2"/>
              <a:buChar char="u"/>
              <a:defRPr sz="2400">
                <a:solidFill>
                  <a:schemeClr val="tx1"/>
                </a:solidFill>
                <a:latin typeface="+mn-lt"/>
                <a:ea typeface="+mn-ea"/>
                <a:sym typeface="HGP創英角ｺﾞｼｯｸUB" pitchFamily="2" charset="-128"/>
              </a:defRPr>
            </a:lvl2pPr>
            <a:lvl3pPr marL="628650" indent="-87630" algn="l" defTabSz="0" rtl="0" eaLnBrk="0" fontAlgn="base" hangingPunct="0">
              <a:spcBef>
                <a:spcPct val="20000"/>
              </a:spcBef>
              <a:spcAft>
                <a:spcPct val="0"/>
              </a:spcAft>
              <a:buClr>
                <a:srgbClr val="9966FF"/>
              </a:buClr>
              <a:buSzPct val="80000"/>
              <a:buFont typeface="Wingdings" panose="05000000000000000000" pitchFamily="2" charset="2"/>
              <a:buChar char="p"/>
              <a:defRPr sz="2000">
                <a:solidFill>
                  <a:schemeClr val="tx1"/>
                </a:solidFill>
                <a:latin typeface="+mn-lt"/>
                <a:ea typeface="+mn-ea"/>
                <a:sym typeface="HGP創英角ｺﾞｼｯｸUB" pitchFamily="2" charset="-128"/>
              </a:defRPr>
            </a:lvl3pPr>
            <a:lvl4pPr marL="895350" indent="-87630" algn="l" defTabSz="0" rtl="0" eaLnBrk="0" fontAlgn="base" hangingPunct="0">
              <a:spcBef>
                <a:spcPct val="20000"/>
              </a:spcBef>
              <a:spcAft>
                <a:spcPct val="0"/>
              </a:spcAft>
              <a:buClr>
                <a:srgbClr val="FF3300"/>
              </a:buClr>
              <a:buSzPct val="80000"/>
              <a:buFont typeface="Wingdings" panose="05000000000000000000" pitchFamily="2" charset="2"/>
              <a:buChar char="Ø"/>
              <a:defRPr>
                <a:solidFill>
                  <a:schemeClr val="tx1"/>
                </a:solidFill>
                <a:latin typeface="+mn-lt"/>
                <a:ea typeface="+mn-ea"/>
                <a:sym typeface="HGP創英角ｺﾞｼｯｸUB" pitchFamily="2" charset="-128"/>
              </a:defRPr>
            </a:lvl4pPr>
            <a:lvl5pPr marL="1162050" indent="-87630" algn="l" defTabSz="0" rtl="0" eaLnBrk="0" fontAlgn="base" hangingPunct="0">
              <a:spcBef>
                <a:spcPct val="20000"/>
              </a:spcBef>
              <a:spcAft>
                <a:spcPct val="0"/>
              </a:spcAft>
              <a:buClr>
                <a:srgbClr val="FF9900"/>
              </a:buClr>
              <a:buSzPct val="80000"/>
              <a:buFont typeface="Wingdings" panose="05000000000000000000" pitchFamily="2" charset="2"/>
              <a:buChar char="ü"/>
              <a:defRPr sz="1600">
                <a:solidFill>
                  <a:schemeClr val="tx1"/>
                </a:solidFill>
                <a:latin typeface="+mn-lt"/>
                <a:ea typeface="+mn-ea"/>
                <a:sym typeface="HGP創英角ｺﾞｼｯｸUB" pitchFamily="2" charset="-128"/>
              </a:defRPr>
            </a:lvl5pPr>
            <a:lvl6pPr marL="1619250" indent="-87630" algn="l" defTabSz="0" rtl="0" eaLnBrk="0" fontAlgn="base" hangingPunct="0">
              <a:spcBef>
                <a:spcPct val="20000"/>
              </a:spcBef>
              <a:spcAft>
                <a:spcPct val="0"/>
              </a:spcAft>
              <a:buClr>
                <a:srgbClr val="FF9900"/>
              </a:buClr>
              <a:buSzPct val="80000"/>
              <a:buFont typeface="Wingdings" panose="05000000000000000000" pitchFamily="2" charset="2"/>
              <a:buChar char="ü"/>
              <a:defRPr sz="1600">
                <a:solidFill>
                  <a:schemeClr val="tx1"/>
                </a:solidFill>
                <a:latin typeface="+mn-lt"/>
                <a:ea typeface="+mn-ea"/>
                <a:sym typeface="HGP創英角ｺﾞｼｯｸUB" pitchFamily="2" charset="-128"/>
              </a:defRPr>
            </a:lvl6pPr>
            <a:lvl7pPr marL="2076450" indent="-87630" algn="l" defTabSz="0" rtl="0" eaLnBrk="0" fontAlgn="base" hangingPunct="0">
              <a:spcBef>
                <a:spcPct val="20000"/>
              </a:spcBef>
              <a:spcAft>
                <a:spcPct val="0"/>
              </a:spcAft>
              <a:buClr>
                <a:srgbClr val="FF9900"/>
              </a:buClr>
              <a:buSzPct val="80000"/>
              <a:buFont typeface="Wingdings" panose="05000000000000000000" pitchFamily="2" charset="2"/>
              <a:buChar char="ü"/>
              <a:defRPr sz="1600">
                <a:solidFill>
                  <a:schemeClr val="tx1"/>
                </a:solidFill>
                <a:latin typeface="+mn-lt"/>
                <a:ea typeface="+mn-ea"/>
                <a:sym typeface="HGP創英角ｺﾞｼｯｸUB" pitchFamily="2" charset="-128"/>
              </a:defRPr>
            </a:lvl7pPr>
            <a:lvl8pPr marL="2533650" indent="-87630" algn="l" defTabSz="0" rtl="0" eaLnBrk="0" fontAlgn="base" hangingPunct="0">
              <a:spcBef>
                <a:spcPct val="20000"/>
              </a:spcBef>
              <a:spcAft>
                <a:spcPct val="0"/>
              </a:spcAft>
              <a:buClr>
                <a:srgbClr val="FF9900"/>
              </a:buClr>
              <a:buSzPct val="80000"/>
              <a:buFont typeface="Wingdings" panose="05000000000000000000" pitchFamily="2" charset="2"/>
              <a:buChar char="ü"/>
              <a:defRPr sz="1600">
                <a:solidFill>
                  <a:schemeClr val="tx1"/>
                </a:solidFill>
                <a:latin typeface="+mn-lt"/>
                <a:ea typeface="+mn-ea"/>
                <a:sym typeface="HGP創英角ｺﾞｼｯｸUB" pitchFamily="2" charset="-128"/>
              </a:defRPr>
            </a:lvl8pPr>
            <a:lvl9pPr marL="2990850" indent="-87630" algn="l" defTabSz="0" rtl="0" eaLnBrk="0" fontAlgn="base" hangingPunct="0">
              <a:spcBef>
                <a:spcPct val="20000"/>
              </a:spcBef>
              <a:spcAft>
                <a:spcPct val="0"/>
              </a:spcAft>
              <a:buClr>
                <a:srgbClr val="FF9900"/>
              </a:buClr>
              <a:buSzPct val="80000"/>
              <a:buFont typeface="Wingdings" panose="05000000000000000000" pitchFamily="2" charset="2"/>
              <a:buChar char="ü"/>
              <a:defRPr sz="1600">
                <a:solidFill>
                  <a:schemeClr val="tx1"/>
                </a:solidFill>
                <a:latin typeface="+mn-lt"/>
                <a:ea typeface="+mn-ea"/>
                <a:sym typeface="HGP創英角ｺﾞｼｯｸUB" pitchFamily="2" charset="-128"/>
              </a:defRPr>
            </a:lvl9pPr>
          </a:lstStyle>
          <a:p>
            <a:pPr marL="0" indent="0" eaLnBrk="1" hangingPunct="1">
              <a:buNone/>
            </a:pPr>
            <a:r>
              <a:rPr lang="en-US" altLang="zh-CN" dirty="0">
                <a:latin typeface="+mj-ea"/>
                <a:ea typeface="+mj-ea"/>
                <a:cs typeface="+mj-ea"/>
              </a:rPr>
              <a:t>2018</a:t>
            </a:r>
            <a:r>
              <a:rPr lang="zh-CN" altLang="en-US" dirty="0">
                <a:latin typeface="+mj-ea"/>
                <a:ea typeface="+mj-ea"/>
                <a:cs typeface="+mj-ea"/>
              </a:rPr>
              <a:t>年：软件工程 诞生 </a:t>
            </a:r>
            <a:r>
              <a:rPr lang="en-US" altLang="zh-CN" dirty="0">
                <a:latin typeface="+mj-ea"/>
                <a:ea typeface="+mj-ea"/>
                <a:cs typeface="+mj-ea"/>
              </a:rPr>
              <a:t>50</a:t>
            </a:r>
            <a:r>
              <a:rPr lang="zh-CN" altLang="en-US" dirty="0">
                <a:latin typeface="+mj-ea"/>
                <a:ea typeface="+mj-ea"/>
                <a:cs typeface="+mj-ea"/>
              </a:rPr>
              <a:t>周年  </a:t>
            </a:r>
            <a:r>
              <a:rPr lang="en-US" altLang="zh-CN" dirty="0">
                <a:latin typeface="+mj-ea"/>
                <a:ea typeface="+mj-ea"/>
                <a:cs typeface="+mj-ea"/>
              </a:rPr>
              <a:t>&amp; ICSE 40</a:t>
            </a:r>
            <a:r>
              <a:rPr lang="zh-CN" altLang="en-US" dirty="0">
                <a:latin typeface="+mj-ea"/>
                <a:ea typeface="+mj-ea"/>
                <a:cs typeface="+mj-ea"/>
              </a:rPr>
              <a:t>周年</a:t>
            </a:r>
          </a:p>
        </p:txBody>
      </p:sp>
      <p:pic>
        <p:nvPicPr>
          <p:cNvPr id="3" name="图片 2"/>
          <p:cNvPicPr>
            <a:picLocks noChangeAspect="1"/>
          </p:cNvPicPr>
          <p:nvPr/>
        </p:nvPicPr>
        <p:blipFill>
          <a:blip r:embed="rId5"/>
          <a:stretch>
            <a:fillRect/>
          </a:stretch>
        </p:blipFill>
        <p:spPr>
          <a:xfrm>
            <a:off x="6039485" y="2442210"/>
            <a:ext cx="2729230" cy="1895475"/>
          </a:xfrm>
          <a:prstGeom prst="rect">
            <a:avLst/>
          </a:prstGeom>
        </p:spPr>
      </p:pic>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隶书" panose="02010509060101010101" pitchFamily="49" charset="-122"/>
              </a:rPr>
            </a:br>
            <a:endParaRPr lang="zh-CN" altLang="en-US" sz="4000" b="1" dirty="0">
              <a:latin typeface="隶书" panose="02010509060101010101" pitchFamily="49" charset="-122"/>
            </a:endParaRPr>
          </a:p>
        </p:txBody>
      </p:sp>
      <p:sp>
        <p:nvSpPr>
          <p:cNvPr id="20483" name="Rectangle 3"/>
          <p:cNvSpPr>
            <a:spLocks noGrp="1" noChangeArrowheads="1"/>
          </p:cNvSpPr>
          <p:nvPr>
            <p:ph type="body" idx="1"/>
          </p:nvPr>
        </p:nvSpPr>
        <p:spPr>
          <a:xfrm>
            <a:off x="484188" y="931863"/>
            <a:ext cx="8050213" cy="5448300"/>
          </a:xfrm>
        </p:spPr>
        <p:txBody>
          <a:bodyPr vert="horz" wrap="square" lIns="91440" tIns="45720" rIns="91440" bIns="45720" numCol="1" anchor="t" anchorCtr="0" compatLnSpc="1"/>
          <a:lstStyle/>
          <a:p>
            <a:pPr marL="85725" marR="0" lvl="0" indent="-85725" algn="l" defTabSz="0" rtl="0" eaLnBrk="1" fontAlgn="base" latinLnBrk="0" hangingPunct="1">
              <a:lnSpc>
                <a:spcPct val="100000"/>
              </a:lnSpc>
              <a:spcBef>
                <a:spcPct val="20000"/>
              </a:spcBef>
              <a:spcAft>
                <a:spcPct val="0"/>
              </a:spcAft>
              <a:buClr>
                <a:schemeClr val="accent2"/>
              </a:buClr>
              <a:buSzPct val="100000"/>
              <a:buFont typeface="Wingdings" panose="05000000000000000000" pitchFamily="2" charset="2"/>
              <a:buChar char="n"/>
              <a:defRPr/>
            </a:pPr>
            <a:r>
              <a:rPr kumimoji="0" lang="zh-CN" altLang="en-US" sz="2400" b="1"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 </a:t>
            </a:r>
            <a:r>
              <a:rPr kumimoji="0" lang="zh-CN" altLang="en-US" sz="24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软件质量模型：ISO/IEC </a:t>
            </a:r>
            <a:r>
              <a:rPr kumimoji="0" lang="zh-CN" altLang="en-US" sz="2400" b="1" i="1"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宋体" panose="02010600030101010101" pitchFamily="2" charset="-122"/>
              </a:rPr>
              <a:t>25010 </a:t>
            </a:r>
            <a:r>
              <a:rPr kumimoji="0" lang="zh-CN" altLang="en-US" sz="24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（2011年）</a:t>
            </a:r>
          </a:p>
          <a:p>
            <a:pPr marL="0" marR="0" lvl="0" indent="0" algn="l" defTabSz="0" rtl="0" eaLnBrk="1" fontAlgn="base" latinLnBrk="0" hangingPunct="1">
              <a:lnSpc>
                <a:spcPct val="100000"/>
              </a:lnSpc>
              <a:spcBef>
                <a:spcPct val="20000"/>
              </a:spcBef>
              <a:spcAft>
                <a:spcPct val="0"/>
              </a:spcAft>
              <a:buClr>
                <a:schemeClr val="accent2"/>
              </a:buClr>
              <a:buSzPct val="100000"/>
              <a:buFont typeface="Wingdings" panose="05000000000000000000" pitchFamily="2" charset="2"/>
              <a:buNone/>
              <a:defRPr/>
            </a:pPr>
            <a:endParaRPr kumimoji="0" lang="zh-CN" altLang="en-US" sz="24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a:p>
            <a:pPr marL="0" marR="0" lvl="0" indent="0" algn="l" defTabSz="0" rtl="0" eaLnBrk="0" fontAlgn="base" latinLnBrk="0" hangingPunct="0">
              <a:lnSpc>
                <a:spcPct val="100000"/>
              </a:lnSpc>
              <a:spcBef>
                <a:spcPct val="30000"/>
              </a:spcBef>
              <a:spcAft>
                <a:spcPct val="0"/>
              </a:spcAft>
              <a:buClr>
                <a:schemeClr val="accent2"/>
              </a:buClr>
              <a:buSzPct val="80000"/>
              <a:buFont typeface="Wingdings" panose="05000000000000000000" pitchFamily="2" charset="2"/>
              <a:buNone/>
              <a:defRPr/>
            </a:pPr>
            <a:endParaRPr kumimoji="0" lang="zh-CN" altLang="en-US" sz="2000" b="0" i="0" u="none" strike="noStrike" kern="0" cap="none" spc="0" normalizeH="0" baseline="0" noProof="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p:txBody>
      </p:sp>
      <p:pic>
        <p:nvPicPr>
          <p:cNvPr id="17412" name="Picture 4"/>
          <p:cNvPicPr>
            <a:picLocks noChangeAspect="1"/>
          </p:cNvPicPr>
          <p:nvPr/>
        </p:nvPicPr>
        <p:blipFill>
          <a:blip r:embed="rId2"/>
          <a:stretch>
            <a:fillRect/>
          </a:stretch>
        </p:blipFill>
        <p:spPr>
          <a:xfrm>
            <a:off x="71438" y="1795463"/>
            <a:ext cx="8996362" cy="3154362"/>
          </a:xfrm>
          <a:prstGeom prst="rect">
            <a:avLst/>
          </a:prstGeom>
          <a:noFill/>
          <a:ln w="9525">
            <a:noFill/>
          </a:ln>
        </p:spPr>
      </p:pic>
      <p:sp>
        <p:nvSpPr>
          <p:cNvPr id="17413" name="Text Box 5"/>
          <p:cNvSpPr txBox="1"/>
          <p:nvPr/>
        </p:nvSpPr>
        <p:spPr>
          <a:xfrm>
            <a:off x="758825" y="5054600"/>
            <a:ext cx="6505575" cy="703263"/>
          </a:xfrm>
          <a:prstGeom prst="rect">
            <a:avLst/>
          </a:prstGeom>
          <a:solidFill>
            <a:srgbClr val="CCFFCC"/>
          </a:solidFill>
          <a:ln w="9525">
            <a:noFill/>
          </a:ln>
        </p:spPr>
        <p:txBody>
          <a:bodyPr lIns="90170" tIns="46990" rIns="90170" bIns="46990">
            <a:spAutoFit/>
          </a:bodyPr>
          <a:lstStyle/>
          <a:p>
            <a:pPr marL="171450" indent="133350" algn="l">
              <a:buFont typeface="Wingdings" panose="05000000000000000000" pitchFamily="2" charset="2"/>
              <a:buChar char="n"/>
            </a:pPr>
            <a:r>
              <a:rPr lang="zh-CN" altLang="en-US" sz="2000" b="0" dirty="0">
                <a:latin typeface="隶书" panose="02010509060101010101" pitchFamily="49" charset="-122"/>
                <a:ea typeface="隶书" panose="02010509060101010101" pitchFamily="49" charset="-122"/>
                <a:sym typeface="Symbol" panose="05050102010706020507" pitchFamily="18" charset="2"/>
              </a:rPr>
              <a:t> </a:t>
            </a:r>
            <a:r>
              <a:rPr lang="zh-CN" altLang="en-US" sz="2000" b="0" dirty="0">
                <a:solidFill>
                  <a:srgbClr val="FF3300"/>
                </a:solidFill>
                <a:latin typeface="隶书" panose="02010509060101010101" pitchFamily="49" charset="-122"/>
                <a:ea typeface="隶书" panose="02010509060101010101" pitchFamily="49" charset="-122"/>
                <a:sym typeface="Symbol" panose="05050102010706020507" pitchFamily="18" charset="2"/>
              </a:rPr>
              <a:t>8</a:t>
            </a:r>
            <a:r>
              <a:rPr lang="zh-CN" altLang="en-US" sz="2000" b="0" dirty="0">
                <a:latin typeface="隶书" panose="02010509060101010101" pitchFamily="49" charset="-122"/>
                <a:ea typeface="隶书" panose="02010509060101010101" pitchFamily="49" charset="-122"/>
                <a:sym typeface="Symbol" panose="05050102010706020507" pitchFamily="18" charset="2"/>
              </a:rPr>
              <a:t>个质量特性</a:t>
            </a:r>
            <a:r>
              <a:rPr lang="zh-CN" altLang="en-US" sz="2000" b="0" dirty="0">
                <a:solidFill>
                  <a:srgbClr val="FF3300"/>
                </a:solidFill>
                <a:latin typeface="隶书" panose="02010509060101010101" pitchFamily="49" charset="-122"/>
                <a:ea typeface="隶书" panose="02010509060101010101" pitchFamily="49" charset="-122"/>
                <a:sym typeface="Symbol" panose="05050102010706020507" pitchFamily="18" charset="2"/>
              </a:rPr>
              <a:t>，36</a:t>
            </a:r>
            <a:r>
              <a:rPr lang="zh-CN" altLang="en-US" sz="2000" b="0" dirty="0">
                <a:latin typeface="隶书" panose="02010509060101010101" pitchFamily="49" charset="-122"/>
                <a:ea typeface="隶书" panose="02010509060101010101" pitchFamily="49" charset="-122"/>
                <a:sym typeface="Symbol" panose="05050102010706020507" pitchFamily="18" charset="2"/>
              </a:rPr>
              <a:t>个质量子特性</a:t>
            </a:r>
          </a:p>
          <a:p>
            <a:pPr marL="171450" indent="133350" algn="l">
              <a:buFont typeface="Wingdings" panose="05000000000000000000" pitchFamily="2" charset="2"/>
              <a:buChar char="n"/>
            </a:pPr>
            <a:endParaRPr lang="zh-CN" altLang="en-US" sz="2000" dirty="0">
              <a:latin typeface="隶书" panose="02010509060101010101" pitchFamily="49" charset="-122"/>
              <a:ea typeface="隶书" panose="02010509060101010101" pitchFamily="49" charset="-122"/>
            </a:endParaRPr>
          </a:p>
        </p:txBody>
      </p:sp>
      <p:sp>
        <p:nvSpPr>
          <p:cNvPr id="17414" name="花边圆形2 471"/>
          <p:cNvSpPr/>
          <p:nvPr/>
        </p:nvSpPr>
        <p:spPr>
          <a:xfrm>
            <a:off x="1147763" y="2616200"/>
            <a:ext cx="965200" cy="477838"/>
          </a:xfrm>
          <a:custGeom>
            <a:avLst/>
            <a:gdLst>
              <a:gd name="txL" fmla="*/ 0 w 2587436"/>
              <a:gd name="txT" fmla="*/ 0 h 2587437"/>
              <a:gd name="txR" fmla="*/ 2587436 w 2587436"/>
              <a:gd name="txB" fmla="*/ 2587437 h 2587437"/>
            </a:gdLst>
            <a:ahLst/>
            <a:cxnLst>
              <a:cxn ang="0">
                <a:pos x="285" y="51"/>
              </a:cxn>
              <a:cxn ang="0">
                <a:pos x="6687" y="51"/>
              </a:cxn>
              <a:cxn ang="0">
                <a:pos x="3175" y="0"/>
              </a:cxn>
              <a:cxn ang="0">
                <a:pos x="3797" y="0"/>
              </a:cxn>
              <a:cxn ang="0">
                <a:pos x="4000" y="4"/>
              </a:cxn>
              <a:cxn ang="0">
                <a:pos x="4486" y="6"/>
              </a:cxn>
              <a:cxn ang="0">
                <a:pos x="4979" y="8"/>
              </a:cxn>
              <a:cxn ang="0">
                <a:pos x="5389" y="13"/>
              </a:cxn>
              <a:cxn ang="0">
                <a:pos x="5814" y="17"/>
              </a:cxn>
              <a:cxn ang="0">
                <a:pos x="6106" y="23"/>
              </a:cxn>
              <a:cxn ang="0">
                <a:pos x="6420" y="29"/>
              </a:cxn>
              <a:cxn ang="0">
                <a:pos x="6565" y="37"/>
              </a:cxn>
              <a:cxn ang="0">
                <a:pos x="6740" y="44"/>
              </a:cxn>
              <a:cxn ang="0">
                <a:pos x="6724" y="51"/>
              </a:cxn>
              <a:cxn ang="0">
                <a:pos x="6734" y="59"/>
              </a:cxn>
              <a:cxn ang="0">
                <a:pos x="6565" y="66"/>
              </a:cxn>
              <a:cxn ang="0">
                <a:pos x="6423" y="73"/>
              </a:cxn>
              <a:cxn ang="0">
                <a:pos x="6106" y="79"/>
              </a:cxn>
              <a:cxn ang="0">
                <a:pos x="5818" y="86"/>
              </a:cxn>
              <a:cxn ang="0">
                <a:pos x="5389" y="90"/>
              </a:cxn>
              <a:cxn ang="0">
                <a:pos x="4985" y="95"/>
              </a:cxn>
              <a:cxn ang="0">
                <a:pos x="4486" y="97"/>
              </a:cxn>
              <a:cxn ang="0">
                <a:pos x="4005" y="99"/>
              </a:cxn>
              <a:cxn ang="0">
                <a:pos x="3486" y="99"/>
              </a:cxn>
              <a:cxn ang="0">
                <a:pos x="2967" y="99"/>
              </a:cxn>
              <a:cxn ang="0">
                <a:pos x="2485" y="97"/>
              </a:cxn>
              <a:cxn ang="0">
                <a:pos x="1987" y="95"/>
              </a:cxn>
              <a:cxn ang="0">
                <a:pos x="1583" y="90"/>
              </a:cxn>
              <a:cxn ang="0">
                <a:pos x="1149" y="86"/>
              </a:cxn>
              <a:cxn ang="0">
                <a:pos x="867" y="79"/>
              </a:cxn>
              <a:cxn ang="0">
                <a:pos x="541" y="74"/>
              </a:cxn>
              <a:cxn ang="0">
                <a:pos x="406" y="66"/>
              </a:cxn>
              <a:cxn ang="0">
                <a:pos x="232" y="59"/>
              </a:cxn>
              <a:cxn ang="0">
                <a:pos x="248" y="51"/>
              </a:cxn>
              <a:cxn ang="0">
                <a:pos x="232" y="44"/>
              </a:cxn>
              <a:cxn ang="0">
                <a:pos x="406" y="37"/>
              </a:cxn>
              <a:cxn ang="0">
                <a:pos x="541" y="29"/>
              </a:cxn>
              <a:cxn ang="0">
                <a:pos x="867" y="23"/>
              </a:cxn>
              <a:cxn ang="0">
                <a:pos x="1149" y="17"/>
              </a:cxn>
              <a:cxn ang="0">
                <a:pos x="1583" y="13"/>
              </a:cxn>
              <a:cxn ang="0">
                <a:pos x="1985" y="8"/>
              </a:cxn>
              <a:cxn ang="0">
                <a:pos x="2485" y="6"/>
              </a:cxn>
              <a:cxn ang="0">
                <a:pos x="2969" y="4"/>
              </a:cxn>
              <a:cxn ang="0">
                <a:pos x="3175" y="0"/>
              </a:cxn>
            </a:cxnLst>
            <a:rect l="txL" t="txT" r="txR" b="txB"/>
            <a:pathLst>
              <a:path w="2587436" h="2587437">
                <a:moveTo>
                  <a:pt x="1293718" y="105586"/>
                </a:moveTo>
                <a:cubicBezTo>
                  <a:pt x="637531" y="105586"/>
                  <a:pt x="105586" y="637531"/>
                  <a:pt x="105586" y="1293718"/>
                </a:cubicBezTo>
                <a:cubicBezTo>
                  <a:pt x="105586" y="1949905"/>
                  <a:pt x="637531" y="2481850"/>
                  <a:pt x="1293718" y="2481850"/>
                </a:cubicBezTo>
                <a:cubicBezTo>
                  <a:pt x="1949905" y="2481850"/>
                  <a:pt x="2481850" y="1949905"/>
                  <a:pt x="2481850" y="1293718"/>
                </a:cubicBezTo>
                <a:cubicBezTo>
                  <a:pt x="2481850" y="637531"/>
                  <a:pt x="1949905" y="105586"/>
                  <a:pt x="1293718" y="105586"/>
                </a:cubicBezTo>
                <a:close/>
                <a:moveTo>
                  <a:pt x="1178351" y="781"/>
                </a:moveTo>
                <a:cubicBezTo>
                  <a:pt x="1220450" y="-5049"/>
                  <a:pt x="1268508" y="21422"/>
                  <a:pt x="1293718" y="92011"/>
                </a:cubicBezTo>
                <a:cubicBezTo>
                  <a:pt x="1318929" y="21422"/>
                  <a:pt x="1366986" y="-5049"/>
                  <a:pt x="1409085" y="781"/>
                </a:cubicBezTo>
                <a:cubicBezTo>
                  <a:pt x="1434345" y="4279"/>
                  <a:pt x="1457459" y="19405"/>
                  <a:pt x="1472207" y="43607"/>
                </a:cubicBezTo>
                <a:lnTo>
                  <a:pt x="1484604" y="88506"/>
                </a:lnTo>
                <a:lnTo>
                  <a:pt x="1510269" y="49635"/>
                </a:lnTo>
                <a:cubicBezTo>
                  <a:pt x="1567616" y="408"/>
                  <a:pt x="1661604" y="30947"/>
                  <a:pt x="1665065" y="150827"/>
                </a:cubicBezTo>
                <a:cubicBezTo>
                  <a:pt x="1738329" y="55877"/>
                  <a:pt x="1832316" y="86415"/>
                  <a:pt x="1849776" y="159948"/>
                </a:cubicBezTo>
                <a:lnTo>
                  <a:pt x="1847820" y="203618"/>
                </a:lnTo>
                <a:lnTo>
                  <a:pt x="1858676" y="192501"/>
                </a:lnTo>
                <a:cubicBezTo>
                  <a:pt x="1932101" y="134716"/>
                  <a:pt x="2038035" y="192050"/>
                  <a:pt x="2000063" y="321517"/>
                </a:cubicBezTo>
                <a:cubicBezTo>
                  <a:pt x="2099082" y="253854"/>
                  <a:pt x="2179033" y="311942"/>
                  <a:pt x="2172915" y="387271"/>
                </a:cubicBezTo>
                <a:lnTo>
                  <a:pt x="2157560" y="428199"/>
                </a:lnTo>
                <a:lnTo>
                  <a:pt x="2171320" y="420980"/>
                </a:lnTo>
                <a:cubicBezTo>
                  <a:pt x="2259007" y="388713"/>
                  <a:pt x="2342040" y="475977"/>
                  <a:pt x="2265919" y="587373"/>
                </a:cubicBezTo>
                <a:cubicBezTo>
                  <a:pt x="2381000" y="553620"/>
                  <a:pt x="2439088" y="633571"/>
                  <a:pt x="2409992" y="703323"/>
                </a:cubicBezTo>
                <a:lnTo>
                  <a:pt x="2382741" y="737503"/>
                </a:lnTo>
                <a:lnTo>
                  <a:pt x="2398059" y="734889"/>
                </a:lnTo>
                <a:cubicBezTo>
                  <a:pt x="2491425" y="731298"/>
                  <a:pt x="2543428" y="839949"/>
                  <a:pt x="2436609" y="922371"/>
                </a:cubicBezTo>
                <a:cubicBezTo>
                  <a:pt x="2556489" y="925832"/>
                  <a:pt x="2587027" y="1019820"/>
                  <a:pt x="2537801" y="1077167"/>
                </a:cubicBezTo>
                <a:lnTo>
                  <a:pt x="2501321" y="1101253"/>
                </a:lnTo>
                <a:lnTo>
                  <a:pt x="2516697" y="1103501"/>
                </a:lnTo>
                <a:cubicBezTo>
                  <a:pt x="2606603" y="1128937"/>
                  <a:pt x="2622486" y="1248340"/>
                  <a:pt x="2495425" y="1293719"/>
                </a:cubicBezTo>
                <a:cubicBezTo>
                  <a:pt x="2608368" y="1334056"/>
                  <a:pt x="2608368" y="1432880"/>
                  <a:pt x="2543829" y="1472208"/>
                </a:cubicBezTo>
                <a:lnTo>
                  <a:pt x="2498930" y="1484605"/>
                </a:lnTo>
                <a:lnTo>
                  <a:pt x="2537800" y="1510270"/>
                </a:lnTo>
                <a:cubicBezTo>
                  <a:pt x="2587027" y="1567617"/>
                  <a:pt x="2556488" y="1661605"/>
                  <a:pt x="2436609" y="1665066"/>
                </a:cubicBezTo>
                <a:cubicBezTo>
                  <a:pt x="2531559" y="1738330"/>
                  <a:pt x="2501021" y="1832318"/>
                  <a:pt x="2427488" y="1849777"/>
                </a:cubicBezTo>
                <a:lnTo>
                  <a:pt x="2383816" y="1847821"/>
                </a:lnTo>
                <a:lnTo>
                  <a:pt x="2394935" y="1858678"/>
                </a:lnTo>
                <a:cubicBezTo>
                  <a:pt x="2452719" y="1932103"/>
                  <a:pt x="2395386" y="2038037"/>
                  <a:pt x="2265918" y="2000065"/>
                </a:cubicBezTo>
                <a:cubicBezTo>
                  <a:pt x="2333581" y="2099084"/>
                  <a:pt x="2275494" y="2179035"/>
                  <a:pt x="2200165" y="2172917"/>
                </a:cubicBezTo>
                <a:lnTo>
                  <a:pt x="2159237" y="2157562"/>
                </a:lnTo>
                <a:lnTo>
                  <a:pt x="2166455" y="2171321"/>
                </a:lnTo>
                <a:cubicBezTo>
                  <a:pt x="2198722" y="2259008"/>
                  <a:pt x="2111459" y="2342041"/>
                  <a:pt x="2000062" y="2265920"/>
                </a:cubicBezTo>
                <a:cubicBezTo>
                  <a:pt x="2033815" y="2381001"/>
                  <a:pt x="1953865" y="2439089"/>
                  <a:pt x="1884113" y="2409993"/>
                </a:cubicBezTo>
                <a:lnTo>
                  <a:pt x="1849933" y="2382742"/>
                </a:lnTo>
                <a:lnTo>
                  <a:pt x="1852546" y="2398060"/>
                </a:lnTo>
                <a:cubicBezTo>
                  <a:pt x="1856137" y="2491426"/>
                  <a:pt x="1747486" y="2543429"/>
                  <a:pt x="1665064" y="2436610"/>
                </a:cubicBezTo>
                <a:cubicBezTo>
                  <a:pt x="1661603" y="2556490"/>
                  <a:pt x="1567616" y="2587028"/>
                  <a:pt x="1510269" y="2537802"/>
                </a:cubicBezTo>
                <a:lnTo>
                  <a:pt x="1486184" y="2501323"/>
                </a:lnTo>
                <a:lnTo>
                  <a:pt x="1483936" y="2516698"/>
                </a:lnTo>
                <a:cubicBezTo>
                  <a:pt x="1458499" y="2606604"/>
                  <a:pt x="1339096" y="2622487"/>
                  <a:pt x="1293717" y="2495426"/>
                </a:cubicBezTo>
                <a:cubicBezTo>
                  <a:pt x="1248339" y="2622487"/>
                  <a:pt x="1128936" y="2606604"/>
                  <a:pt x="1103499" y="2516698"/>
                </a:cubicBezTo>
                <a:lnTo>
                  <a:pt x="1101252" y="2501322"/>
                </a:lnTo>
                <a:lnTo>
                  <a:pt x="1077165" y="2537801"/>
                </a:lnTo>
                <a:cubicBezTo>
                  <a:pt x="1019818" y="2587028"/>
                  <a:pt x="925830" y="2556489"/>
                  <a:pt x="922369" y="2436610"/>
                </a:cubicBezTo>
                <a:cubicBezTo>
                  <a:pt x="839947" y="2543429"/>
                  <a:pt x="731297" y="2491426"/>
                  <a:pt x="734888" y="2398060"/>
                </a:cubicBezTo>
                <a:lnTo>
                  <a:pt x="737501" y="2382741"/>
                </a:lnTo>
                <a:lnTo>
                  <a:pt x="703321" y="2409993"/>
                </a:lnTo>
                <a:cubicBezTo>
                  <a:pt x="633569" y="2439089"/>
                  <a:pt x="553618" y="2381001"/>
                  <a:pt x="587371" y="2265919"/>
                </a:cubicBezTo>
                <a:cubicBezTo>
                  <a:pt x="475975" y="2342040"/>
                  <a:pt x="388712" y="2259008"/>
                  <a:pt x="420978" y="2171321"/>
                </a:cubicBezTo>
                <a:lnTo>
                  <a:pt x="426346" y="2161089"/>
                </a:lnTo>
                <a:lnTo>
                  <a:pt x="416114" y="2166457"/>
                </a:lnTo>
                <a:cubicBezTo>
                  <a:pt x="328427" y="2198724"/>
                  <a:pt x="245394" y="2111461"/>
                  <a:pt x="321515" y="2000064"/>
                </a:cubicBezTo>
                <a:cubicBezTo>
                  <a:pt x="192048" y="2038036"/>
                  <a:pt x="134715" y="1932102"/>
                  <a:pt x="192499" y="1858678"/>
                </a:cubicBezTo>
                <a:lnTo>
                  <a:pt x="200768" y="1850603"/>
                </a:lnTo>
                <a:lnTo>
                  <a:pt x="189375" y="1852547"/>
                </a:lnTo>
                <a:cubicBezTo>
                  <a:pt x="96009" y="1856138"/>
                  <a:pt x="44006" y="1747487"/>
                  <a:pt x="150825" y="1665065"/>
                </a:cubicBezTo>
                <a:cubicBezTo>
                  <a:pt x="30946" y="1661604"/>
                  <a:pt x="407" y="1567617"/>
                  <a:pt x="49634" y="1510270"/>
                </a:cubicBezTo>
                <a:lnTo>
                  <a:pt x="86113" y="1486184"/>
                </a:lnTo>
                <a:lnTo>
                  <a:pt x="70739" y="1483937"/>
                </a:lnTo>
                <a:cubicBezTo>
                  <a:pt x="-19168" y="1458500"/>
                  <a:pt x="-35050" y="1339097"/>
                  <a:pt x="92010" y="1293718"/>
                </a:cubicBezTo>
                <a:cubicBezTo>
                  <a:pt x="-35050" y="1248340"/>
                  <a:pt x="-19168" y="1128937"/>
                  <a:pt x="70739" y="1103500"/>
                </a:cubicBezTo>
                <a:lnTo>
                  <a:pt x="86114" y="1101253"/>
                </a:lnTo>
                <a:lnTo>
                  <a:pt x="49634" y="1077166"/>
                </a:lnTo>
                <a:cubicBezTo>
                  <a:pt x="407" y="1019820"/>
                  <a:pt x="30946" y="925832"/>
                  <a:pt x="150825" y="922370"/>
                </a:cubicBezTo>
                <a:cubicBezTo>
                  <a:pt x="44006" y="839949"/>
                  <a:pt x="96009" y="731298"/>
                  <a:pt x="189375" y="734889"/>
                </a:cubicBezTo>
                <a:lnTo>
                  <a:pt x="200767" y="736833"/>
                </a:lnTo>
                <a:lnTo>
                  <a:pt x="192499" y="728759"/>
                </a:lnTo>
                <a:cubicBezTo>
                  <a:pt x="134715" y="655335"/>
                  <a:pt x="192049" y="549401"/>
                  <a:pt x="321516" y="587372"/>
                </a:cubicBezTo>
                <a:cubicBezTo>
                  <a:pt x="245395" y="475976"/>
                  <a:pt x="328427" y="388713"/>
                  <a:pt x="416114" y="420980"/>
                </a:cubicBezTo>
                <a:lnTo>
                  <a:pt x="426347" y="426349"/>
                </a:lnTo>
                <a:lnTo>
                  <a:pt x="420979" y="416115"/>
                </a:lnTo>
                <a:cubicBezTo>
                  <a:pt x="388712" y="328428"/>
                  <a:pt x="475975" y="245396"/>
                  <a:pt x="587372" y="321517"/>
                </a:cubicBezTo>
                <a:cubicBezTo>
                  <a:pt x="549400" y="192050"/>
                  <a:pt x="655334" y="134716"/>
                  <a:pt x="728758" y="192500"/>
                </a:cubicBezTo>
                <a:lnTo>
                  <a:pt x="736832" y="200768"/>
                </a:lnTo>
                <a:lnTo>
                  <a:pt x="734888" y="189377"/>
                </a:lnTo>
                <a:cubicBezTo>
                  <a:pt x="731297" y="96010"/>
                  <a:pt x="839948" y="44008"/>
                  <a:pt x="922370" y="150826"/>
                </a:cubicBezTo>
                <a:cubicBezTo>
                  <a:pt x="925831" y="30947"/>
                  <a:pt x="1019818" y="408"/>
                  <a:pt x="1077165" y="49635"/>
                </a:cubicBezTo>
                <a:lnTo>
                  <a:pt x="1101686" y="86772"/>
                </a:lnTo>
                <a:lnTo>
                  <a:pt x="1102495" y="74529"/>
                </a:lnTo>
                <a:cubicBezTo>
                  <a:pt x="1112942" y="32385"/>
                  <a:pt x="1143619" y="5591"/>
                  <a:pt x="1178351" y="781"/>
                </a:cubicBezTo>
                <a:close/>
              </a:path>
            </a:pathLst>
          </a:custGeom>
          <a:solidFill>
            <a:schemeClr val="accent1">
              <a:alpha val="100000"/>
            </a:schemeClr>
          </a:solidFill>
          <a:ln w="9525" cap="flat" cmpd="sng">
            <a:solidFill>
              <a:srgbClr val="FF6600">
                <a:alpha val="100000"/>
              </a:srgbClr>
            </a:solidFill>
            <a:prstDash val="solid"/>
            <a:round/>
            <a:headEnd type="none" w="med" len="med"/>
            <a:tailEnd type="none" w="med" len="med"/>
          </a:ln>
        </p:spPr>
        <p:txBody>
          <a:bodyPr/>
          <a:lstStyle/>
          <a:p>
            <a:endParaRPr lang="zh-CN" altLang="en-US">
              <a:latin typeface="MS PGothic" panose="020B0600070205080204" pitchFamily="34" charset="-128"/>
            </a:endParaRPr>
          </a:p>
        </p:txBody>
      </p:sp>
      <p:sp>
        <p:nvSpPr>
          <p:cNvPr id="17415" name="花边圆形2 471"/>
          <p:cNvSpPr/>
          <p:nvPr/>
        </p:nvSpPr>
        <p:spPr>
          <a:xfrm>
            <a:off x="2124075" y="2606675"/>
            <a:ext cx="965200" cy="476250"/>
          </a:xfrm>
          <a:custGeom>
            <a:avLst/>
            <a:gdLst>
              <a:gd name="txL" fmla="*/ 0 w 2587436"/>
              <a:gd name="txT" fmla="*/ 0 h 2587437"/>
              <a:gd name="txR" fmla="*/ 2587436 w 2587436"/>
              <a:gd name="txB" fmla="*/ 2587437 h 2587437"/>
            </a:gdLst>
            <a:ahLst/>
            <a:cxnLst>
              <a:cxn ang="0">
                <a:pos x="285" y="50"/>
              </a:cxn>
              <a:cxn ang="0">
                <a:pos x="6687" y="50"/>
              </a:cxn>
              <a:cxn ang="0">
                <a:pos x="3175" y="0"/>
              </a:cxn>
              <a:cxn ang="0">
                <a:pos x="3797" y="0"/>
              </a:cxn>
              <a:cxn ang="0">
                <a:pos x="4000" y="3"/>
              </a:cxn>
              <a:cxn ang="0">
                <a:pos x="4486" y="6"/>
              </a:cxn>
              <a:cxn ang="0">
                <a:pos x="4979" y="8"/>
              </a:cxn>
              <a:cxn ang="0">
                <a:pos x="5389" y="13"/>
              </a:cxn>
              <a:cxn ang="0">
                <a:pos x="5814" y="17"/>
              </a:cxn>
              <a:cxn ang="0">
                <a:pos x="6106" y="23"/>
              </a:cxn>
              <a:cxn ang="0">
                <a:pos x="6420" y="29"/>
              </a:cxn>
              <a:cxn ang="0">
                <a:pos x="6565" y="36"/>
              </a:cxn>
              <a:cxn ang="0">
                <a:pos x="6740" y="43"/>
              </a:cxn>
              <a:cxn ang="0">
                <a:pos x="6724" y="50"/>
              </a:cxn>
              <a:cxn ang="0">
                <a:pos x="6734" y="58"/>
              </a:cxn>
              <a:cxn ang="0">
                <a:pos x="6565" y="65"/>
              </a:cxn>
              <a:cxn ang="0">
                <a:pos x="6423" y="72"/>
              </a:cxn>
              <a:cxn ang="0">
                <a:pos x="6106" y="78"/>
              </a:cxn>
              <a:cxn ang="0">
                <a:pos x="5818" y="84"/>
              </a:cxn>
              <a:cxn ang="0">
                <a:pos x="5389" y="88"/>
              </a:cxn>
              <a:cxn ang="0">
                <a:pos x="4985" y="93"/>
              </a:cxn>
              <a:cxn ang="0">
                <a:pos x="4486" y="95"/>
              </a:cxn>
              <a:cxn ang="0">
                <a:pos x="4005" y="97"/>
              </a:cxn>
              <a:cxn ang="0">
                <a:pos x="3486" y="97"/>
              </a:cxn>
              <a:cxn ang="0">
                <a:pos x="2967" y="97"/>
              </a:cxn>
              <a:cxn ang="0">
                <a:pos x="2485" y="95"/>
              </a:cxn>
              <a:cxn ang="0">
                <a:pos x="1987" y="93"/>
              </a:cxn>
              <a:cxn ang="0">
                <a:pos x="1583" y="88"/>
              </a:cxn>
              <a:cxn ang="0">
                <a:pos x="1149" y="84"/>
              </a:cxn>
              <a:cxn ang="0">
                <a:pos x="867" y="78"/>
              </a:cxn>
              <a:cxn ang="0">
                <a:pos x="541" y="72"/>
              </a:cxn>
              <a:cxn ang="0">
                <a:pos x="406" y="65"/>
              </a:cxn>
              <a:cxn ang="0">
                <a:pos x="232" y="58"/>
              </a:cxn>
              <a:cxn ang="0">
                <a:pos x="248" y="50"/>
              </a:cxn>
              <a:cxn ang="0">
                <a:pos x="232" y="43"/>
              </a:cxn>
              <a:cxn ang="0">
                <a:pos x="406" y="36"/>
              </a:cxn>
              <a:cxn ang="0">
                <a:pos x="541" y="29"/>
              </a:cxn>
              <a:cxn ang="0">
                <a:pos x="867" y="23"/>
              </a:cxn>
              <a:cxn ang="0">
                <a:pos x="1149" y="17"/>
              </a:cxn>
              <a:cxn ang="0">
                <a:pos x="1583" y="13"/>
              </a:cxn>
              <a:cxn ang="0">
                <a:pos x="1985" y="8"/>
              </a:cxn>
              <a:cxn ang="0">
                <a:pos x="2485" y="6"/>
              </a:cxn>
              <a:cxn ang="0">
                <a:pos x="2969" y="3"/>
              </a:cxn>
              <a:cxn ang="0">
                <a:pos x="3175" y="0"/>
              </a:cxn>
            </a:cxnLst>
            <a:rect l="txL" t="txT" r="txR" b="txB"/>
            <a:pathLst>
              <a:path w="2587436" h="2587437">
                <a:moveTo>
                  <a:pt x="1293718" y="105586"/>
                </a:moveTo>
                <a:cubicBezTo>
                  <a:pt x="637531" y="105586"/>
                  <a:pt x="105586" y="637531"/>
                  <a:pt x="105586" y="1293718"/>
                </a:cubicBezTo>
                <a:cubicBezTo>
                  <a:pt x="105586" y="1949905"/>
                  <a:pt x="637531" y="2481850"/>
                  <a:pt x="1293718" y="2481850"/>
                </a:cubicBezTo>
                <a:cubicBezTo>
                  <a:pt x="1949905" y="2481850"/>
                  <a:pt x="2481850" y="1949905"/>
                  <a:pt x="2481850" y="1293718"/>
                </a:cubicBezTo>
                <a:cubicBezTo>
                  <a:pt x="2481850" y="637531"/>
                  <a:pt x="1949905" y="105586"/>
                  <a:pt x="1293718" y="105586"/>
                </a:cubicBezTo>
                <a:close/>
                <a:moveTo>
                  <a:pt x="1178351" y="781"/>
                </a:moveTo>
                <a:cubicBezTo>
                  <a:pt x="1220450" y="-5049"/>
                  <a:pt x="1268508" y="21422"/>
                  <a:pt x="1293718" y="92011"/>
                </a:cubicBezTo>
                <a:cubicBezTo>
                  <a:pt x="1318929" y="21422"/>
                  <a:pt x="1366986" y="-5049"/>
                  <a:pt x="1409085" y="781"/>
                </a:cubicBezTo>
                <a:cubicBezTo>
                  <a:pt x="1434345" y="4279"/>
                  <a:pt x="1457459" y="19405"/>
                  <a:pt x="1472207" y="43607"/>
                </a:cubicBezTo>
                <a:lnTo>
                  <a:pt x="1484604" y="88506"/>
                </a:lnTo>
                <a:lnTo>
                  <a:pt x="1510269" y="49635"/>
                </a:lnTo>
                <a:cubicBezTo>
                  <a:pt x="1567616" y="408"/>
                  <a:pt x="1661604" y="30947"/>
                  <a:pt x="1665065" y="150827"/>
                </a:cubicBezTo>
                <a:cubicBezTo>
                  <a:pt x="1738329" y="55877"/>
                  <a:pt x="1832316" y="86415"/>
                  <a:pt x="1849776" y="159948"/>
                </a:cubicBezTo>
                <a:lnTo>
                  <a:pt x="1847820" y="203618"/>
                </a:lnTo>
                <a:lnTo>
                  <a:pt x="1858676" y="192501"/>
                </a:lnTo>
                <a:cubicBezTo>
                  <a:pt x="1932101" y="134716"/>
                  <a:pt x="2038035" y="192050"/>
                  <a:pt x="2000063" y="321517"/>
                </a:cubicBezTo>
                <a:cubicBezTo>
                  <a:pt x="2099082" y="253854"/>
                  <a:pt x="2179033" y="311942"/>
                  <a:pt x="2172915" y="387271"/>
                </a:cubicBezTo>
                <a:lnTo>
                  <a:pt x="2157560" y="428199"/>
                </a:lnTo>
                <a:lnTo>
                  <a:pt x="2171320" y="420980"/>
                </a:lnTo>
                <a:cubicBezTo>
                  <a:pt x="2259007" y="388713"/>
                  <a:pt x="2342040" y="475977"/>
                  <a:pt x="2265919" y="587373"/>
                </a:cubicBezTo>
                <a:cubicBezTo>
                  <a:pt x="2381000" y="553620"/>
                  <a:pt x="2439088" y="633571"/>
                  <a:pt x="2409992" y="703323"/>
                </a:cubicBezTo>
                <a:lnTo>
                  <a:pt x="2382741" y="737503"/>
                </a:lnTo>
                <a:lnTo>
                  <a:pt x="2398059" y="734889"/>
                </a:lnTo>
                <a:cubicBezTo>
                  <a:pt x="2491425" y="731298"/>
                  <a:pt x="2543428" y="839949"/>
                  <a:pt x="2436609" y="922371"/>
                </a:cubicBezTo>
                <a:cubicBezTo>
                  <a:pt x="2556489" y="925832"/>
                  <a:pt x="2587027" y="1019820"/>
                  <a:pt x="2537801" y="1077167"/>
                </a:cubicBezTo>
                <a:lnTo>
                  <a:pt x="2501321" y="1101253"/>
                </a:lnTo>
                <a:lnTo>
                  <a:pt x="2516697" y="1103501"/>
                </a:lnTo>
                <a:cubicBezTo>
                  <a:pt x="2606603" y="1128937"/>
                  <a:pt x="2622486" y="1248340"/>
                  <a:pt x="2495425" y="1293719"/>
                </a:cubicBezTo>
                <a:cubicBezTo>
                  <a:pt x="2608368" y="1334056"/>
                  <a:pt x="2608368" y="1432880"/>
                  <a:pt x="2543829" y="1472208"/>
                </a:cubicBezTo>
                <a:lnTo>
                  <a:pt x="2498930" y="1484605"/>
                </a:lnTo>
                <a:lnTo>
                  <a:pt x="2537800" y="1510270"/>
                </a:lnTo>
                <a:cubicBezTo>
                  <a:pt x="2587027" y="1567617"/>
                  <a:pt x="2556488" y="1661605"/>
                  <a:pt x="2436609" y="1665066"/>
                </a:cubicBezTo>
                <a:cubicBezTo>
                  <a:pt x="2531559" y="1738330"/>
                  <a:pt x="2501021" y="1832318"/>
                  <a:pt x="2427488" y="1849777"/>
                </a:cubicBezTo>
                <a:lnTo>
                  <a:pt x="2383816" y="1847821"/>
                </a:lnTo>
                <a:lnTo>
                  <a:pt x="2394935" y="1858678"/>
                </a:lnTo>
                <a:cubicBezTo>
                  <a:pt x="2452719" y="1932103"/>
                  <a:pt x="2395386" y="2038037"/>
                  <a:pt x="2265918" y="2000065"/>
                </a:cubicBezTo>
                <a:cubicBezTo>
                  <a:pt x="2333581" y="2099084"/>
                  <a:pt x="2275494" y="2179035"/>
                  <a:pt x="2200165" y="2172917"/>
                </a:cubicBezTo>
                <a:lnTo>
                  <a:pt x="2159237" y="2157562"/>
                </a:lnTo>
                <a:lnTo>
                  <a:pt x="2166455" y="2171321"/>
                </a:lnTo>
                <a:cubicBezTo>
                  <a:pt x="2198722" y="2259008"/>
                  <a:pt x="2111459" y="2342041"/>
                  <a:pt x="2000062" y="2265920"/>
                </a:cubicBezTo>
                <a:cubicBezTo>
                  <a:pt x="2033815" y="2381001"/>
                  <a:pt x="1953865" y="2439089"/>
                  <a:pt x="1884113" y="2409993"/>
                </a:cubicBezTo>
                <a:lnTo>
                  <a:pt x="1849933" y="2382742"/>
                </a:lnTo>
                <a:lnTo>
                  <a:pt x="1852546" y="2398060"/>
                </a:lnTo>
                <a:cubicBezTo>
                  <a:pt x="1856137" y="2491426"/>
                  <a:pt x="1747486" y="2543429"/>
                  <a:pt x="1665064" y="2436610"/>
                </a:cubicBezTo>
                <a:cubicBezTo>
                  <a:pt x="1661603" y="2556490"/>
                  <a:pt x="1567616" y="2587028"/>
                  <a:pt x="1510269" y="2537802"/>
                </a:cubicBezTo>
                <a:lnTo>
                  <a:pt x="1486184" y="2501323"/>
                </a:lnTo>
                <a:lnTo>
                  <a:pt x="1483936" y="2516698"/>
                </a:lnTo>
                <a:cubicBezTo>
                  <a:pt x="1458499" y="2606604"/>
                  <a:pt x="1339096" y="2622487"/>
                  <a:pt x="1293717" y="2495426"/>
                </a:cubicBezTo>
                <a:cubicBezTo>
                  <a:pt x="1248339" y="2622487"/>
                  <a:pt x="1128936" y="2606604"/>
                  <a:pt x="1103499" y="2516698"/>
                </a:cubicBezTo>
                <a:lnTo>
                  <a:pt x="1101252" y="2501322"/>
                </a:lnTo>
                <a:lnTo>
                  <a:pt x="1077165" y="2537801"/>
                </a:lnTo>
                <a:cubicBezTo>
                  <a:pt x="1019818" y="2587028"/>
                  <a:pt x="925830" y="2556489"/>
                  <a:pt x="922369" y="2436610"/>
                </a:cubicBezTo>
                <a:cubicBezTo>
                  <a:pt x="839947" y="2543429"/>
                  <a:pt x="731297" y="2491426"/>
                  <a:pt x="734888" y="2398060"/>
                </a:cubicBezTo>
                <a:lnTo>
                  <a:pt x="737501" y="2382741"/>
                </a:lnTo>
                <a:lnTo>
                  <a:pt x="703321" y="2409993"/>
                </a:lnTo>
                <a:cubicBezTo>
                  <a:pt x="633569" y="2439089"/>
                  <a:pt x="553618" y="2381001"/>
                  <a:pt x="587371" y="2265919"/>
                </a:cubicBezTo>
                <a:cubicBezTo>
                  <a:pt x="475975" y="2342040"/>
                  <a:pt x="388712" y="2259008"/>
                  <a:pt x="420978" y="2171321"/>
                </a:cubicBezTo>
                <a:lnTo>
                  <a:pt x="426346" y="2161089"/>
                </a:lnTo>
                <a:lnTo>
                  <a:pt x="416114" y="2166457"/>
                </a:lnTo>
                <a:cubicBezTo>
                  <a:pt x="328427" y="2198724"/>
                  <a:pt x="245394" y="2111461"/>
                  <a:pt x="321515" y="2000064"/>
                </a:cubicBezTo>
                <a:cubicBezTo>
                  <a:pt x="192048" y="2038036"/>
                  <a:pt x="134715" y="1932102"/>
                  <a:pt x="192499" y="1858678"/>
                </a:cubicBezTo>
                <a:lnTo>
                  <a:pt x="200768" y="1850603"/>
                </a:lnTo>
                <a:lnTo>
                  <a:pt x="189375" y="1852547"/>
                </a:lnTo>
                <a:cubicBezTo>
                  <a:pt x="96009" y="1856138"/>
                  <a:pt x="44006" y="1747487"/>
                  <a:pt x="150825" y="1665065"/>
                </a:cubicBezTo>
                <a:cubicBezTo>
                  <a:pt x="30946" y="1661604"/>
                  <a:pt x="407" y="1567617"/>
                  <a:pt x="49634" y="1510270"/>
                </a:cubicBezTo>
                <a:lnTo>
                  <a:pt x="86113" y="1486184"/>
                </a:lnTo>
                <a:lnTo>
                  <a:pt x="70739" y="1483937"/>
                </a:lnTo>
                <a:cubicBezTo>
                  <a:pt x="-19168" y="1458500"/>
                  <a:pt x="-35050" y="1339097"/>
                  <a:pt x="92010" y="1293718"/>
                </a:cubicBezTo>
                <a:cubicBezTo>
                  <a:pt x="-35050" y="1248340"/>
                  <a:pt x="-19168" y="1128937"/>
                  <a:pt x="70739" y="1103500"/>
                </a:cubicBezTo>
                <a:lnTo>
                  <a:pt x="86114" y="1101253"/>
                </a:lnTo>
                <a:lnTo>
                  <a:pt x="49634" y="1077166"/>
                </a:lnTo>
                <a:cubicBezTo>
                  <a:pt x="407" y="1019820"/>
                  <a:pt x="30946" y="925832"/>
                  <a:pt x="150825" y="922370"/>
                </a:cubicBezTo>
                <a:cubicBezTo>
                  <a:pt x="44006" y="839949"/>
                  <a:pt x="96009" y="731298"/>
                  <a:pt x="189375" y="734889"/>
                </a:cubicBezTo>
                <a:lnTo>
                  <a:pt x="200767" y="736833"/>
                </a:lnTo>
                <a:lnTo>
                  <a:pt x="192499" y="728759"/>
                </a:lnTo>
                <a:cubicBezTo>
                  <a:pt x="134715" y="655335"/>
                  <a:pt x="192049" y="549401"/>
                  <a:pt x="321516" y="587372"/>
                </a:cubicBezTo>
                <a:cubicBezTo>
                  <a:pt x="245395" y="475976"/>
                  <a:pt x="328427" y="388713"/>
                  <a:pt x="416114" y="420980"/>
                </a:cubicBezTo>
                <a:lnTo>
                  <a:pt x="426347" y="426349"/>
                </a:lnTo>
                <a:lnTo>
                  <a:pt x="420979" y="416115"/>
                </a:lnTo>
                <a:cubicBezTo>
                  <a:pt x="388712" y="328428"/>
                  <a:pt x="475975" y="245396"/>
                  <a:pt x="587372" y="321517"/>
                </a:cubicBezTo>
                <a:cubicBezTo>
                  <a:pt x="549400" y="192050"/>
                  <a:pt x="655334" y="134716"/>
                  <a:pt x="728758" y="192500"/>
                </a:cubicBezTo>
                <a:lnTo>
                  <a:pt x="736832" y="200768"/>
                </a:lnTo>
                <a:lnTo>
                  <a:pt x="734888" y="189377"/>
                </a:lnTo>
                <a:cubicBezTo>
                  <a:pt x="731297" y="96010"/>
                  <a:pt x="839948" y="44008"/>
                  <a:pt x="922370" y="150826"/>
                </a:cubicBezTo>
                <a:cubicBezTo>
                  <a:pt x="925831" y="30947"/>
                  <a:pt x="1019818" y="408"/>
                  <a:pt x="1077165" y="49635"/>
                </a:cubicBezTo>
                <a:lnTo>
                  <a:pt x="1101686" y="86772"/>
                </a:lnTo>
                <a:lnTo>
                  <a:pt x="1102495" y="74529"/>
                </a:lnTo>
                <a:cubicBezTo>
                  <a:pt x="1112942" y="32385"/>
                  <a:pt x="1143619" y="5591"/>
                  <a:pt x="1178351" y="781"/>
                </a:cubicBezTo>
                <a:close/>
              </a:path>
            </a:pathLst>
          </a:custGeom>
          <a:solidFill>
            <a:schemeClr val="accent1">
              <a:alpha val="100000"/>
            </a:schemeClr>
          </a:solidFill>
          <a:ln w="9525" cap="flat" cmpd="sng">
            <a:solidFill>
              <a:srgbClr val="FF6600">
                <a:alpha val="100000"/>
              </a:srgbClr>
            </a:solidFill>
            <a:prstDash val="solid"/>
            <a:bevel/>
            <a:headEnd type="none" w="med" len="med"/>
            <a:tailEnd type="none" w="med" len="med"/>
          </a:ln>
        </p:spPr>
        <p:txBody>
          <a:bodyPr/>
          <a:lstStyle/>
          <a:p>
            <a:endParaRPr lang="zh-CN" altLang="en-US">
              <a:latin typeface="MS PGothic" panose="020B0600070205080204" pitchFamily="34" charset="-128"/>
            </a:endParaRPr>
          </a:p>
        </p:txBody>
      </p:sp>
      <p:sp>
        <p:nvSpPr>
          <p:cNvPr id="8" name="Rectangle 2"/>
          <p:cNvSpPr txBox="1"/>
          <p:nvPr/>
        </p:nvSpPr>
        <p:spPr>
          <a:xfrm>
            <a:off x="181293" y="108585"/>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1.</a:t>
            </a:r>
            <a:r>
              <a:rPr lang="zh-CN" altLang="en-US" sz="4000" b="1" kern="0" dirty="0">
                <a:latin typeface="隶书" panose="02010509060101010101" pitchFamily="49" charset="-122"/>
              </a:rPr>
              <a:t>软件质量 - 软件质量模型</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17411" name="Rectangle 3"/>
          <p:cNvSpPr>
            <a:spLocks noGrp="1" noChangeArrowheads="1"/>
          </p:cNvSpPr>
          <p:nvPr>
            <p:ph type="body" idx="1"/>
          </p:nvPr>
        </p:nvSpPr>
        <p:spPr>
          <a:xfrm>
            <a:off x="484188" y="931863"/>
            <a:ext cx="8050213" cy="5448300"/>
          </a:xfrm>
        </p:spPr>
        <p:txBody>
          <a:bodyPr vert="horz" wrap="square" lIns="91440" tIns="45720" rIns="91440" bIns="45720" numCol="1" anchor="t" anchorCtr="0" compatLnSpc="1"/>
          <a:lstStyle/>
          <a:p>
            <a:pPr marL="85725" marR="0" lvl="0" indent="-85725" algn="l" defTabSz="0" rtl="0" eaLnBrk="1" fontAlgn="base" latinLnBrk="0" hangingPunct="1">
              <a:lnSpc>
                <a:spcPct val="100000"/>
              </a:lnSpc>
              <a:spcBef>
                <a:spcPct val="20000"/>
              </a:spcBef>
              <a:spcAft>
                <a:spcPct val="0"/>
              </a:spcAft>
              <a:buClr>
                <a:schemeClr val="accent2"/>
              </a:buClr>
              <a:buSzPct val="100000"/>
              <a:buFont typeface="Wingdings" panose="05000000000000000000" pitchFamily="2" charset="2"/>
              <a:buChar char="n"/>
              <a:defRPr/>
            </a:pPr>
            <a:r>
              <a:rPr kumimoji="0" lang="zh-CN" altLang="en-US" sz="24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 </a:t>
            </a:r>
            <a:r>
              <a:rPr kumimoji="0" lang="zh-CN" altLang="en-US" sz="2400" b="0"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软件质量模型：</a:t>
            </a:r>
            <a:r>
              <a:rPr lang="zh-CN" altLang="en-US" sz="2400" noProof="0" dirty="0">
                <a:ln>
                  <a:noFill/>
                </a:ln>
                <a:effectLst/>
                <a:uLnTx/>
                <a:uFillTx/>
                <a:latin typeface="隶书" panose="02010509060101010101" pitchFamily="49" charset="-122"/>
                <a:ea typeface="隶书" panose="02010509060101010101" pitchFamily="49" charset="-122"/>
                <a:sym typeface="HGP創英角ｺﾞｼｯｸUB" pitchFamily="2" charset="-128"/>
              </a:rPr>
              <a:t>使用</a:t>
            </a:r>
            <a:r>
              <a:rPr kumimoji="0" lang="zh-CN" altLang="en-US" sz="2400" b="0"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ISO/IEC 9126评价软件质量示例</a:t>
            </a:r>
          </a:p>
          <a:p>
            <a:pPr marL="0" marR="0" lvl="0" indent="0" algn="l" defTabSz="0" rtl="0" eaLnBrk="1" fontAlgn="base" latinLnBrk="0" hangingPunct="1">
              <a:lnSpc>
                <a:spcPct val="100000"/>
              </a:lnSpc>
              <a:spcBef>
                <a:spcPct val="20000"/>
              </a:spcBef>
              <a:spcAft>
                <a:spcPct val="0"/>
              </a:spcAft>
              <a:buClr>
                <a:schemeClr val="accent2"/>
              </a:buClr>
              <a:buSzPct val="100000"/>
              <a:buFont typeface="Wingdings" panose="05000000000000000000" pitchFamily="2" charset="2"/>
              <a:buNone/>
              <a:defRPr/>
            </a:pPr>
            <a:r>
              <a:rPr kumimoji="0" lang="zh-CN" altLang="en-US" sz="2400" b="0"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   </a:t>
            </a:r>
            <a:r>
              <a:rPr kumimoji="0" lang="zh-CN" altLang="en-US" sz="2000" b="0"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1.质量特征选择</a:t>
            </a:r>
          </a:p>
          <a:p>
            <a:pPr marL="0" marR="0" lvl="0" indent="0" algn="l" defTabSz="0" rtl="0" eaLnBrk="0" fontAlgn="base" latinLnBrk="0" hangingPunct="0">
              <a:lnSpc>
                <a:spcPct val="100000"/>
              </a:lnSpc>
              <a:spcBef>
                <a:spcPct val="30000"/>
              </a:spcBef>
              <a:spcAft>
                <a:spcPct val="0"/>
              </a:spcAft>
              <a:buClr>
                <a:schemeClr val="accent2"/>
              </a:buClr>
              <a:buSzPct val="80000"/>
              <a:buFont typeface="Wingdings" panose="05000000000000000000" pitchFamily="2" charset="2"/>
              <a:buNone/>
              <a:defRPr/>
            </a:pPr>
            <a:r>
              <a:rPr kumimoji="0" lang="zh-CN" altLang="en-US" sz="2000" b="0"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 </a:t>
            </a:r>
            <a:r>
              <a:rPr kumimoji="0" lang="zh-CN" altLang="en-US" sz="800" b="0"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    </a:t>
            </a:r>
            <a:r>
              <a:rPr kumimoji="0" lang="zh-CN" altLang="en-US" sz="2000" b="0"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 2.每个质量特征的分数定义</a:t>
            </a:r>
          </a:p>
          <a:p>
            <a:pPr marL="0" marR="0" lvl="0" indent="0" algn="l" defTabSz="0" rtl="0" eaLnBrk="0" fontAlgn="base" latinLnBrk="0" hangingPunct="0">
              <a:lnSpc>
                <a:spcPct val="100000"/>
              </a:lnSpc>
              <a:spcBef>
                <a:spcPct val="30000"/>
              </a:spcBef>
              <a:spcAft>
                <a:spcPct val="0"/>
              </a:spcAft>
              <a:buClr>
                <a:schemeClr val="accent2"/>
              </a:buClr>
              <a:buSzPct val="80000"/>
              <a:buFont typeface="Wingdings" panose="05000000000000000000" pitchFamily="2" charset="2"/>
              <a:buNone/>
              <a:defRPr/>
            </a:pPr>
            <a:endParaRPr kumimoji="0" lang="zh-CN" altLang="en-US" sz="2000" b="0"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a:p>
            <a:pPr marL="0" marR="0" lvl="0" indent="0" algn="l" defTabSz="0" rtl="0" eaLnBrk="0" fontAlgn="base" latinLnBrk="0" hangingPunct="0">
              <a:lnSpc>
                <a:spcPct val="100000"/>
              </a:lnSpc>
              <a:spcBef>
                <a:spcPct val="30000"/>
              </a:spcBef>
              <a:spcAft>
                <a:spcPct val="0"/>
              </a:spcAft>
              <a:buClr>
                <a:schemeClr val="accent2"/>
              </a:buClr>
              <a:buSzPct val="80000"/>
              <a:buFont typeface="Wingdings" panose="05000000000000000000" pitchFamily="2" charset="2"/>
              <a:buNone/>
              <a:defRPr/>
            </a:pPr>
            <a:endParaRPr kumimoji="0" lang="zh-CN" altLang="en-US" sz="2000" b="0"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a:p>
            <a:pPr marL="0" marR="0" lvl="0" indent="0" algn="l" defTabSz="0" rtl="0" eaLnBrk="0" fontAlgn="base" latinLnBrk="0" hangingPunct="0">
              <a:lnSpc>
                <a:spcPct val="100000"/>
              </a:lnSpc>
              <a:spcBef>
                <a:spcPct val="30000"/>
              </a:spcBef>
              <a:spcAft>
                <a:spcPct val="0"/>
              </a:spcAft>
              <a:buClr>
                <a:schemeClr val="accent2"/>
              </a:buClr>
              <a:buSzPct val="80000"/>
              <a:buFont typeface="Wingdings" panose="05000000000000000000" pitchFamily="2" charset="2"/>
              <a:buNone/>
              <a:defRPr/>
            </a:pPr>
            <a:endParaRPr kumimoji="0" lang="zh-CN" altLang="en-US" sz="2000" b="0"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a:p>
            <a:pPr marL="0" marR="0" lvl="0" indent="0" algn="l" defTabSz="0" rtl="0" eaLnBrk="0" fontAlgn="base" latinLnBrk="0" hangingPunct="0">
              <a:lnSpc>
                <a:spcPct val="100000"/>
              </a:lnSpc>
              <a:spcBef>
                <a:spcPct val="30000"/>
              </a:spcBef>
              <a:spcAft>
                <a:spcPct val="0"/>
              </a:spcAft>
              <a:buClr>
                <a:schemeClr val="accent2"/>
              </a:buClr>
              <a:buSzPct val="80000"/>
              <a:buFont typeface="Wingdings" panose="05000000000000000000" pitchFamily="2" charset="2"/>
              <a:buNone/>
              <a:defRPr/>
            </a:pPr>
            <a:endParaRPr kumimoji="0" lang="zh-CN" altLang="en-US" sz="2000" b="0"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a:p>
            <a:pPr marL="0" marR="0" lvl="0" indent="0" algn="l" defTabSz="0" rtl="0" eaLnBrk="0" fontAlgn="base" latinLnBrk="0" hangingPunct="0">
              <a:lnSpc>
                <a:spcPct val="100000"/>
              </a:lnSpc>
              <a:spcBef>
                <a:spcPct val="30000"/>
              </a:spcBef>
              <a:spcAft>
                <a:spcPct val="0"/>
              </a:spcAft>
              <a:buClr>
                <a:schemeClr val="accent2"/>
              </a:buClr>
              <a:buSzPct val="80000"/>
              <a:buFont typeface="Wingdings" panose="05000000000000000000" pitchFamily="2" charset="2"/>
              <a:buNone/>
              <a:defRPr/>
            </a:pPr>
            <a:r>
              <a:rPr kumimoji="0" lang="zh-CN" altLang="en-US" sz="2000" b="0"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   </a:t>
            </a:r>
            <a:r>
              <a:rPr kumimoji="0" lang="zh-CN" altLang="en-US" sz="900" b="0"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 </a:t>
            </a:r>
          </a:p>
          <a:p>
            <a:pPr marL="0" marR="0" lvl="0" indent="0" algn="l" defTabSz="0" rtl="0" eaLnBrk="0" fontAlgn="base" latinLnBrk="0" hangingPunct="0">
              <a:lnSpc>
                <a:spcPct val="100000"/>
              </a:lnSpc>
              <a:spcBef>
                <a:spcPct val="30000"/>
              </a:spcBef>
              <a:spcAft>
                <a:spcPct val="0"/>
              </a:spcAft>
              <a:buClr>
                <a:schemeClr val="accent2"/>
              </a:buClr>
              <a:buSzPct val="80000"/>
              <a:buFont typeface="Wingdings" panose="05000000000000000000" pitchFamily="2" charset="2"/>
              <a:buNone/>
              <a:defRPr/>
            </a:pPr>
            <a:r>
              <a:rPr kumimoji="0" lang="zh-CN" altLang="en-US" sz="900" b="0"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     </a:t>
            </a:r>
            <a:r>
              <a:rPr kumimoji="0" lang="zh-CN" altLang="en-US" sz="2000" b="0"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3.综合质量评价</a:t>
            </a:r>
          </a:p>
        </p:txBody>
      </p:sp>
      <p:pic>
        <p:nvPicPr>
          <p:cNvPr id="15364" name="Picture 4"/>
          <p:cNvPicPr>
            <a:picLocks noChangeAspect="1"/>
          </p:cNvPicPr>
          <p:nvPr/>
        </p:nvPicPr>
        <p:blipFill>
          <a:blip r:embed="rId2"/>
          <a:stretch>
            <a:fillRect/>
          </a:stretch>
        </p:blipFill>
        <p:spPr>
          <a:xfrm>
            <a:off x="1344613" y="4547553"/>
            <a:ext cx="6454775" cy="1668462"/>
          </a:xfrm>
          <a:prstGeom prst="rect">
            <a:avLst/>
          </a:prstGeom>
          <a:noFill/>
          <a:ln w="9525">
            <a:noFill/>
          </a:ln>
        </p:spPr>
      </p:pic>
      <p:pic>
        <p:nvPicPr>
          <p:cNvPr id="15365" name="Picture 5"/>
          <p:cNvPicPr>
            <a:picLocks noChangeAspect="1"/>
          </p:cNvPicPr>
          <p:nvPr/>
        </p:nvPicPr>
        <p:blipFill>
          <a:blip r:embed="rId3"/>
          <a:stretch>
            <a:fillRect/>
          </a:stretch>
        </p:blipFill>
        <p:spPr>
          <a:xfrm>
            <a:off x="1845945" y="2225040"/>
            <a:ext cx="3733800" cy="1692275"/>
          </a:xfrm>
          <a:prstGeom prst="rect">
            <a:avLst/>
          </a:prstGeom>
          <a:noFill/>
          <a:ln w="9525">
            <a:noFill/>
          </a:ln>
        </p:spPr>
      </p:pic>
      <p:sp>
        <p:nvSpPr>
          <p:cNvPr id="6"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1.</a:t>
            </a:r>
            <a:r>
              <a:rPr lang="zh-CN" altLang="en-US" sz="4000" b="1" kern="0" dirty="0">
                <a:latin typeface="隶书" panose="02010509060101010101" pitchFamily="49" charset="-122"/>
              </a:rPr>
              <a:t>软件质量 - 软件质量模型使用</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隶书" panose="02010509060101010101" pitchFamily="49" charset="-122"/>
              </a:rPr>
            </a:br>
            <a:endParaRPr lang="zh-CN" altLang="en-US" sz="4000" b="1" dirty="0">
              <a:latin typeface="隶书" panose="02010509060101010101" pitchFamily="49" charset="-122"/>
            </a:endParaRPr>
          </a:p>
        </p:txBody>
      </p:sp>
      <p:sp>
        <p:nvSpPr>
          <p:cNvPr id="21507" name="Rectangle 3"/>
          <p:cNvSpPr>
            <a:spLocks noGrp="1" noChangeArrowheads="1"/>
          </p:cNvSpPr>
          <p:nvPr>
            <p:ph type="body" idx="1"/>
          </p:nvPr>
        </p:nvSpPr>
        <p:spPr>
          <a:xfrm>
            <a:off x="560705" y="1098233"/>
            <a:ext cx="7896225" cy="2974975"/>
          </a:xfrm>
        </p:spPr>
        <p:txBody>
          <a:bodyPr vert="horz" wrap="square" lIns="91440" tIns="45720" rIns="91440" bIns="45720" numCol="1" anchor="t" anchorCtr="0" compatLnSpc="1"/>
          <a:lstStyle/>
          <a:p>
            <a:pPr marL="0" marR="0" lvl="0" indent="0" algn="l" defTabSz="0" rtl="0" eaLnBrk="1" fontAlgn="base" latinLnBrk="0" hangingPunct="1">
              <a:lnSpc>
                <a:spcPct val="80000"/>
              </a:lnSpc>
              <a:spcBef>
                <a:spcPct val="20000"/>
              </a:spcBef>
              <a:spcAft>
                <a:spcPct val="0"/>
              </a:spcAft>
              <a:buClr>
                <a:schemeClr val="accent2"/>
              </a:buClr>
              <a:buSzPct val="100000"/>
              <a:buFont typeface="Wingdings" panose="05000000000000000000" pitchFamily="2" charset="2"/>
              <a:buNone/>
              <a:defRPr/>
            </a:pPr>
            <a:endParaRPr kumimoji="0" lang="zh-CN" altLang="en-US" sz="32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a:p>
            <a:pPr marL="85725" marR="0" lvl="0" indent="-85725" algn="l" defTabSz="0" rtl="0" eaLnBrk="1" fontAlgn="base" latinLnBrk="0" hangingPunct="1">
              <a:lnSpc>
                <a:spcPct val="80000"/>
              </a:lnSpc>
              <a:spcBef>
                <a:spcPct val="20000"/>
              </a:spcBef>
              <a:spcAft>
                <a:spcPct val="0"/>
              </a:spcAft>
              <a:buClr>
                <a:schemeClr val="accent2"/>
              </a:buClr>
              <a:buSzPct val="100000"/>
              <a:buFont typeface="Wingdings" panose="05000000000000000000" pitchFamily="2" charset="2"/>
              <a:buChar char="n"/>
              <a:defRPr/>
            </a:pPr>
            <a:r>
              <a:rPr kumimoji="0" lang="en-US" altLang="zh-CN" sz="32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Q1</a:t>
            </a:r>
            <a:r>
              <a:rPr kumimoji="0" lang="zh-CN" altLang="en-US" sz="32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：质量模型的意义？</a:t>
            </a:r>
          </a:p>
          <a:p>
            <a:pPr marL="85725" marR="0" lvl="0" indent="-85725" algn="l" defTabSz="0" rtl="0" eaLnBrk="1" fontAlgn="base" latinLnBrk="0" hangingPunct="1">
              <a:lnSpc>
                <a:spcPct val="80000"/>
              </a:lnSpc>
              <a:spcBef>
                <a:spcPct val="20000"/>
              </a:spcBef>
              <a:spcAft>
                <a:spcPct val="0"/>
              </a:spcAft>
              <a:buClr>
                <a:schemeClr val="accent2"/>
              </a:buClr>
              <a:buSzPct val="100000"/>
              <a:buFont typeface="Wingdings" panose="05000000000000000000" pitchFamily="2" charset="2"/>
              <a:buChar char="n"/>
              <a:defRPr/>
            </a:pPr>
            <a:r>
              <a:rPr kumimoji="0" lang="zh-CN" altLang="en-US" sz="32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Q2：ISO/IEC 25010 的相关研究有哪些？</a:t>
            </a:r>
          </a:p>
          <a:p>
            <a:pPr marL="85725" marR="0" lvl="0" indent="-85725" algn="l" defTabSz="0" rtl="0" eaLnBrk="1" fontAlgn="base" latinLnBrk="0" hangingPunct="1">
              <a:lnSpc>
                <a:spcPct val="80000"/>
              </a:lnSpc>
              <a:spcBef>
                <a:spcPct val="20000"/>
              </a:spcBef>
              <a:spcAft>
                <a:spcPct val="0"/>
              </a:spcAft>
              <a:buClr>
                <a:schemeClr val="accent2"/>
              </a:buClr>
              <a:buSzPct val="100000"/>
              <a:buFont typeface="Wingdings" panose="05000000000000000000" pitchFamily="2" charset="2"/>
              <a:buChar char="n"/>
              <a:defRPr/>
            </a:pPr>
            <a:r>
              <a:rPr kumimoji="0" lang="zh-CN" altLang="en-US" sz="32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Q3：还有哪些更新/更好的的质量模型？</a:t>
            </a:r>
          </a:p>
        </p:txBody>
      </p:sp>
      <p:pic>
        <p:nvPicPr>
          <p:cNvPr id="3" name="图片 2"/>
          <p:cNvPicPr>
            <a:picLocks noChangeAspect="1"/>
          </p:cNvPicPr>
          <p:nvPr/>
        </p:nvPicPr>
        <p:blipFill>
          <a:blip r:embed="rId2"/>
          <a:stretch>
            <a:fillRect/>
          </a:stretch>
        </p:blipFill>
        <p:spPr>
          <a:xfrm>
            <a:off x="5424170" y="3851910"/>
            <a:ext cx="3032760" cy="1958340"/>
          </a:xfrm>
          <a:prstGeom prst="rect">
            <a:avLst/>
          </a:prstGeom>
        </p:spPr>
      </p:pic>
      <p:pic>
        <p:nvPicPr>
          <p:cNvPr id="2" name="图片 1"/>
          <p:cNvPicPr>
            <a:picLocks noChangeAspect="1"/>
          </p:cNvPicPr>
          <p:nvPr/>
        </p:nvPicPr>
        <p:blipFill>
          <a:blip r:embed="rId3"/>
          <a:stretch>
            <a:fillRect/>
          </a:stretch>
        </p:blipFill>
        <p:spPr>
          <a:xfrm>
            <a:off x="2705735" y="3604895"/>
            <a:ext cx="1896745" cy="2618740"/>
          </a:xfrm>
          <a:prstGeom prst="rect">
            <a:avLst/>
          </a:prstGeom>
        </p:spPr>
      </p:pic>
      <p:sp>
        <p:nvSpPr>
          <p:cNvPr id="7" name="Rectangle 2"/>
          <p:cNvSpPr txBox="1"/>
          <p:nvPr/>
        </p:nvSpPr>
        <p:spPr>
          <a:xfrm>
            <a:off x="181293" y="108585"/>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1.</a:t>
            </a:r>
            <a:r>
              <a:rPr lang="zh-CN" altLang="en-US" sz="4000" b="1" kern="0" dirty="0">
                <a:latin typeface="隶书" panose="02010509060101010101" pitchFamily="49" charset="-122"/>
              </a:rPr>
              <a:t>软件质量 </a:t>
            </a:r>
            <a:r>
              <a:rPr lang="en-US" altLang="zh-CN" sz="4000" b="1" kern="0" dirty="0">
                <a:latin typeface="隶书" panose="02010509060101010101" pitchFamily="49" charset="-122"/>
              </a:rPr>
              <a:t>–</a:t>
            </a:r>
            <a:r>
              <a:rPr lang="zh-CN" altLang="en-US" sz="4000" b="1" kern="0" dirty="0">
                <a:latin typeface="隶书" panose="02010509060101010101" pitchFamily="49" charset="-122"/>
              </a:rPr>
              <a:t> 思考作业</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p:nvPr>
        </p:nvSpPr>
        <p:spPr/>
        <p:txBody>
          <a:bodyPr vert="horz" wrap="square" lIns="91440" tIns="45720" rIns="91440" bIns="45720" anchor="ctr"/>
          <a:lstStyle/>
          <a:p>
            <a:pPr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4099" name="Rectangle 3"/>
          <p:cNvSpPr>
            <a:spLocks noGrp="1"/>
          </p:cNvSpPr>
          <p:nvPr/>
        </p:nvSpPr>
        <p:spPr>
          <a:xfrm>
            <a:off x="766445" y="1143000"/>
            <a:ext cx="5797550" cy="3625850"/>
          </a:xfrm>
          <a:prstGeom prst="rect">
            <a:avLst/>
          </a:prstGeom>
          <a:noFill/>
          <a:ln w="9525">
            <a:noFill/>
          </a:ln>
        </p:spPr>
        <p:txBody>
          <a:bodyPr/>
          <a:lstStyle/>
          <a:p>
            <a:pPr marL="85725" indent="-85725" algn="l" defTabSz="0" eaLnBrk="1" hangingPunct="1">
              <a:spcBef>
                <a:spcPct val="20000"/>
              </a:spcBef>
              <a:buClr>
                <a:schemeClr val="accent2"/>
              </a:buClr>
              <a:buSzPct val="80000"/>
              <a:buFont typeface="Wingdings" panose="05000000000000000000" pitchFamily="2" charset="2"/>
            </a:pP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1.软件质量以及质量模型</a:t>
            </a:r>
          </a:p>
          <a:p>
            <a:pPr marL="85725" indent="-85725" algn="l" defTabSz="0" eaLnBrk="1" hangingPunct="1">
              <a:spcBef>
                <a:spcPct val="20000"/>
              </a:spcBef>
              <a:buClr>
                <a:schemeClr val="accent2"/>
              </a:buClr>
              <a:buSzPct val="80000"/>
              <a:buFont typeface="Wingdings" panose="05000000000000000000" pitchFamily="2" charset="2"/>
            </a:pPr>
            <a:r>
              <a:rPr lang="en-US" altLang="zh-CN" sz="2800" dirty="0">
                <a:solidFill>
                  <a:srgbClr val="FF3300"/>
                </a:solidFill>
                <a:latin typeface="隶书" panose="02010509060101010101" pitchFamily="49" charset="-122"/>
                <a:ea typeface="隶书" panose="02010509060101010101" pitchFamily="49" charset="-122"/>
                <a:sym typeface="宋体" panose="02010600030101010101" pitchFamily="2" charset="-122"/>
              </a:rPr>
              <a:t>2</a:t>
            </a:r>
            <a:r>
              <a:rPr lang="zh-CN" altLang="en-US" sz="2800" dirty="0">
                <a:solidFill>
                  <a:srgbClr val="FF3300"/>
                </a:solidFill>
                <a:latin typeface="隶书" panose="02010509060101010101" pitchFamily="49" charset="-122"/>
                <a:ea typeface="隶书" panose="02010509060101010101" pitchFamily="49" charset="-122"/>
                <a:sym typeface="宋体" panose="02010600030101010101" pitchFamily="2" charset="-122"/>
              </a:rPr>
              <a:t>.软件质量工程</a:t>
            </a:r>
          </a:p>
          <a:p>
            <a:pPr marL="85725" indent="-85725" algn="l" defTabSz="0" eaLnBrk="1" hangingPunct="1">
              <a:spcBef>
                <a:spcPct val="20000"/>
              </a:spcBef>
              <a:buClr>
                <a:schemeClr val="accent2"/>
              </a:buClr>
              <a:buSzPct val="80000"/>
              <a:buFont typeface="Wingdings" panose="05000000000000000000" pitchFamily="2" charset="2"/>
            </a:pPr>
            <a:r>
              <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3</a:t>
            </a: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.软件质量控制</a:t>
            </a:r>
            <a:endPar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marL="85725" indent="-85725" algn="l" defTabSz="0" eaLnBrk="1" hangingPunct="1">
              <a:spcBef>
                <a:spcPct val="20000"/>
              </a:spcBef>
              <a:buClr>
                <a:schemeClr val="accent2"/>
              </a:buClr>
              <a:buSzPct val="80000"/>
              <a:buFont typeface="Wingdings" panose="05000000000000000000" pitchFamily="2" charset="2"/>
            </a:pPr>
            <a:r>
              <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4</a:t>
            </a: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.软件质量保证  </a:t>
            </a:r>
            <a:endPar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marL="85725" indent="-85725" algn="l" defTabSz="0" eaLnBrk="1" hangingPunct="1">
              <a:spcBef>
                <a:spcPct val="20000"/>
              </a:spcBef>
              <a:buClr>
                <a:schemeClr val="accent2"/>
              </a:buClr>
              <a:buSzPct val="80000"/>
              <a:buFont typeface="Arial" panose="020B0604020202020204" pitchFamily="34" charset="0"/>
            </a:pPr>
            <a:r>
              <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5</a:t>
            </a: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.软件配置管理</a:t>
            </a:r>
          </a:p>
          <a:p>
            <a:pPr marL="85725" indent="-85725" algn="l" defTabSz="0" eaLnBrk="1" hangingPunct="1">
              <a:spcBef>
                <a:spcPct val="20000"/>
              </a:spcBef>
              <a:buClr>
                <a:schemeClr val="accent2"/>
              </a:buClr>
              <a:buSzPct val="80000"/>
              <a:buFont typeface="Arial" panose="020B0604020202020204" pitchFamily="34" charset="0"/>
            </a:pPr>
            <a:r>
              <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6</a:t>
            </a: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.软件度量</a:t>
            </a:r>
          </a:p>
          <a:p>
            <a:pPr marL="85725" indent="-85725" algn="l" defTabSz="0" eaLnBrk="1" hangingPunct="1">
              <a:spcBef>
                <a:spcPct val="20000"/>
              </a:spcBef>
              <a:buClr>
                <a:schemeClr val="accent2"/>
              </a:buClr>
              <a:buSzPct val="80000"/>
              <a:buFont typeface="Arial" panose="020B0604020202020204" pitchFamily="34" charset="0"/>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p:txBody>
      </p:sp>
      <p:sp>
        <p:nvSpPr>
          <p:cNvPr id="5"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zh-CN" altLang="en-US" sz="4400" dirty="0">
                <a:latin typeface="隶书" panose="02010509060101010101" pitchFamily="49" charset="-122"/>
              </a:rPr>
              <a:t>主要内容</a:t>
            </a:r>
            <a:endParaRPr lang="zh-CN" altLang="en-US" sz="4400" b="0" kern="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19459" name="Rectangle 3"/>
          <p:cNvSpPr>
            <a:spLocks noGrp="1"/>
          </p:cNvSpPr>
          <p:nvPr/>
        </p:nvSpPr>
        <p:spPr>
          <a:xfrm>
            <a:off x="395605" y="1000760"/>
            <a:ext cx="8352790" cy="5314950"/>
          </a:xfrm>
          <a:prstGeom prst="rect">
            <a:avLst/>
          </a:prstGeom>
          <a:noFill/>
          <a:ln w="9525">
            <a:noFill/>
          </a:ln>
        </p:spPr>
        <p:txBody>
          <a:bodyPr/>
          <a:lstStyle/>
          <a:p>
            <a:pPr marL="457200" indent="-457200" algn="l" defTabSz="0" eaLnBrk="1" hangingPunct="1">
              <a:spcBef>
                <a:spcPct val="20000"/>
              </a:spcBef>
              <a:buClr>
                <a:schemeClr val="accent2"/>
              </a:buClr>
              <a:buSzPct val="80000"/>
              <a:buFont typeface="Wingdings" panose="05000000000000000000" charset="0"/>
              <a:buChar char="n"/>
            </a:pP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影响软件质量的因素</a:t>
            </a:r>
          </a:p>
          <a:p>
            <a:pPr marL="914400" lvl="1" indent="-457200" algn="l" defTabSz="0" eaLnBrk="1" hangingPunct="1">
              <a:spcBef>
                <a:spcPts val="0"/>
              </a:spcBef>
              <a:buClr>
                <a:schemeClr val="accent2"/>
              </a:buClr>
              <a:buSzPct val="80000"/>
              <a:buFont typeface="Arial" panose="020B0604020202020204" pitchFamily="34" charset="0"/>
              <a:buChar char="•"/>
            </a:pPr>
            <a:r>
              <a:rPr lang="zh-CN" altLang="en-US" sz="2400" dirty="0">
                <a:solidFill>
                  <a:schemeClr val="accent2"/>
                </a:solidFill>
                <a:latin typeface="隶书" panose="02010509060101010101" pitchFamily="49" charset="-122"/>
                <a:ea typeface="隶书" panose="02010509060101010101" pitchFamily="49" charset="-122"/>
                <a:sym typeface="宋体" panose="02010600030101010101" pitchFamily="2" charset="-122"/>
              </a:rPr>
              <a:t>规模</a:t>
            </a:r>
          </a:p>
          <a:p>
            <a:pPr marL="914400" lvl="1" indent="-457200" algn="l" defTabSz="0" eaLnBrk="1" hangingPunct="1">
              <a:spcBef>
                <a:spcPts val="0"/>
              </a:spcBef>
              <a:buClr>
                <a:schemeClr val="accent2"/>
              </a:buClr>
              <a:buSzPct val="80000"/>
              <a:buFont typeface="Arial" panose="020B0604020202020204" pitchFamily="34" charset="0"/>
              <a:buChar char="•"/>
            </a:pPr>
            <a:r>
              <a:rPr lang="zh-CN" altLang="en-US" sz="2400" dirty="0">
                <a:solidFill>
                  <a:schemeClr val="accent2"/>
                </a:solidFill>
                <a:latin typeface="隶书" panose="02010509060101010101" pitchFamily="49" charset="-122"/>
                <a:ea typeface="隶书" panose="02010509060101010101" pitchFamily="49" charset="-122"/>
                <a:sym typeface="宋体" panose="02010600030101010101" pitchFamily="2" charset="-122"/>
              </a:rPr>
              <a:t>复杂度</a:t>
            </a:r>
          </a:p>
          <a:p>
            <a:pPr marL="914400" lvl="1" indent="-457200" algn="l" defTabSz="0" eaLnBrk="1" hangingPunct="1">
              <a:spcBef>
                <a:spcPts val="0"/>
              </a:spcBef>
              <a:buClr>
                <a:schemeClr val="accent2"/>
              </a:buClr>
              <a:buSzPct val="80000"/>
              <a:buFont typeface="Arial" panose="020B0604020202020204" pitchFamily="34" charset="0"/>
              <a:buChar char="•"/>
            </a:pPr>
            <a:r>
              <a:rPr lang="zh-CN" altLang="en-US" sz="2400" dirty="0">
                <a:solidFill>
                  <a:schemeClr val="accent2"/>
                </a:solidFill>
                <a:latin typeface="隶书" panose="02010509060101010101" pitchFamily="49" charset="-122"/>
                <a:ea typeface="隶书" panose="02010509060101010101" pitchFamily="49" charset="-122"/>
                <a:sym typeface="宋体" panose="02010600030101010101" pitchFamily="2" charset="-122"/>
              </a:rPr>
              <a:t>短周期、变化快</a:t>
            </a:r>
          </a:p>
          <a:p>
            <a:pPr marL="914400" lvl="1" indent="-457200" algn="l" defTabSz="0" eaLnBrk="1" hangingPunct="1">
              <a:spcBef>
                <a:spcPts val="0"/>
              </a:spcBef>
              <a:buClr>
                <a:schemeClr val="accent2"/>
              </a:buClr>
              <a:buSzPct val="80000"/>
              <a:buFont typeface="Arial" panose="020B0604020202020204" pitchFamily="34" charset="0"/>
              <a:buChar char="•"/>
            </a:pPr>
            <a:r>
              <a:rPr lang="zh-CN" altLang="en-US" sz="2400" dirty="0">
                <a:solidFill>
                  <a:schemeClr val="accent2"/>
                </a:solidFill>
                <a:latin typeface="隶书" panose="02010509060101010101" pitchFamily="49" charset="-122"/>
                <a:ea typeface="隶书" panose="02010509060101010101" pitchFamily="49" charset="-122"/>
                <a:sym typeface="宋体" panose="02010600030101010101" pitchFamily="2" charset="-122"/>
              </a:rPr>
              <a:t>灵活性</a:t>
            </a:r>
            <a:r>
              <a:rPr lang="en-US" altLang="zh-CN" sz="2400" dirty="0">
                <a:solidFill>
                  <a:schemeClr val="accent2"/>
                </a:solidFill>
                <a:latin typeface="隶书" panose="02010509060101010101" pitchFamily="49" charset="-122"/>
                <a:ea typeface="隶书" panose="02010509060101010101" pitchFamily="49" charset="-122"/>
                <a:sym typeface="宋体" panose="02010600030101010101" pitchFamily="2" charset="-122"/>
              </a:rPr>
              <a:t>/</a:t>
            </a:r>
            <a:r>
              <a:rPr lang="zh-CN" altLang="en-US" sz="2400" dirty="0">
                <a:solidFill>
                  <a:schemeClr val="accent2"/>
                </a:solidFill>
                <a:latin typeface="隶书" panose="02010509060101010101" pitchFamily="49" charset="-122"/>
                <a:ea typeface="隶书" panose="02010509060101010101" pitchFamily="49" charset="-122"/>
                <a:sym typeface="宋体" panose="02010600030101010101" pitchFamily="2" charset="-122"/>
              </a:rPr>
              <a:t>适用性</a:t>
            </a:r>
          </a:p>
          <a:p>
            <a:pPr marL="914400" lvl="1" indent="-457200" algn="l" defTabSz="0" eaLnBrk="1" hangingPunct="1">
              <a:spcBef>
                <a:spcPts val="0"/>
              </a:spcBef>
              <a:buClr>
                <a:schemeClr val="accent2"/>
              </a:buClr>
              <a:buSzPct val="80000"/>
              <a:buFont typeface="Arial" panose="020B0604020202020204" pitchFamily="34" charset="0"/>
              <a:buChar char="•"/>
            </a:pPr>
            <a:r>
              <a:rPr lang="zh-CN" altLang="en-US" sz="2400" dirty="0">
                <a:solidFill>
                  <a:schemeClr val="accent2"/>
                </a:solidFill>
                <a:latin typeface="隶书" panose="02010509060101010101" pitchFamily="49" charset="-122"/>
                <a:ea typeface="隶书" panose="02010509060101010101" pitchFamily="49" charset="-122"/>
                <a:sym typeface="宋体" panose="02010600030101010101" pitchFamily="2" charset="-122"/>
              </a:rPr>
              <a:t>环境等约束</a:t>
            </a:r>
          </a:p>
          <a:p>
            <a:pPr lvl="1" algn="l" defTabSz="0" eaLnBrk="1" hangingPunct="1">
              <a:spcBef>
                <a:spcPts val="0"/>
              </a:spcBef>
              <a:buClr>
                <a:schemeClr val="accent2"/>
              </a:buClr>
              <a:buSzPct val="80000"/>
              <a:buFont typeface="Arial" panose="020B0604020202020204" pitchFamily="34" charset="0"/>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marL="457200" indent="-457200" algn="l" defTabSz="0" eaLnBrk="1" hangingPunct="1">
              <a:spcBef>
                <a:spcPct val="20000"/>
              </a:spcBef>
              <a:buClr>
                <a:schemeClr val="accent2"/>
              </a:buClr>
              <a:buSzPct val="80000"/>
              <a:buFont typeface="Wingdings" panose="05000000000000000000" charset="0"/>
              <a:buChar char="n"/>
            </a:pPr>
            <a:r>
              <a:rPr lang="zh-CN" sz="2800" dirty="0">
                <a:solidFill>
                  <a:srgbClr val="FF0000"/>
                </a:solidFill>
                <a:latin typeface="隶书" panose="02010509060101010101" pitchFamily="49" charset="-122"/>
                <a:ea typeface="隶书" panose="02010509060101010101" pitchFamily="49" charset="-122"/>
                <a:sym typeface="宋体" panose="02010600030101010101" pitchFamily="2" charset="-122"/>
              </a:rPr>
              <a:t>其他因素</a:t>
            </a:r>
          </a:p>
          <a:p>
            <a:pPr marL="914400" lvl="1" indent="-457200" algn="l" defTabSz="0" eaLnBrk="1" hangingPunct="1">
              <a:spcBef>
                <a:spcPts val="0"/>
              </a:spcBef>
              <a:buClr>
                <a:schemeClr val="accent2"/>
              </a:buClr>
              <a:buSzPct val="80000"/>
              <a:buFont typeface="Arial" panose="020B0604020202020204" pitchFamily="34" charset="0"/>
              <a:buChar char="•"/>
            </a:pPr>
            <a:r>
              <a:rPr lang="zh-CN" altLang="en-US" sz="2400" dirty="0">
                <a:solidFill>
                  <a:schemeClr val="accent2"/>
                </a:solidFill>
                <a:latin typeface="隶书" panose="02010509060101010101" pitchFamily="49" charset="-122"/>
                <a:ea typeface="隶书" panose="02010509060101010101" pitchFamily="49" charset="-122"/>
                <a:sym typeface="宋体" panose="02010600030101010101" pitchFamily="2" charset="-122"/>
              </a:rPr>
              <a:t>产品</a:t>
            </a:r>
          </a:p>
          <a:p>
            <a:pPr marL="914400" lvl="1" indent="-457200" algn="l" defTabSz="0" eaLnBrk="1" hangingPunct="1">
              <a:spcBef>
                <a:spcPts val="0"/>
              </a:spcBef>
              <a:buClr>
                <a:schemeClr val="accent2"/>
              </a:buClr>
              <a:buSzPct val="80000"/>
              <a:buFont typeface="Arial" panose="020B0604020202020204" pitchFamily="34" charset="0"/>
              <a:buChar char="•"/>
            </a:pPr>
            <a:r>
              <a:rPr lang="zh-CN" altLang="en-US" sz="2400" dirty="0">
                <a:solidFill>
                  <a:schemeClr val="accent2"/>
                </a:solidFill>
                <a:latin typeface="隶书" panose="02010509060101010101" pitchFamily="49" charset="-122"/>
                <a:ea typeface="隶书" panose="02010509060101010101" pitchFamily="49" charset="-122"/>
                <a:sym typeface="宋体" panose="02010600030101010101" pitchFamily="2" charset="-122"/>
              </a:rPr>
              <a:t>成本与市场</a:t>
            </a:r>
          </a:p>
          <a:p>
            <a:pPr marL="914400" lvl="1" indent="-457200" algn="l" defTabSz="0" eaLnBrk="1" hangingPunct="1">
              <a:spcBef>
                <a:spcPts val="0"/>
              </a:spcBef>
              <a:buClr>
                <a:schemeClr val="accent2"/>
              </a:buClr>
              <a:buSzPct val="80000"/>
              <a:buFont typeface="Arial" panose="020B0604020202020204" pitchFamily="34" charset="0"/>
              <a:buChar char="•"/>
            </a:pPr>
            <a:r>
              <a:rPr lang="en-US" altLang="zh-CN" sz="2400" dirty="0">
                <a:solidFill>
                  <a:schemeClr val="accent2"/>
                </a:solidFill>
                <a:latin typeface="隶书" panose="02010509060101010101" pitchFamily="49" charset="-122"/>
                <a:ea typeface="隶书" panose="02010509060101010101" pitchFamily="49" charset="-122"/>
                <a:sym typeface="宋体" panose="02010600030101010101" pitchFamily="2" charset="-122"/>
              </a:rPr>
              <a:t>...</a:t>
            </a:r>
            <a:endParaRPr lang="en-US" altLang="zh-CN" sz="20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marL="914400" lvl="1" indent="-457200" algn="l" defTabSz="0" eaLnBrk="1" hangingPunct="1">
              <a:spcBef>
                <a:spcPts val="0"/>
              </a:spcBef>
              <a:buClr>
                <a:schemeClr val="accent2"/>
              </a:buClr>
              <a:buSzPct val="80000"/>
              <a:buFont typeface="Arial" panose="020B0604020202020204" pitchFamily="34" charset="0"/>
              <a:buChar char="•"/>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marL="457200" indent="-457200" algn="l" defTabSz="0" eaLnBrk="1" hangingPunct="1">
              <a:spcBef>
                <a:spcPct val="20000"/>
              </a:spcBef>
              <a:buClr>
                <a:schemeClr val="accent2"/>
              </a:buClr>
              <a:buSzPct val="80000"/>
              <a:buFont typeface="Wingdings" panose="05000000000000000000" charset="0"/>
              <a:buChar char="n"/>
            </a:pPr>
            <a:r>
              <a:rPr lang="en-US" sz="2400" dirty="0">
                <a:solidFill>
                  <a:schemeClr val="accent2"/>
                </a:solidFill>
                <a:latin typeface="隶书" panose="02010509060101010101" pitchFamily="49" charset="-122"/>
                <a:ea typeface="隶书" panose="02010509060101010101" pitchFamily="49" charset="-122"/>
                <a:sym typeface="宋体" panose="02010600030101010101" pitchFamily="2" charset="-122"/>
              </a:rPr>
              <a:t>“no silver bullet”-&gt; </a:t>
            </a:r>
            <a:r>
              <a:rPr lang="zh-CN" altLang="en-US" sz="2400" dirty="0">
                <a:solidFill>
                  <a:schemeClr val="accent2"/>
                </a:solidFill>
                <a:latin typeface="隶书" panose="02010509060101010101" pitchFamily="49" charset="-122"/>
                <a:ea typeface="隶书" panose="02010509060101010101" pitchFamily="49" charset="-122"/>
                <a:sym typeface="宋体" panose="02010600030101010101" pitchFamily="2" charset="-122"/>
              </a:rPr>
              <a:t>有效的</a:t>
            </a:r>
            <a:r>
              <a:rPr lang="en-US" sz="2400" dirty="0">
                <a:solidFill>
                  <a:schemeClr val="accent2"/>
                </a:solidFill>
                <a:latin typeface="隶书" panose="02010509060101010101" pitchFamily="49" charset="-122"/>
                <a:ea typeface="隶书" panose="02010509060101010101" pitchFamily="49" charset="-122"/>
                <a:sym typeface="宋体" panose="02010600030101010101" pitchFamily="2" charset="-122"/>
              </a:rPr>
              <a:t>SQE(</a:t>
            </a:r>
            <a:r>
              <a:rPr lang="zh-CN" altLang="en-US" sz="24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软件质量工程</a:t>
            </a:r>
            <a:r>
              <a:rPr lang="en-US" sz="2400" dirty="0">
                <a:solidFill>
                  <a:schemeClr val="accent2"/>
                </a:solidFill>
                <a:latin typeface="隶书" panose="02010509060101010101" pitchFamily="49" charset="-122"/>
                <a:ea typeface="隶书" panose="02010509060101010101" pitchFamily="49" charset="-122"/>
                <a:sym typeface="宋体" panose="02010600030101010101" pitchFamily="2" charset="-122"/>
              </a:rPr>
              <a:t>)</a:t>
            </a:r>
          </a:p>
        </p:txBody>
      </p:sp>
      <p:sp>
        <p:nvSpPr>
          <p:cNvPr id="3" name="矩形标注 2"/>
          <p:cNvSpPr/>
          <p:nvPr/>
        </p:nvSpPr>
        <p:spPr>
          <a:xfrm>
            <a:off x="4645025" y="3578860"/>
            <a:ext cx="3099435" cy="1607820"/>
          </a:xfrm>
          <a:prstGeom prst="wedgeRectCallout">
            <a:avLst>
              <a:gd name="adj1" fmla="val -113532"/>
              <a:gd name="adj2" fmla="val 93867"/>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lang="en-US" altLang="zh-CN" sz="1800">
                <a:latin typeface="Times New Roman" panose="02020603050405020304" pitchFamily="18" charset="0"/>
                <a:sym typeface="+mn-ea"/>
              </a:rPr>
              <a:t>Brooks: 1986  </a:t>
            </a:r>
            <a:r>
              <a:rPr lang="zh-CN" altLang="en-US" sz="1800">
                <a:latin typeface="Times New Roman" panose="02020603050405020304" pitchFamily="18" charset="0"/>
                <a:ea typeface="宋体" panose="02010600030101010101" pitchFamily="2" charset="-122"/>
                <a:sym typeface="+mn-ea"/>
              </a:rPr>
              <a:t>论文</a:t>
            </a:r>
            <a:endParaRPr lang="en-US" altLang="zh-CN" sz="1800">
              <a:latin typeface="Times New Roman" panose="02020603050405020304" pitchFamily="18" charset="0"/>
              <a:sym typeface="+mn-ea"/>
            </a:endParaRPr>
          </a:p>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lang="en-US" altLang="zh-CN" sz="1800">
              <a:latin typeface="Times New Roman" panose="02020603050405020304" pitchFamily="18" charset="0"/>
              <a:sym typeface="+mn-ea"/>
            </a:endParaRPr>
          </a:p>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r>
              <a:rPr lang="zh-CN" altLang="en-US" sz="1800">
                <a:latin typeface="Times New Roman" panose="02020603050405020304" pitchFamily="18" charset="0"/>
                <a:sym typeface="+mn-ea"/>
              </a:rPr>
              <a:t>No Silver Bullet—Essence and Accidents of Software Engineering</a:t>
            </a:r>
            <a:endParaRPr lang="zh-CN" altLang="en-US" sz="1800">
              <a:latin typeface="Times New Roman" panose="02020603050405020304" pitchFamily="18" charset="0"/>
            </a:endParaRPr>
          </a:p>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Times New Roman" panose="02020603050405020304" pitchFamily="18" charset="0"/>
              <a:ea typeface="MS PGothic" panose="020B0600070205080204" pitchFamily="34" charset="-128"/>
            </a:endParaRPr>
          </a:p>
        </p:txBody>
      </p:sp>
      <p:sp>
        <p:nvSpPr>
          <p:cNvPr id="5"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2.</a:t>
            </a:r>
            <a:r>
              <a:rPr lang="zh-CN" altLang="en-US" sz="4000" b="1" kern="0" dirty="0">
                <a:latin typeface="隶书" panose="02010509060101010101" pitchFamily="49" charset="-122"/>
              </a:rPr>
              <a:t>软件质量工程 </a:t>
            </a:r>
            <a:r>
              <a:rPr lang="en-US" altLang="zh-CN" sz="4000" b="1" kern="0" dirty="0">
                <a:latin typeface="隶书" panose="02010509060101010101" pitchFamily="49" charset="-122"/>
              </a:rPr>
              <a:t>–</a:t>
            </a:r>
            <a:r>
              <a:rPr lang="zh-CN" altLang="en-US" sz="4000" b="1" kern="0" dirty="0">
                <a:latin typeface="隶书" panose="02010509060101010101" pitchFamily="49" charset="-122"/>
              </a:rPr>
              <a:t> 引言</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26627" name="Rectangle 3"/>
          <p:cNvSpPr>
            <a:spLocks noGrp="1"/>
          </p:cNvSpPr>
          <p:nvPr/>
        </p:nvSpPr>
        <p:spPr>
          <a:xfrm>
            <a:off x="216535" y="934085"/>
            <a:ext cx="8712200" cy="5318760"/>
          </a:xfrm>
          <a:prstGeom prst="rect">
            <a:avLst/>
          </a:prstGeom>
          <a:noFill/>
          <a:ln w="9525">
            <a:noFill/>
          </a:ln>
        </p:spPr>
        <p:txBody>
          <a:bodyPr/>
          <a:lstStyle/>
          <a:p>
            <a:pPr marL="85725" indent="-85725" algn="l" defTabSz="0" eaLnBrk="1" hangingPunct="1">
              <a:spcBef>
                <a:spcPct val="20000"/>
              </a:spcBef>
              <a:buClr>
                <a:schemeClr val="accent2"/>
              </a:buClr>
              <a:buSzPct val="80000"/>
              <a:buFont typeface="Arial" panose="020B0604020202020204" pitchFamily="34" charset="0"/>
              <a:buChar char="•"/>
            </a:pPr>
            <a:r>
              <a:rPr lang="zh-CN" altLang="en-US" sz="2800" dirty="0">
                <a:latin typeface="隶书" panose="02010509060101010101" pitchFamily="49" charset="-122"/>
                <a:ea typeface="隶书" panose="02010509060101010101" pitchFamily="49" charset="-122"/>
                <a:sym typeface="宋体" panose="02010600030101010101" pitchFamily="2" charset="-122"/>
              </a:rPr>
              <a:t>系统工程学</a:t>
            </a:r>
          </a:p>
          <a:p>
            <a:pPr algn="l" defTabSz="0" eaLnBrk="1" hangingPunct="1">
              <a:spcBef>
                <a:spcPct val="20000"/>
              </a:spcBef>
              <a:buClr>
                <a:schemeClr val="accent2"/>
              </a:buClr>
              <a:buSzPct val="80000"/>
              <a:buFont typeface="Arial" panose="020B0604020202020204" pitchFamily="34" charset="0"/>
            </a:pPr>
            <a:r>
              <a:rPr lang="zh-CN" altLang="en-US" sz="2400" dirty="0">
                <a:solidFill>
                  <a:srgbClr val="0000FF"/>
                </a:solidFill>
                <a:latin typeface="+mj-ea"/>
                <a:ea typeface="+mj-ea"/>
                <a:sym typeface="+mn-ea"/>
              </a:rPr>
              <a:t>   系统工程学是为了研究多个子系统构成的整体系统所具有的多种不同目标的相互协调，以期系统功能的最优化、最大限度地发挥系统组成部分的能力而发展起来的一门科学</a:t>
            </a:r>
            <a:r>
              <a:rPr lang="zh-CN" altLang="en-US" sz="2800" dirty="0">
                <a:solidFill>
                  <a:srgbClr val="91AC4E"/>
                </a:solidFill>
                <a:latin typeface="楷体_GB2312" panose="02010609030101010101" pitchFamily="49" charset="-122"/>
                <a:ea typeface="楷体_GB2312" panose="02010609030101010101" pitchFamily="49" charset="-122"/>
                <a:sym typeface="+mn-ea"/>
              </a:rPr>
              <a:t>。</a:t>
            </a:r>
            <a:endParaRPr lang="en-US" altLang="zh-CN" sz="2800" dirty="0">
              <a:latin typeface="隶书" panose="02010509060101010101" pitchFamily="49" charset="-122"/>
              <a:ea typeface="隶书" panose="02010509060101010101" pitchFamily="49" charset="-122"/>
              <a:sym typeface="宋体" panose="02010600030101010101" pitchFamily="2" charset="-122"/>
            </a:endParaRPr>
          </a:p>
          <a:p>
            <a:pPr marL="542925" lvl="1" indent="-85725" algn="l" defTabSz="0" eaLnBrk="1" hangingPunct="1">
              <a:spcBef>
                <a:spcPct val="20000"/>
              </a:spcBef>
              <a:buClr>
                <a:schemeClr val="accent2"/>
              </a:buClr>
              <a:buSzPct val="80000"/>
              <a:buFont typeface="Arial" panose="020B0604020202020204" pitchFamily="34" charset="0"/>
            </a:pP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pic>
        <p:nvPicPr>
          <p:cNvPr id="1721349" name="图片 1721348" descr="3-1"/>
          <p:cNvPicPr>
            <a:picLocks noChangeAspect="1"/>
          </p:cNvPicPr>
          <p:nvPr/>
        </p:nvPicPr>
        <p:blipFill>
          <a:blip r:embed="rId3"/>
          <a:stretch>
            <a:fillRect/>
          </a:stretch>
        </p:blipFill>
        <p:spPr>
          <a:xfrm>
            <a:off x="684530" y="2995613"/>
            <a:ext cx="8064500" cy="2566987"/>
          </a:xfrm>
          <a:prstGeom prst="rect">
            <a:avLst/>
          </a:prstGeom>
          <a:noFill/>
          <a:ln w="9525">
            <a:noFill/>
          </a:ln>
        </p:spPr>
      </p:pic>
      <p:sp>
        <p:nvSpPr>
          <p:cNvPr id="5"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2.</a:t>
            </a:r>
            <a:r>
              <a:rPr lang="zh-CN" altLang="en-US" sz="4000" b="1" kern="0" dirty="0">
                <a:latin typeface="隶书" panose="02010509060101010101" pitchFamily="49" charset="-122"/>
              </a:rPr>
              <a:t>软件质量工程 </a:t>
            </a:r>
            <a:r>
              <a:rPr lang="en-US" altLang="zh-CN" sz="4000" b="1" kern="0" dirty="0">
                <a:latin typeface="隶书" panose="02010509060101010101" pitchFamily="49" charset="-122"/>
              </a:rPr>
              <a:t>–</a:t>
            </a:r>
            <a:r>
              <a:rPr lang="zh-CN" altLang="en-US" sz="4000" b="1" kern="0" dirty="0">
                <a:latin typeface="隶书" panose="02010509060101010101" pitchFamily="49" charset="-122"/>
              </a:rPr>
              <a:t> 概述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nodeType="clickEffect">
                                  <p:stCondLst>
                                    <p:cond delay="0"/>
                                  </p:stCondLst>
                                  <p:childTnLst>
                                    <p:set>
                                      <p:cBhvr>
                                        <p:cTn id="6" dur="1" fill="hold">
                                          <p:stCondLst>
                                            <p:cond delay="0"/>
                                          </p:stCondLst>
                                        </p:cTn>
                                        <p:tgtEl>
                                          <p:spTgt spid="1721349"/>
                                        </p:tgtEl>
                                        <p:attrNameLst>
                                          <p:attrName>style.visibility</p:attrName>
                                        </p:attrNameLst>
                                      </p:cBhvr>
                                      <p:to>
                                        <p:strVal val="visible"/>
                                      </p:to>
                                    </p:set>
                                    <p:animEffect transition="in" filter="diamond(out)">
                                      <p:cBhvr>
                                        <p:cTn id="7" dur="1000"/>
                                        <p:tgtEl>
                                          <p:spTgt spid="1721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26627" name="Rectangle 3"/>
          <p:cNvSpPr>
            <a:spLocks noGrp="1"/>
          </p:cNvSpPr>
          <p:nvPr/>
        </p:nvSpPr>
        <p:spPr>
          <a:xfrm>
            <a:off x="216535" y="934085"/>
            <a:ext cx="8712200" cy="5318760"/>
          </a:xfrm>
          <a:prstGeom prst="rect">
            <a:avLst/>
          </a:prstGeom>
          <a:noFill/>
          <a:ln w="9525">
            <a:noFill/>
          </a:ln>
        </p:spPr>
        <p:txBody>
          <a:bodyPr/>
          <a:lstStyle/>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r>
              <a:rPr lang="zh-CN" altLang="en-US" sz="2400" dirty="0">
                <a:solidFill>
                  <a:srgbClr val="0000FF"/>
                </a:solidFill>
                <a:latin typeface="+mj-ea"/>
                <a:ea typeface="+mj-ea"/>
                <a:sym typeface="+mn-ea"/>
              </a:rPr>
              <a:t>   </a:t>
            </a: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pic>
        <p:nvPicPr>
          <p:cNvPr id="2" name="图片 1"/>
          <p:cNvPicPr>
            <a:picLocks noChangeAspect="1"/>
          </p:cNvPicPr>
          <p:nvPr/>
        </p:nvPicPr>
        <p:blipFill>
          <a:blip r:embed="rId3"/>
          <a:stretch>
            <a:fillRect/>
          </a:stretch>
        </p:blipFill>
        <p:spPr>
          <a:xfrm>
            <a:off x="2327275" y="1596390"/>
            <a:ext cx="3789680" cy="1892300"/>
          </a:xfrm>
          <a:prstGeom prst="rect">
            <a:avLst/>
          </a:prstGeom>
        </p:spPr>
      </p:pic>
      <p:sp>
        <p:nvSpPr>
          <p:cNvPr id="3" name="文本框 2"/>
          <p:cNvSpPr txBox="1"/>
          <p:nvPr/>
        </p:nvSpPr>
        <p:spPr>
          <a:xfrm>
            <a:off x="885190" y="934085"/>
            <a:ext cx="5231765" cy="521970"/>
          </a:xfrm>
          <a:prstGeom prst="rect">
            <a:avLst/>
          </a:prstGeom>
          <a:noFill/>
        </p:spPr>
        <p:txBody>
          <a:bodyPr wrap="square" rtlCol="0">
            <a:spAutoFit/>
          </a:bodyPr>
          <a:lstStyle/>
          <a:p>
            <a:pPr algn="l"/>
            <a:r>
              <a:rPr lang="zh-CN" altLang="en-US" sz="2800">
                <a:latin typeface="+mj-ea"/>
                <a:ea typeface="+mj-ea"/>
              </a:rPr>
              <a:t>软件质量工程的范围</a:t>
            </a:r>
          </a:p>
        </p:txBody>
      </p:sp>
      <p:sp>
        <p:nvSpPr>
          <p:cNvPr id="4" name="文本框 3"/>
          <p:cNvSpPr txBox="1"/>
          <p:nvPr/>
        </p:nvSpPr>
        <p:spPr>
          <a:xfrm>
            <a:off x="885190" y="3780155"/>
            <a:ext cx="6965950" cy="1938020"/>
          </a:xfrm>
          <a:prstGeom prst="rect">
            <a:avLst/>
          </a:prstGeom>
          <a:noFill/>
        </p:spPr>
        <p:txBody>
          <a:bodyPr wrap="square" rtlCol="0">
            <a:spAutoFit/>
          </a:bodyPr>
          <a:lstStyle/>
          <a:p>
            <a:pPr algn="l"/>
            <a:r>
              <a:rPr lang="en-US" altLang="zh-CN" sz="2400" b="0">
                <a:latin typeface="+mj-ea"/>
                <a:ea typeface="+mj-ea"/>
                <a:cs typeface="+mj-ea"/>
              </a:rPr>
              <a:t>1. QA(Quality assurance)</a:t>
            </a:r>
            <a:r>
              <a:rPr lang="zh-CN" altLang="en-US" sz="2400" b="0">
                <a:latin typeface="+mj-ea"/>
                <a:ea typeface="+mj-ea"/>
                <a:cs typeface="+mj-ea"/>
              </a:rPr>
              <a:t>包括测试，评审、形式化、容错等方法。</a:t>
            </a:r>
          </a:p>
          <a:p>
            <a:pPr algn="l"/>
            <a:endParaRPr lang="zh-CN" altLang="en-US" sz="2400" b="0">
              <a:latin typeface="+mj-ea"/>
              <a:ea typeface="+mj-ea"/>
              <a:cs typeface="+mj-ea"/>
            </a:endParaRPr>
          </a:p>
          <a:p>
            <a:pPr algn="l"/>
            <a:r>
              <a:rPr lang="en-US" altLang="zh-CN" sz="2400" b="0">
                <a:latin typeface="+mj-ea"/>
                <a:ea typeface="+mj-ea"/>
                <a:cs typeface="+mj-ea"/>
              </a:rPr>
              <a:t>2. </a:t>
            </a:r>
            <a:r>
              <a:rPr lang="zh-CN" altLang="en-US" sz="2400" b="0">
                <a:latin typeface="+mj-ea"/>
                <a:ea typeface="+mj-ea"/>
                <a:cs typeface="+mj-ea"/>
              </a:rPr>
              <a:t>所有的</a:t>
            </a:r>
            <a:r>
              <a:rPr lang="en-US" altLang="zh-CN" sz="2400" b="0">
                <a:latin typeface="+mj-ea"/>
                <a:ea typeface="+mj-ea"/>
                <a:cs typeface="+mj-ea"/>
              </a:rPr>
              <a:t>QA</a:t>
            </a:r>
            <a:r>
              <a:rPr lang="zh-CN" altLang="en-US" sz="2400" b="0">
                <a:latin typeface="+mj-ea"/>
                <a:ea typeface="+mj-ea"/>
                <a:cs typeface="+mj-ea"/>
              </a:rPr>
              <a:t>过程以系统工程化的方法进行管理，称为软件质量工程</a:t>
            </a:r>
            <a:r>
              <a:rPr lang="en-US" altLang="zh-CN" sz="2400" b="0">
                <a:latin typeface="+mj-ea"/>
                <a:ea typeface="+mj-ea"/>
                <a:cs typeface="+mj-ea"/>
              </a:rPr>
              <a:t>SQE</a:t>
            </a:r>
            <a:r>
              <a:rPr lang="zh-CN" altLang="en-US" sz="2400" b="0">
                <a:latin typeface="+mj-ea"/>
                <a:ea typeface="+mj-ea"/>
                <a:cs typeface="+mj-ea"/>
              </a:rPr>
              <a:t>。</a:t>
            </a:r>
          </a:p>
        </p:txBody>
      </p:sp>
      <p:sp>
        <p:nvSpPr>
          <p:cNvPr id="7"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2.</a:t>
            </a:r>
            <a:r>
              <a:rPr lang="zh-CN" altLang="en-US" sz="4000" b="1" kern="0" dirty="0">
                <a:latin typeface="隶书" panose="02010509060101010101" pitchFamily="49" charset="-122"/>
              </a:rPr>
              <a:t>软件质量工程 </a:t>
            </a:r>
            <a:r>
              <a:rPr lang="en-US" altLang="zh-CN" sz="4000" b="1" kern="0" dirty="0">
                <a:latin typeface="隶书" panose="02010509060101010101" pitchFamily="49" charset="-122"/>
              </a:rPr>
              <a:t>– </a:t>
            </a:r>
            <a:r>
              <a:rPr lang="zh-CN" altLang="en-US" sz="4000" dirty="0">
                <a:latin typeface="隶书" panose="02010509060101010101" pitchFamily="49" charset="-122"/>
              </a:rPr>
              <a:t>范围</a:t>
            </a:r>
            <a:endParaRPr lang="zh-CN" altLang="en-US" sz="4000" b="1" kern="0" dirty="0">
              <a:latin typeface="隶书" panose="02010509060101010101" pitchFamily="49"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34819" name="Rectangle 3"/>
          <p:cNvSpPr>
            <a:spLocks noGrp="1"/>
          </p:cNvSpPr>
          <p:nvPr/>
        </p:nvSpPr>
        <p:spPr>
          <a:xfrm>
            <a:off x="203200" y="825500"/>
            <a:ext cx="8816975" cy="5680075"/>
          </a:xfrm>
          <a:prstGeom prst="rect">
            <a:avLst/>
          </a:prstGeom>
          <a:noFill/>
          <a:ln w="9525">
            <a:noFill/>
          </a:ln>
        </p:spPr>
        <p:txBody>
          <a:bodyPr/>
          <a:lstStyle/>
          <a:p>
            <a:pPr marL="85725" indent="-85725" algn="l" defTabSz="0" eaLnBrk="1" hangingPunct="1">
              <a:spcBef>
                <a:spcPct val="20000"/>
              </a:spcBef>
              <a:buClr>
                <a:schemeClr val="accent2"/>
              </a:buClr>
              <a:buSzPct val="80000"/>
              <a:buFont typeface="Arial" panose="020B0604020202020204" pitchFamily="34" charset="0"/>
              <a:buChar char="•"/>
            </a:pPr>
            <a:r>
              <a:rPr lang="zh-CN" altLang="en-US" sz="2800" dirty="0">
                <a:latin typeface="隶书" panose="02010509060101010101" pitchFamily="49" charset="-122"/>
                <a:ea typeface="隶书" panose="02010509060101010101" pitchFamily="49" charset="-122"/>
                <a:sym typeface="宋体" panose="02010600030101010101" pitchFamily="2" charset="-122"/>
              </a:rPr>
              <a:t>软件质量工程（</a:t>
            </a:r>
            <a:r>
              <a:rPr lang="en-US" altLang="zh-CN" sz="2800" dirty="0">
                <a:latin typeface="隶书" panose="02010509060101010101" pitchFamily="49" charset="-122"/>
                <a:ea typeface="隶书" panose="02010509060101010101" pitchFamily="49" charset="-122"/>
                <a:sym typeface="宋体" panose="02010600030101010101" pitchFamily="2" charset="-122"/>
              </a:rPr>
              <a:t>Software Quality Engineering, SQE</a:t>
            </a:r>
            <a:r>
              <a:rPr lang="zh-CN" altLang="en-US" sz="2800" dirty="0">
                <a:latin typeface="隶书" panose="02010509060101010101" pitchFamily="49" charset="-122"/>
                <a:ea typeface="隶书" panose="02010509060101010101" pitchFamily="49" charset="-122"/>
                <a:sym typeface="宋体" panose="02010600030101010101" pitchFamily="2" charset="-122"/>
              </a:rPr>
              <a:t>）</a:t>
            </a:r>
            <a:endParaRPr lang="en-US" altLang="zh-CN" sz="2800" dirty="0">
              <a:latin typeface="隶书" panose="02010509060101010101" pitchFamily="49" charset="-122"/>
              <a:ea typeface="隶书" panose="02010509060101010101" pitchFamily="49" charset="-122"/>
              <a:sym typeface="宋体" panose="02010600030101010101" pitchFamily="2" charset="-122"/>
            </a:endParaRPr>
          </a:p>
          <a:p>
            <a:pPr marL="542925" lvl="1" indent="-85725" algn="l" defTabSz="0" eaLnBrk="1" hangingPunct="1">
              <a:spcBef>
                <a:spcPct val="20000"/>
              </a:spcBef>
              <a:buClr>
                <a:schemeClr val="accent2"/>
              </a:buClr>
              <a:buSzPct val="80000"/>
              <a:buFont typeface="Arial" panose="020B0604020202020204" pitchFamily="34" charset="0"/>
            </a:pP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marL="542925" lvl="1" indent="-85725" algn="l" defTabSz="0" eaLnBrk="1" hangingPunct="1">
              <a:spcBef>
                <a:spcPct val="20000"/>
              </a:spcBef>
              <a:buClr>
                <a:schemeClr val="accent2"/>
              </a:buClr>
              <a:buSzPct val="80000"/>
              <a:buFont typeface="Wingdings" panose="05000000000000000000" pitchFamily="2" charset="2"/>
              <a:buChar char="p"/>
            </a:pPr>
            <a:r>
              <a:rPr lang="en-US" altLang="zh-CN" sz="2000" b="0" dirty="0">
                <a:solidFill>
                  <a:srgbClr val="0000FF"/>
                </a:solidFill>
                <a:latin typeface="Times New Roman" panose="02020603050405020304" pitchFamily="18" charset="0"/>
                <a:cs typeface="Times New Roman" panose="02020603050405020304" pitchFamily="18" charset="0"/>
              </a:rPr>
              <a:t> </a:t>
            </a:r>
            <a:r>
              <a:rPr lang="en-US" altLang="zh-CN" sz="2000" dirty="0">
                <a:solidFill>
                  <a:srgbClr val="0000FF"/>
                </a:solidFill>
                <a:latin typeface="Times New Roman" panose="02020603050405020304" pitchFamily="18" charset="0"/>
                <a:cs typeface="Times New Roman" panose="02020603050405020304" pitchFamily="18" charset="0"/>
              </a:rPr>
              <a:t>QA activities need additional support:</a:t>
            </a:r>
            <a:endParaRPr lang="en-US" altLang="zh-CN" sz="2000" b="0" dirty="0">
              <a:solidFill>
                <a:srgbClr val="0000FF"/>
              </a:solidFill>
              <a:latin typeface="Times New Roman" panose="02020603050405020304" pitchFamily="18" charset="0"/>
              <a:cs typeface="Times New Roman" panose="02020603050405020304" pitchFamily="18" charset="0"/>
            </a:endParaRP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000" b="0" dirty="0">
                <a:latin typeface="Times New Roman" panose="02020603050405020304" pitchFamily="18" charset="0"/>
                <a:cs typeface="Times New Roman" panose="02020603050405020304" pitchFamily="18" charset="0"/>
              </a:rPr>
              <a:t>Planning and goal setting</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000" b="0" dirty="0">
                <a:latin typeface="Times New Roman" panose="02020603050405020304" pitchFamily="18" charset="0"/>
                <a:cs typeface="Times New Roman" panose="02020603050405020304" pitchFamily="18" charset="0"/>
              </a:rPr>
              <a:t>Management:</a:t>
            </a:r>
          </a:p>
          <a:p>
            <a:pPr marL="1457325" lvl="3" indent="-85725" algn="l" defTabSz="0" eaLnBrk="1" hangingPunct="1">
              <a:spcBef>
                <a:spcPct val="20000"/>
              </a:spcBef>
              <a:buClr>
                <a:schemeClr val="accent2"/>
              </a:buClr>
              <a:buSzPct val="80000"/>
              <a:buFont typeface="Arial" panose="020B0604020202020204" pitchFamily="34" charset="0"/>
              <a:buChar char="•"/>
            </a:pPr>
            <a:r>
              <a:rPr lang="en-US" altLang="zh-CN" sz="2000" b="0" dirty="0">
                <a:latin typeface="Times New Roman" panose="02020603050405020304" pitchFamily="18" charset="0"/>
                <a:cs typeface="Times New Roman" panose="02020603050405020304" pitchFamily="18" charset="0"/>
              </a:rPr>
              <a:t> when to stop?</a:t>
            </a:r>
          </a:p>
          <a:p>
            <a:pPr marL="1457325" lvl="3" indent="-85725" algn="l" defTabSz="0" eaLnBrk="1" hangingPunct="1">
              <a:spcBef>
                <a:spcPct val="20000"/>
              </a:spcBef>
              <a:buClr>
                <a:schemeClr val="accent2"/>
              </a:buClr>
              <a:buSzPct val="80000"/>
              <a:buFont typeface="Arial" panose="020B0604020202020204" pitchFamily="34" charset="0"/>
              <a:buChar char="•"/>
            </a:pPr>
            <a:r>
              <a:rPr lang="en-US" altLang="zh-CN" sz="2000" b="0" dirty="0">
                <a:latin typeface="Times New Roman" panose="02020603050405020304" pitchFamily="18" charset="0"/>
                <a:cs typeface="Times New Roman" panose="02020603050405020304" pitchFamily="18" charset="0"/>
              </a:rPr>
              <a:t> adjustment and improvement, etc.</a:t>
            </a:r>
          </a:p>
          <a:p>
            <a:pPr marL="1457325" lvl="3" indent="-85725" algn="l" defTabSz="0" eaLnBrk="1" hangingPunct="1">
              <a:spcBef>
                <a:spcPct val="20000"/>
              </a:spcBef>
              <a:buClr>
                <a:schemeClr val="accent2"/>
              </a:buClr>
              <a:buSzPct val="80000"/>
              <a:buFont typeface="Arial" panose="020B0604020202020204" pitchFamily="34" charset="0"/>
              <a:buChar char="•"/>
            </a:pPr>
            <a:r>
              <a:rPr lang="en-US" altLang="zh-CN" sz="2000" b="0" dirty="0">
                <a:latin typeface="Times New Roman" panose="02020603050405020304" pitchFamily="18" charset="0"/>
                <a:cs typeface="Times New Roman" panose="02020603050405020304" pitchFamily="18" charset="0"/>
              </a:rPr>
              <a:t> all based on assessments/predictions</a:t>
            </a:r>
          </a:p>
          <a:p>
            <a:pPr marL="1457325" lvl="3" indent="-85725" algn="l" defTabSz="0" eaLnBrk="1" hangingPunct="1">
              <a:spcBef>
                <a:spcPct val="20000"/>
              </a:spcBef>
              <a:buClr>
                <a:schemeClr val="accent2"/>
              </a:buClr>
              <a:buSzPct val="80000"/>
              <a:buFont typeface="Arial" panose="020B0604020202020204" pitchFamily="34" charset="0"/>
              <a:buChar char="•"/>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Wingdings" panose="05000000000000000000" pitchFamily="2" charset="2"/>
              <a:buChar char="p"/>
            </a:pPr>
            <a:r>
              <a:rPr lang="en-US" altLang="zh-CN" sz="2000" dirty="0">
                <a:solidFill>
                  <a:srgbClr val="0000FF"/>
                </a:solidFill>
                <a:latin typeface="Times New Roman" panose="02020603050405020304" pitchFamily="18" charset="0"/>
                <a:cs typeface="Times New Roman" panose="02020603050405020304" pitchFamily="18" charset="0"/>
              </a:rPr>
              <a:t> Assessment of quality/reliability/etc.:</a:t>
            </a:r>
            <a:endParaRPr lang="en-US" altLang="zh-CN" sz="2000" b="0" dirty="0">
              <a:solidFill>
                <a:srgbClr val="0000FF"/>
              </a:solidFill>
              <a:latin typeface="Times New Roman" panose="02020603050405020304" pitchFamily="18" charset="0"/>
              <a:cs typeface="Times New Roman" panose="02020603050405020304" pitchFamily="18" charset="0"/>
            </a:endParaRP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000" b="0" dirty="0">
                <a:latin typeface="Times New Roman" panose="02020603050405020304" pitchFamily="18" charset="0"/>
                <a:cs typeface="Times New Roman" panose="02020603050405020304" pitchFamily="18" charset="0"/>
              </a:rPr>
              <a:t>Data collection needed</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000" b="0" dirty="0">
                <a:latin typeface="Times New Roman" panose="02020603050405020304" pitchFamily="18" charset="0"/>
                <a:cs typeface="Times New Roman" panose="02020603050405020304" pitchFamily="18" charset="0"/>
              </a:rPr>
              <a:t>Analysis and modeling</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000" b="0" dirty="0">
                <a:latin typeface="Times New Roman" panose="02020603050405020304" pitchFamily="18" charset="0"/>
                <a:cs typeface="Times New Roman" panose="02020603050405020304" pitchFamily="18" charset="0"/>
              </a:rPr>
              <a:t>Providing feedback for management</a:t>
            </a:r>
          </a:p>
          <a:p>
            <a:pPr marL="1000125" lvl="2" indent="-85725" algn="l" defTabSz="0" eaLnBrk="1" hangingPunct="1">
              <a:spcBef>
                <a:spcPct val="20000"/>
              </a:spcBef>
              <a:buClr>
                <a:schemeClr val="accent2"/>
              </a:buClr>
              <a:buSzPct val="80000"/>
              <a:buFont typeface="Wingdings" panose="05000000000000000000" pitchFamily="2" charset="2"/>
              <a:buChar char="l"/>
            </a:pPr>
            <a:endParaRPr lang="en-US" altLang="zh-CN" sz="2000" b="0" dirty="0">
              <a:latin typeface="Times New Roman" panose="02020603050405020304" pitchFamily="18" charset="0"/>
              <a:ea typeface="隶书" panose="02010509060101010101" pitchFamily="49" charset="-122"/>
              <a:sym typeface="宋体" panose="02010600030101010101" pitchFamily="2" charset="-122"/>
            </a:endParaRPr>
          </a:p>
          <a:p>
            <a:pPr marL="542925" lvl="1" indent="-85725" algn="l" defTabSz="0" eaLnBrk="1" hangingPunct="1">
              <a:spcBef>
                <a:spcPct val="20000"/>
              </a:spcBef>
              <a:buClr>
                <a:schemeClr val="accent2"/>
              </a:buClr>
              <a:buSzPct val="80000"/>
              <a:buFont typeface="Wingdings" panose="05000000000000000000" pitchFamily="2" charset="2"/>
              <a:buChar char="p"/>
            </a:pPr>
            <a:r>
              <a:rPr lang="en-US" altLang="zh-CN" sz="2000" dirty="0">
                <a:solidFill>
                  <a:srgbClr val="0000FF"/>
                </a:solidFill>
                <a:latin typeface="Times New Roman" panose="02020603050405020304" pitchFamily="18" charset="0"/>
                <a:cs typeface="Times New Roman" panose="02020603050405020304" pitchFamily="18" charset="0"/>
              </a:rPr>
              <a:t>  QA + above  =&gt; SQE</a:t>
            </a:r>
            <a:endParaRPr lang="en-US" altLang="zh-CN" sz="2000" b="0" dirty="0">
              <a:solidFill>
                <a:srgbClr val="0000FF"/>
              </a:solidFill>
              <a:latin typeface="Times New Roman" panose="02020603050405020304" pitchFamily="18" charset="0"/>
              <a:cs typeface="Times New Roman" panose="02020603050405020304" pitchFamily="18" charset="0"/>
            </a:endParaRPr>
          </a:p>
          <a:p>
            <a:pPr marL="1000125" lvl="2" indent="-85725" algn="l" defTabSz="0" eaLnBrk="1" hangingPunct="1">
              <a:spcBef>
                <a:spcPct val="20000"/>
              </a:spcBef>
              <a:buClr>
                <a:schemeClr val="accent2"/>
              </a:buClr>
              <a:buSzPct val="80000"/>
              <a:buFont typeface="Wingdings" panose="05000000000000000000" pitchFamily="2" charset="2"/>
              <a:buChar char="l"/>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4"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2.</a:t>
            </a:r>
            <a:r>
              <a:rPr lang="zh-CN" altLang="en-US" sz="4000" b="1" kern="0" dirty="0">
                <a:latin typeface="隶书" panose="02010509060101010101" pitchFamily="49" charset="-122"/>
              </a:rPr>
              <a:t>软件质量工程 </a:t>
            </a:r>
            <a:r>
              <a:rPr lang="en-US" altLang="zh-CN" sz="4000" b="1" kern="0" dirty="0">
                <a:latin typeface="隶书" panose="02010509060101010101" pitchFamily="49" charset="-122"/>
              </a:rPr>
              <a:t>– </a:t>
            </a:r>
            <a:r>
              <a:rPr lang="zh-CN" altLang="en-US" sz="4000" dirty="0">
                <a:latin typeface="隶书" panose="02010509060101010101" pitchFamily="49" charset="-122"/>
              </a:rPr>
              <a:t>范围</a:t>
            </a:r>
            <a:endParaRPr lang="zh-CN" altLang="en-US" sz="4000" b="1" kern="0" dirty="0">
              <a:latin typeface="隶书" panose="02010509060101010101"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35843" name="Rectangle 3"/>
          <p:cNvSpPr>
            <a:spLocks noGrp="1"/>
          </p:cNvSpPr>
          <p:nvPr/>
        </p:nvSpPr>
        <p:spPr>
          <a:xfrm>
            <a:off x="269875" y="835025"/>
            <a:ext cx="8712200" cy="5680075"/>
          </a:xfrm>
          <a:prstGeom prst="rect">
            <a:avLst/>
          </a:prstGeom>
          <a:noFill/>
          <a:ln w="9525">
            <a:noFill/>
          </a:ln>
        </p:spPr>
        <p:txBody>
          <a:bodyPr/>
          <a:lstStyle/>
          <a:p>
            <a:pPr marL="85725" indent="-85725" algn="l" defTabSz="0" eaLnBrk="1" hangingPunct="1">
              <a:spcBef>
                <a:spcPct val="20000"/>
              </a:spcBef>
              <a:buClr>
                <a:schemeClr val="accent2"/>
              </a:buClr>
              <a:buSzPct val="80000"/>
              <a:buFont typeface="Arial" panose="020B0604020202020204" pitchFamily="34" charset="0"/>
              <a:buChar char="•"/>
            </a:pPr>
            <a:r>
              <a:rPr lang="zh-CN" altLang="en-US" sz="2800" dirty="0">
                <a:latin typeface="隶书" panose="02010509060101010101" pitchFamily="49" charset="-122"/>
                <a:ea typeface="隶书" panose="02010509060101010101" pitchFamily="49" charset="-122"/>
                <a:sym typeface="宋体" panose="02010600030101010101" pitchFamily="2" charset="-122"/>
              </a:rPr>
              <a:t>软件质量工程</a:t>
            </a:r>
            <a:r>
              <a:rPr lang="zh-CN" altLang="en-US" sz="2400" dirty="0">
                <a:latin typeface="隶书" panose="02010509060101010101" pitchFamily="49" charset="-122"/>
                <a:ea typeface="隶书" panose="02010509060101010101" pitchFamily="49" charset="-122"/>
                <a:sym typeface="宋体" panose="02010600030101010101" pitchFamily="2" charset="-122"/>
              </a:rPr>
              <a:t>（</a:t>
            </a:r>
            <a:r>
              <a:rPr lang="en-US" altLang="zh-CN" sz="2400" dirty="0">
                <a:latin typeface="隶书" panose="02010509060101010101" pitchFamily="49" charset="-122"/>
                <a:ea typeface="隶书" panose="02010509060101010101" pitchFamily="49" charset="-122"/>
                <a:sym typeface="宋体" panose="02010600030101010101" pitchFamily="2" charset="-122"/>
              </a:rPr>
              <a:t>Software Quality Engineering, SQE</a:t>
            </a:r>
            <a:r>
              <a:rPr lang="zh-CN" altLang="en-US" sz="2400" dirty="0">
                <a:latin typeface="隶书" panose="02010509060101010101" pitchFamily="49" charset="-122"/>
                <a:ea typeface="隶书" panose="02010509060101010101" pitchFamily="49" charset="-122"/>
                <a:sym typeface="宋体" panose="02010600030101010101" pitchFamily="2" charset="-122"/>
              </a:rPr>
              <a:t>）</a:t>
            </a:r>
            <a:endParaRPr lang="en-US" altLang="zh-CN" sz="2400" dirty="0">
              <a:latin typeface="隶书" panose="02010509060101010101" pitchFamily="49" charset="-122"/>
              <a:ea typeface="隶书" panose="02010509060101010101" pitchFamily="49" charset="-122"/>
              <a:sym typeface="宋体" panose="02010600030101010101" pitchFamily="2" charset="-122"/>
            </a:endParaRPr>
          </a:p>
          <a:p>
            <a:pPr marL="542925" lvl="1" indent="-85725" algn="l" defTabSz="0" eaLnBrk="1" hangingPunct="1">
              <a:spcBef>
                <a:spcPct val="20000"/>
              </a:spcBef>
              <a:buClr>
                <a:schemeClr val="accent2"/>
              </a:buClr>
              <a:buSzPct val="80000"/>
              <a:buFont typeface="Arial" panose="020B0604020202020204" pitchFamily="34" charset="0"/>
            </a:pP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marL="1000125" lvl="2" indent="-85725" algn="l" defTabSz="0" eaLnBrk="1" hangingPunct="1">
              <a:spcBef>
                <a:spcPct val="20000"/>
              </a:spcBef>
              <a:buClr>
                <a:schemeClr val="accent2"/>
              </a:buClr>
              <a:buSzPct val="80000"/>
              <a:buFont typeface="Wingdings" panose="05000000000000000000" pitchFamily="2" charset="2"/>
              <a:buChar char="l"/>
            </a:pPr>
            <a:endParaRPr lang="en-US" altLang="zh-CN" sz="2000" b="0" dirty="0">
              <a:latin typeface="Times New Roman" panose="02020603050405020304" pitchFamily="18" charset="0"/>
              <a:ea typeface="隶书" panose="02010509060101010101" pitchFamily="49" charset="-122"/>
              <a:sym typeface="宋体" panose="02010600030101010101" pitchFamily="2" charset="-122"/>
            </a:endParaRPr>
          </a:p>
          <a:p>
            <a:pPr marL="1000125" lvl="2" indent="-85725" algn="l" defTabSz="0" eaLnBrk="1" hangingPunct="1">
              <a:spcBef>
                <a:spcPct val="20000"/>
              </a:spcBef>
              <a:buClr>
                <a:schemeClr val="accent2"/>
              </a:buClr>
              <a:buSzPct val="80000"/>
              <a:buFont typeface="Wingdings" panose="05000000000000000000" pitchFamily="2" charset="2"/>
              <a:buChar char="l"/>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pic>
        <p:nvPicPr>
          <p:cNvPr id="35844" name="Picture 2"/>
          <p:cNvPicPr>
            <a:picLocks noChangeAspect="1"/>
          </p:cNvPicPr>
          <p:nvPr/>
        </p:nvPicPr>
        <p:blipFill>
          <a:blip r:embed="rId3"/>
          <a:stretch>
            <a:fillRect/>
          </a:stretch>
        </p:blipFill>
        <p:spPr>
          <a:xfrm>
            <a:off x="481330" y="1748155"/>
            <a:ext cx="8302625" cy="4090670"/>
          </a:xfrm>
          <a:prstGeom prst="rect">
            <a:avLst/>
          </a:prstGeom>
          <a:noFill/>
          <a:ln w="9525">
            <a:noFill/>
          </a:ln>
        </p:spPr>
      </p:pic>
      <p:sp>
        <p:nvSpPr>
          <p:cNvPr id="5"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2.</a:t>
            </a:r>
            <a:r>
              <a:rPr lang="zh-CN" altLang="en-US" sz="4000" b="1" kern="0" dirty="0">
                <a:latin typeface="隶书" panose="02010509060101010101" pitchFamily="49" charset="-122"/>
              </a:rPr>
              <a:t>软件质量工程 </a:t>
            </a:r>
            <a:r>
              <a:rPr lang="en-US" altLang="zh-CN" sz="4000" b="1" kern="0" dirty="0">
                <a:latin typeface="隶书" panose="02010509060101010101" pitchFamily="49" charset="-122"/>
              </a:rPr>
              <a:t>– </a:t>
            </a:r>
            <a:r>
              <a:rPr lang="zh-CN" altLang="en-US" sz="4000" dirty="0">
                <a:latin typeface="隶书" panose="02010509060101010101" pitchFamily="49" charset="-122"/>
              </a:rPr>
              <a:t>概念</a:t>
            </a:r>
            <a:endParaRPr lang="zh-CN" altLang="en-US" sz="4000" b="1" kern="0" dirty="0">
              <a:latin typeface="隶书" panose="02010509060101010101"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36867" name="Rectangle 3"/>
          <p:cNvSpPr>
            <a:spLocks noGrp="1"/>
          </p:cNvSpPr>
          <p:nvPr/>
        </p:nvSpPr>
        <p:spPr>
          <a:xfrm>
            <a:off x="269875" y="835025"/>
            <a:ext cx="8712200" cy="5680075"/>
          </a:xfrm>
          <a:prstGeom prst="rect">
            <a:avLst/>
          </a:prstGeom>
          <a:noFill/>
          <a:ln w="9525">
            <a:noFill/>
          </a:ln>
        </p:spPr>
        <p:txBody>
          <a:bodyPr/>
          <a:lstStyle/>
          <a:p>
            <a:pPr marL="85725" indent="-85725" algn="l" defTabSz="0" eaLnBrk="1" hangingPunct="1">
              <a:spcBef>
                <a:spcPct val="20000"/>
              </a:spcBef>
              <a:buClr>
                <a:schemeClr val="accent2"/>
              </a:buClr>
              <a:buSzPct val="80000"/>
              <a:buFont typeface="Arial" panose="020B0604020202020204" pitchFamily="34" charset="0"/>
              <a:buChar char="•"/>
            </a:pPr>
            <a:r>
              <a:rPr lang="en-US" altLang="zh-CN" sz="2800" dirty="0">
                <a:latin typeface="隶书" panose="02010509060101010101" pitchFamily="49" charset="-122"/>
                <a:ea typeface="隶书" panose="02010509060101010101" pitchFamily="49" charset="-122"/>
                <a:sym typeface="宋体" panose="02010600030101010101" pitchFamily="2" charset="-122"/>
              </a:rPr>
              <a:t>SQE: Pre-QA Planning</a:t>
            </a:r>
          </a:p>
          <a:p>
            <a:pPr marL="542925" lvl="1" indent="-85725" algn="l" defTabSz="0" eaLnBrk="1" hangingPunct="1">
              <a:spcBef>
                <a:spcPct val="20000"/>
              </a:spcBef>
              <a:buClr>
                <a:schemeClr val="accent2"/>
              </a:buClr>
              <a:buSzPct val="80000"/>
              <a:buFont typeface="Wingdings" panose="05000000000000000000" pitchFamily="2" charset="2"/>
              <a:buChar char="p"/>
            </a:pPr>
            <a:r>
              <a:rPr lang="en-US" altLang="zh-CN" sz="2400" b="0" dirty="0">
                <a:solidFill>
                  <a:srgbClr val="0000FF"/>
                </a:solidFill>
                <a:latin typeface="Times New Roman" panose="02020603050405020304" pitchFamily="18" charset="0"/>
                <a:cs typeface="Times New Roman" panose="02020603050405020304" pitchFamily="18" charset="0"/>
                <a:sym typeface="宋体" panose="02010600030101010101" pitchFamily="2" charset="-122"/>
              </a:rPr>
              <a:t>SQE process to link major SQE activities</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Pre-QA planning</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QA  </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Post-QA analysis and feedback</a:t>
            </a:r>
          </a:p>
          <a:p>
            <a:pPr marL="542925" lvl="1" indent="-85725" algn="l" defTabSz="0" eaLnBrk="1" hangingPunct="1">
              <a:spcBef>
                <a:spcPct val="20000"/>
              </a:spcBef>
              <a:buClr>
                <a:schemeClr val="accent2"/>
              </a:buClr>
              <a:buSzPct val="80000"/>
              <a:buFont typeface="Wingdings" panose="05000000000000000000" pitchFamily="2" charset="2"/>
              <a:buChar char="p"/>
            </a:pPr>
            <a:endParaRPr lang="en-US" altLang="zh-CN" sz="2400" b="0" dirty="0">
              <a:solidFill>
                <a:srgbClr val="0000FF"/>
              </a:solidFill>
              <a:latin typeface="Times New Roman" panose="02020603050405020304" pitchFamily="18" charset="0"/>
              <a:cs typeface="Times New Roman" panose="02020603050405020304" pitchFamily="18" charset="0"/>
              <a:sym typeface="宋体" panose="02010600030101010101" pitchFamily="2" charset="-122"/>
            </a:endParaRPr>
          </a:p>
          <a:p>
            <a:pPr marL="542925" lvl="1" indent="-85725" algn="l" defTabSz="0" eaLnBrk="1" hangingPunct="1">
              <a:spcBef>
                <a:spcPct val="20000"/>
              </a:spcBef>
              <a:buClr>
                <a:schemeClr val="accent2"/>
              </a:buClr>
              <a:buSzPct val="80000"/>
              <a:buFont typeface="Wingdings" panose="05000000000000000000" pitchFamily="2" charset="2"/>
              <a:buChar char="p"/>
            </a:pPr>
            <a:r>
              <a:rPr lang="en-US" altLang="zh-CN" sz="2400" b="0" dirty="0">
                <a:solidFill>
                  <a:srgbClr val="0000FF"/>
                </a:solidFill>
                <a:latin typeface="Times New Roman" panose="02020603050405020304" pitchFamily="18" charset="0"/>
                <a:cs typeface="Times New Roman" panose="02020603050405020304" pitchFamily="18" charset="0"/>
                <a:sym typeface="宋体" panose="02010600030101010101" pitchFamily="2" charset="-122"/>
              </a:rPr>
              <a:t>Pre-QA planning:</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Quality goal</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Overall QA strategy:</a:t>
            </a:r>
          </a:p>
          <a:p>
            <a:pPr marL="1457325" lvl="3" indent="-85725" algn="l" defTabSz="0" eaLnBrk="1" hangingPunct="1">
              <a:spcBef>
                <a:spcPct val="20000"/>
              </a:spcBef>
              <a:buClr>
                <a:schemeClr val="accent2"/>
              </a:buClr>
              <a:buSzPct val="80000"/>
              <a:buFont typeface="Arial" panose="020B0604020202020204" pitchFamily="34" charset="0"/>
              <a:buChar char="•"/>
            </a:pPr>
            <a:r>
              <a:rPr lang="en-US" altLang="zh-CN" sz="2000" b="0" dirty="0">
                <a:latin typeface="Times New Roman" panose="02020603050405020304" pitchFamily="18" charset="0"/>
                <a:ea typeface="隶书" panose="02010509060101010101" pitchFamily="49" charset="-122"/>
                <a:sym typeface="宋体" panose="02010600030101010101" pitchFamily="2" charset="-122"/>
              </a:rPr>
              <a:t>QA activities to perform?</a:t>
            </a:r>
          </a:p>
          <a:p>
            <a:pPr marL="1457325" lvl="3" indent="-85725" algn="l" defTabSz="0" eaLnBrk="1" hangingPunct="1">
              <a:spcBef>
                <a:spcPct val="20000"/>
              </a:spcBef>
              <a:buClr>
                <a:schemeClr val="accent2"/>
              </a:buClr>
              <a:buSzPct val="80000"/>
              <a:buFont typeface="Arial" panose="020B0604020202020204" pitchFamily="34" charset="0"/>
              <a:buChar char="•"/>
            </a:pPr>
            <a:r>
              <a:rPr lang="en-US" altLang="zh-CN" sz="2000" b="0" dirty="0">
                <a:latin typeface="Times New Roman" panose="02020603050405020304" pitchFamily="18" charset="0"/>
                <a:ea typeface="隶书" panose="02010509060101010101" pitchFamily="49" charset="-122"/>
                <a:sym typeface="宋体" panose="02010600030101010101" pitchFamily="2" charset="-122"/>
              </a:rPr>
              <a:t>measurement/feedback planning</a:t>
            </a:r>
          </a:p>
          <a:p>
            <a:pPr marL="542925" lvl="1" indent="-85725" algn="l" defTabSz="0" eaLnBrk="1" hangingPunct="1">
              <a:spcBef>
                <a:spcPct val="20000"/>
              </a:spcBef>
              <a:buClr>
                <a:schemeClr val="accent2"/>
              </a:buClr>
              <a:buSzPct val="80000"/>
              <a:buFont typeface="Arial" panose="020B0604020202020204" pitchFamily="34" charset="0"/>
            </a:pP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marL="1000125" lvl="2" indent="-85725" algn="l" defTabSz="0" eaLnBrk="1" hangingPunct="1">
              <a:spcBef>
                <a:spcPct val="20000"/>
              </a:spcBef>
              <a:buClr>
                <a:schemeClr val="accent2"/>
              </a:buClr>
              <a:buSzPct val="80000"/>
              <a:buFont typeface="Wingdings" panose="05000000000000000000" pitchFamily="2" charset="2"/>
              <a:buChar char="l"/>
            </a:pPr>
            <a:endParaRPr lang="en-US" altLang="zh-CN" sz="2000" b="0" dirty="0">
              <a:latin typeface="Times New Roman" panose="02020603050405020304" pitchFamily="18" charset="0"/>
              <a:ea typeface="隶书" panose="02010509060101010101" pitchFamily="49" charset="-122"/>
              <a:sym typeface="宋体" panose="02010600030101010101" pitchFamily="2" charset="-122"/>
            </a:endParaRPr>
          </a:p>
          <a:p>
            <a:pPr marL="1000125" lvl="2" indent="-85725" algn="l" defTabSz="0" eaLnBrk="1" hangingPunct="1">
              <a:spcBef>
                <a:spcPct val="20000"/>
              </a:spcBef>
              <a:buClr>
                <a:schemeClr val="accent2"/>
              </a:buClr>
              <a:buSzPct val="80000"/>
              <a:buFont typeface="Wingdings" panose="05000000000000000000" pitchFamily="2" charset="2"/>
              <a:buChar char="l"/>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4"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2.</a:t>
            </a:r>
            <a:r>
              <a:rPr lang="zh-CN" altLang="en-US" sz="4000" b="1" kern="0" dirty="0">
                <a:latin typeface="隶书" panose="02010509060101010101" pitchFamily="49" charset="-122"/>
              </a:rPr>
              <a:t>软件质量工程 </a:t>
            </a:r>
            <a:r>
              <a:rPr lang="en-US" altLang="zh-CN" sz="4000" b="1" kern="0" dirty="0">
                <a:latin typeface="隶书" panose="02010509060101010101" pitchFamily="49" charset="-122"/>
              </a:rPr>
              <a:t>– </a:t>
            </a:r>
            <a:r>
              <a:rPr lang="zh-CN" altLang="en-US" sz="4000" b="1" kern="0" dirty="0">
                <a:latin typeface="隶书" panose="02010509060101010101" pitchFamily="49" charset="-122"/>
              </a:rPr>
              <a:t>内容</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vert="horz" wrap="square" lIns="91440" tIns="45720" rIns="91440" bIns="45720" anchor="b"/>
          <a:lstStyle/>
          <a:p>
            <a:pPr algn="l" eaLnBrk="1" hangingPunct="1"/>
            <a:r>
              <a:rPr lang="zh-CN" altLang="en-US" dirty="0"/>
              <a:t>布鲁克斯和</a:t>
            </a:r>
            <a:r>
              <a:rPr lang="en-US" altLang="zh-CN" dirty="0"/>
              <a:t>《</a:t>
            </a:r>
            <a:r>
              <a:rPr lang="zh-CN" altLang="en-US" dirty="0"/>
              <a:t>人月神话</a:t>
            </a:r>
            <a:r>
              <a:rPr lang="en-US" altLang="zh-CN" dirty="0"/>
              <a:t>》</a:t>
            </a:r>
            <a:endParaRPr lang="zh-CN" altLang="en-US" dirty="0"/>
          </a:p>
        </p:txBody>
      </p:sp>
      <p:sp>
        <p:nvSpPr>
          <p:cNvPr id="16387" name="内容占位符 2"/>
          <p:cNvSpPr>
            <a:spLocks noGrp="1"/>
          </p:cNvSpPr>
          <p:nvPr>
            <p:ph idx="1"/>
          </p:nvPr>
        </p:nvSpPr>
        <p:spPr/>
        <p:txBody>
          <a:bodyPr vert="horz" wrap="square" lIns="91440" tIns="45720" rIns="91440" bIns="45720" anchor="t"/>
          <a:lstStyle/>
          <a:p>
            <a:pPr eaLnBrk="1" hangingPunct="1"/>
            <a:r>
              <a:rPr lang="en-US" altLang="zh-CN" sz="2800" dirty="0">
                <a:latin typeface="+mj-ea"/>
                <a:ea typeface="+mj-ea"/>
                <a:cs typeface="+mj-ea"/>
              </a:rPr>
              <a:t>佛瑞德.布鲁克斯（Frederick P. Brooks）把在IBM公司任System计算机系列以及其庞大的软件系统OS项目经理时的实践经验，总结成《人月神话》一书</a:t>
            </a:r>
            <a:r>
              <a:rPr lang="zh-CN" altLang="en-US" sz="2800" dirty="0">
                <a:latin typeface="+mj-ea"/>
                <a:ea typeface="+mj-ea"/>
                <a:cs typeface="+mj-ea"/>
              </a:rPr>
              <a:t>。</a:t>
            </a:r>
          </a:p>
        </p:txBody>
      </p:sp>
      <p:pic>
        <p:nvPicPr>
          <p:cNvPr id="16389" name="Picture 2" descr="http://history.computer.org/pioneers/images/brooks.jpg"/>
          <p:cNvPicPr>
            <a:picLocks noChangeAspect="1"/>
          </p:cNvPicPr>
          <p:nvPr/>
        </p:nvPicPr>
        <p:blipFill>
          <a:blip r:embed="rId2" r:link="rId3"/>
          <a:stretch>
            <a:fillRect/>
          </a:stretch>
        </p:blipFill>
        <p:spPr>
          <a:xfrm>
            <a:off x="734695" y="2501900"/>
            <a:ext cx="1638300" cy="2243455"/>
          </a:xfrm>
          <a:prstGeom prst="rect">
            <a:avLst/>
          </a:prstGeom>
          <a:noFill/>
          <a:ln w="9525">
            <a:noFill/>
          </a:ln>
        </p:spPr>
      </p:pic>
      <p:pic>
        <p:nvPicPr>
          <p:cNvPr id="16390" name="Picture 1" descr="下载"/>
          <p:cNvPicPr>
            <a:picLocks noChangeAspect="1"/>
          </p:cNvPicPr>
          <p:nvPr/>
        </p:nvPicPr>
        <p:blipFill>
          <a:blip r:embed="rId4"/>
          <a:stretch>
            <a:fillRect/>
          </a:stretch>
        </p:blipFill>
        <p:spPr>
          <a:xfrm>
            <a:off x="2924175" y="2501900"/>
            <a:ext cx="1701165" cy="2680335"/>
          </a:xfrm>
          <a:prstGeom prst="rect">
            <a:avLst/>
          </a:prstGeom>
          <a:noFill/>
          <a:ln w="9525">
            <a:noFill/>
          </a:ln>
        </p:spPr>
      </p:pic>
      <p:sp>
        <p:nvSpPr>
          <p:cNvPr id="16391" name="Rectangle 3"/>
          <p:cNvSpPr/>
          <p:nvPr/>
        </p:nvSpPr>
        <p:spPr>
          <a:xfrm>
            <a:off x="0" y="0"/>
            <a:ext cx="9144000" cy="457200"/>
          </a:xfrm>
          <a:prstGeom prst="rect">
            <a:avLst/>
          </a:prstGeom>
          <a:noFill/>
          <a:ln w="9525">
            <a:noFill/>
          </a:ln>
        </p:spPr>
        <p:txBody>
          <a:bodyPr wrap="none" anchor="ctr">
            <a:spAutoFit/>
          </a:bodyPr>
          <a:lstStyle/>
          <a:p>
            <a:pPr algn="l"/>
            <a:endParaRPr lang="zh-CN" altLang="en-US" dirty="0">
              <a:latin typeface="Arial" panose="020B0604020202020204" pitchFamily="34" charset="0"/>
            </a:endParaRPr>
          </a:p>
        </p:txBody>
      </p:sp>
      <p:sp>
        <p:nvSpPr>
          <p:cNvPr id="16392" name="Rectangle 4"/>
          <p:cNvSpPr/>
          <p:nvPr/>
        </p:nvSpPr>
        <p:spPr>
          <a:xfrm>
            <a:off x="0" y="2387600"/>
            <a:ext cx="9144000" cy="0"/>
          </a:xfrm>
          <a:prstGeom prst="rect">
            <a:avLst/>
          </a:prstGeom>
          <a:noFill/>
          <a:ln w="9525">
            <a:noFill/>
          </a:ln>
        </p:spPr>
        <p:txBody>
          <a:bodyPr wrap="none" anchor="ctr">
            <a:spAutoFit/>
          </a:bodyPr>
          <a:lstStyle/>
          <a:p>
            <a:pPr algn="ctr"/>
            <a:r>
              <a:rPr lang="en-US" altLang="zh-CN" sz="1200" dirty="0">
                <a:latin typeface="Calibri" panose="020F0502020204030204" pitchFamily="34" charset="0"/>
                <a:cs typeface="Calibri" panose="020F0502020204030204" pitchFamily="34" charset="0"/>
              </a:rPr>
              <a:t> </a:t>
            </a:r>
            <a:endParaRPr lang="en-US" altLang="zh-CN" dirty="0">
              <a:latin typeface="Arial" panose="020B0604020202020204" pitchFamily="34" charset="0"/>
            </a:endParaRPr>
          </a:p>
        </p:txBody>
      </p:sp>
      <p:pic>
        <p:nvPicPr>
          <p:cNvPr id="2" name="图片 1"/>
          <p:cNvPicPr>
            <a:picLocks noChangeAspect="1"/>
          </p:cNvPicPr>
          <p:nvPr/>
        </p:nvPicPr>
        <p:blipFill>
          <a:blip r:embed="rId5"/>
          <a:stretch>
            <a:fillRect/>
          </a:stretch>
        </p:blipFill>
        <p:spPr>
          <a:xfrm>
            <a:off x="5257800" y="2254250"/>
            <a:ext cx="3141345" cy="4123690"/>
          </a:xfrm>
          <a:prstGeom prst="rect">
            <a:avLst/>
          </a:prstGeom>
        </p:spPr>
      </p:pic>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37891" name="Rectangle 3"/>
          <p:cNvSpPr>
            <a:spLocks noGrp="1"/>
          </p:cNvSpPr>
          <p:nvPr/>
        </p:nvSpPr>
        <p:spPr>
          <a:xfrm>
            <a:off x="269875" y="835025"/>
            <a:ext cx="8712200" cy="5680075"/>
          </a:xfrm>
          <a:prstGeom prst="rect">
            <a:avLst/>
          </a:prstGeom>
          <a:noFill/>
          <a:ln w="9525">
            <a:noFill/>
          </a:ln>
        </p:spPr>
        <p:txBody>
          <a:bodyPr/>
          <a:lstStyle/>
          <a:p>
            <a:pPr marL="85725" indent="-85725" algn="l" defTabSz="0" eaLnBrk="1" hangingPunct="1">
              <a:spcBef>
                <a:spcPct val="20000"/>
              </a:spcBef>
              <a:buClr>
                <a:schemeClr val="accent2"/>
              </a:buClr>
              <a:buSzPct val="80000"/>
              <a:buFont typeface="Arial" panose="020B0604020202020204" pitchFamily="34" charset="0"/>
              <a:buChar char="•"/>
            </a:pPr>
            <a:r>
              <a:rPr lang="en-US" altLang="zh-CN" sz="2800" dirty="0">
                <a:latin typeface="隶书" panose="02010509060101010101" pitchFamily="49" charset="-122"/>
                <a:ea typeface="隶书" panose="02010509060101010101" pitchFamily="49" charset="-122"/>
                <a:sym typeface="宋体" panose="02010600030101010101" pitchFamily="2" charset="-122"/>
              </a:rPr>
              <a:t>Setting Quality Goals</a:t>
            </a:r>
          </a:p>
          <a:p>
            <a:pPr marL="542925" lvl="1" indent="-85725" algn="l" defTabSz="0" eaLnBrk="1" hangingPunct="1">
              <a:spcBef>
                <a:spcPct val="20000"/>
              </a:spcBef>
              <a:buClr>
                <a:schemeClr val="accent2"/>
              </a:buClr>
              <a:buSzPct val="80000"/>
              <a:buFont typeface="Wingdings" panose="05000000000000000000" pitchFamily="2" charset="2"/>
              <a:buChar char="p"/>
            </a:pPr>
            <a:r>
              <a:rPr lang="en-US" altLang="zh-CN" sz="2400" b="0" dirty="0">
                <a:solidFill>
                  <a:srgbClr val="0000FF"/>
                </a:solidFill>
                <a:latin typeface="Times New Roman" panose="02020603050405020304" pitchFamily="18" charset="0"/>
                <a:cs typeface="Times New Roman" panose="02020603050405020304" pitchFamily="18" charset="0"/>
                <a:sym typeface="宋体" panose="02010600030101010101" pitchFamily="2" charset="-122"/>
              </a:rPr>
              <a:t> Identify quality views/attributes :</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customer/user expectations,</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market condition </a:t>
            </a:r>
          </a:p>
          <a:p>
            <a:pPr marL="1000125" lvl="2" indent="-85725" algn="l" defTabSz="0" eaLnBrk="1" hangingPunct="1">
              <a:spcBef>
                <a:spcPct val="20000"/>
              </a:spcBef>
              <a:buClr>
                <a:schemeClr val="accent2"/>
              </a:buClr>
              <a:buSzPct val="80000"/>
              <a:buFont typeface="Wingdings" panose="05000000000000000000" pitchFamily="2" charset="2"/>
              <a:buChar char="l"/>
            </a:pPr>
            <a:r>
              <a:rPr lang="fr-FR" altLang="zh-CN" sz="2400" b="0" dirty="0">
                <a:latin typeface="Times New Roman" panose="02020603050405020304" pitchFamily="18" charset="0"/>
                <a:cs typeface="Times New Roman" panose="02020603050405020304" pitchFamily="18" charset="0"/>
                <a:sym typeface="宋体" panose="02010600030101010101" pitchFamily="2" charset="-122"/>
              </a:rPr>
              <a:t>product type, etc.</a:t>
            </a:r>
            <a:endParaRPr lang="en-US" altLang="zh-CN" sz="2400" b="0" dirty="0">
              <a:latin typeface="Times New Roman" panose="02020603050405020304" pitchFamily="18" charset="0"/>
              <a:cs typeface="Times New Roman" panose="02020603050405020304" pitchFamily="18" charset="0"/>
              <a:sym typeface="宋体" panose="02010600030101010101" pitchFamily="2" charset="-122"/>
            </a:endParaRPr>
          </a:p>
          <a:p>
            <a:pPr marL="542925" lvl="1" indent="-85725" algn="l" defTabSz="0" eaLnBrk="1" hangingPunct="1">
              <a:spcBef>
                <a:spcPct val="20000"/>
              </a:spcBef>
              <a:buClr>
                <a:schemeClr val="accent2"/>
              </a:buClr>
              <a:buSzPct val="80000"/>
              <a:buFont typeface="Wingdings" panose="05000000000000000000" pitchFamily="2" charset="2"/>
              <a:buChar char="p"/>
            </a:pPr>
            <a:r>
              <a:rPr lang="en-US" altLang="zh-CN" sz="2400" b="0" dirty="0">
                <a:solidFill>
                  <a:srgbClr val="0000FF"/>
                </a:solidFill>
                <a:latin typeface="Times New Roman" panose="02020603050405020304" pitchFamily="18" charset="0"/>
                <a:cs typeface="Times New Roman" panose="02020603050405020304" pitchFamily="18" charset="0"/>
                <a:sym typeface="宋体" panose="02010600030101010101" pitchFamily="2" charset="-122"/>
              </a:rPr>
              <a:t> Select direct quality measurements</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direct: reliability</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defect-based measurement</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other measurements</a:t>
            </a:r>
          </a:p>
          <a:p>
            <a:pPr marL="542925" lvl="1" indent="-85725" algn="l" defTabSz="0" eaLnBrk="1" hangingPunct="1">
              <a:spcBef>
                <a:spcPct val="20000"/>
              </a:spcBef>
              <a:buClr>
                <a:schemeClr val="accent2"/>
              </a:buClr>
              <a:buSzPct val="80000"/>
              <a:buFont typeface="Wingdings" panose="05000000000000000000" pitchFamily="2" charset="2"/>
              <a:buChar char="p"/>
            </a:pPr>
            <a:r>
              <a:rPr lang="en-US" altLang="zh-CN" sz="2400" b="0" dirty="0">
                <a:solidFill>
                  <a:srgbClr val="0000FF"/>
                </a:solidFill>
                <a:latin typeface="Times New Roman" panose="02020603050405020304" pitchFamily="18" charset="0"/>
                <a:cs typeface="Times New Roman" panose="02020603050405020304" pitchFamily="18" charset="0"/>
                <a:sym typeface="宋体" panose="02010600030101010101" pitchFamily="2" charset="-122"/>
              </a:rPr>
              <a:t> Assess quality expectations vs. cost</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cost-of-quality/defect studies</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economic models: COCOMO etc</a:t>
            </a:r>
          </a:p>
          <a:p>
            <a:pPr marL="1000125" lvl="2" indent="-85725" algn="l" defTabSz="0" eaLnBrk="1" hangingPunct="1">
              <a:spcBef>
                <a:spcPct val="20000"/>
              </a:spcBef>
              <a:buClr>
                <a:schemeClr val="accent2"/>
              </a:buClr>
              <a:buSzPct val="80000"/>
              <a:buFont typeface="Wingdings" panose="05000000000000000000" pitchFamily="2" charset="2"/>
              <a:buChar char="l"/>
            </a:pPr>
            <a:endParaRPr lang="en-US" altLang="zh-CN" sz="2400" b="0" dirty="0">
              <a:latin typeface="Times New Roman" panose="02020603050405020304" pitchFamily="18" charset="0"/>
              <a:cs typeface="Times New Roman" panose="02020603050405020304" pitchFamily="18" charset="0"/>
              <a:sym typeface="宋体" panose="02010600030101010101" pitchFamily="2" charset="-122"/>
            </a:endParaRPr>
          </a:p>
          <a:p>
            <a:pPr marL="542925" lvl="1" indent="-85725" algn="l" defTabSz="0" eaLnBrk="1" hangingPunct="1">
              <a:spcBef>
                <a:spcPct val="20000"/>
              </a:spcBef>
              <a:buClr>
                <a:schemeClr val="accent2"/>
              </a:buClr>
              <a:buSzPct val="80000"/>
              <a:buFont typeface="Arial" panose="020B0604020202020204" pitchFamily="34" charset="0"/>
            </a:pP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marL="1000125" lvl="2" indent="-85725" algn="l" defTabSz="0" eaLnBrk="1" hangingPunct="1">
              <a:spcBef>
                <a:spcPct val="20000"/>
              </a:spcBef>
              <a:buClr>
                <a:schemeClr val="accent2"/>
              </a:buClr>
              <a:buSzPct val="80000"/>
              <a:buFont typeface="Wingdings" panose="05000000000000000000" pitchFamily="2" charset="2"/>
              <a:buChar char="l"/>
            </a:pPr>
            <a:endParaRPr lang="en-US" altLang="zh-CN" sz="2000" b="0" dirty="0">
              <a:latin typeface="Times New Roman" panose="02020603050405020304" pitchFamily="18" charset="0"/>
              <a:ea typeface="隶书" panose="02010509060101010101" pitchFamily="49" charset="-122"/>
              <a:sym typeface="宋体" panose="02010600030101010101" pitchFamily="2" charset="-122"/>
            </a:endParaRPr>
          </a:p>
          <a:p>
            <a:pPr marL="1000125" lvl="2" indent="-85725" algn="l" defTabSz="0" eaLnBrk="1" hangingPunct="1">
              <a:spcBef>
                <a:spcPct val="20000"/>
              </a:spcBef>
              <a:buClr>
                <a:schemeClr val="accent2"/>
              </a:buClr>
              <a:buSzPct val="80000"/>
              <a:buFont typeface="Wingdings" panose="05000000000000000000" pitchFamily="2" charset="2"/>
              <a:buChar char="l"/>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4"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2.</a:t>
            </a:r>
            <a:r>
              <a:rPr lang="zh-CN" altLang="en-US" sz="4000" b="1" kern="0" dirty="0">
                <a:latin typeface="隶书" panose="02010509060101010101" pitchFamily="49" charset="-122"/>
              </a:rPr>
              <a:t>软件质量工程 </a:t>
            </a:r>
            <a:r>
              <a:rPr lang="en-US" altLang="zh-CN" sz="4000" b="1" kern="0" dirty="0">
                <a:latin typeface="隶书" panose="02010509060101010101" pitchFamily="49" charset="-122"/>
              </a:rPr>
              <a:t>– </a:t>
            </a:r>
            <a:r>
              <a:rPr lang="zh-CN" altLang="en-US" sz="4000" b="1" kern="0" dirty="0">
                <a:latin typeface="隶书" panose="02010509060101010101" pitchFamily="49" charset="-122"/>
              </a:rPr>
              <a:t>内容</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38915" name="Rectangle 3"/>
          <p:cNvSpPr>
            <a:spLocks noGrp="1"/>
          </p:cNvSpPr>
          <p:nvPr/>
        </p:nvSpPr>
        <p:spPr>
          <a:xfrm>
            <a:off x="269875" y="835025"/>
            <a:ext cx="8712200" cy="5680075"/>
          </a:xfrm>
          <a:prstGeom prst="rect">
            <a:avLst/>
          </a:prstGeom>
          <a:noFill/>
          <a:ln w="9525">
            <a:noFill/>
          </a:ln>
        </p:spPr>
        <p:txBody>
          <a:bodyPr/>
          <a:lstStyle/>
          <a:p>
            <a:pPr marL="85725" indent="-85725" algn="l" defTabSz="0" eaLnBrk="1" hangingPunct="1">
              <a:spcBef>
                <a:spcPct val="20000"/>
              </a:spcBef>
              <a:buClr>
                <a:schemeClr val="accent2"/>
              </a:buClr>
              <a:buSzPct val="80000"/>
              <a:buFont typeface="Arial" panose="020B0604020202020204" pitchFamily="34" charset="0"/>
              <a:buChar char="•"/>
            </a:pPr>
            <a:r>
              <a:rPr lang="en-US" altLang="zh-CN" sz="2800" dirty="0">
                <a:latin typeface="隶书" panose="02010509060101010101" pitchFamily="49" charset="-122"/>
                <a:ea typeface="隶书" panose="02010509060101010101" pitchFamily="49" charset="-122"/>
                <a:sym typeface="宋体" panose="02010600030101010101" pitchFamily="2" charset="-122"/>
              </a:rPr>
              <a:t>Forming QA Strategy</a:t>
            </a:r>
          </a:p>
          <a:p>
            <a:pPr marL="542925" lvl="1" indent="-85725" algn="l" defTabSz="0" eaLnBrk="1" hangingPunct="1">
              <a:spcBef>
                <a:spcPct val="20000"/>
              </a:spcBef>
              <a:buClr>
                <a:schemeClr val="accent2"/>
              </a:buClr>
              <a:buSzPct val="80000"/>
              <a:buFont typeface="Wingdings" panose="05000000000000000000" pitchFamily="2" charset="2"/>
              <a:buChar char="p"/>
            </a:pPr>
            <a:r>
              <a:rPr lang="en-US" altLang="zh-CN" sz="2400" b="0" dirty="0">
                <a:solidFill>
                  <a:srgbClr val="0000FF"/>
                </a:solidFill>
                <a:latin typeface="Times New Roman" panose="02020603050405020304" pitchFamily="18" charset="0"/>
                <a:cs typeface="Times New Roman" panose="02020603050405020304" pitchFamily="18" charset="0"/>
                <a:sym typeface="宋体" panose="02010600030101010101" pitchFamily="2" charset="-122"/>
              </a:rPr>
              <a:t> QA activity planning :</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evaluate individual QA alternatives</a:t>
            </a:r>
          </a:p>
          <a:p>
            <a:pPr marL="1000125" lvl="2" indent="-85725" algn="l" defTabSz="0" eaLnBrk="1" hangingPunct="1">
              <a:spcBef>
                <a:spcPct val="20000"/>
              </a:spcBef>
              <a:buClr>
                <a:schemeClr val="accent2"/>
              </a:buClr>
              <a:buSzPct val="80000"/>
              <a:buFont typeface="Arial" panose="020B0604020202020204" pitchFamily="34" charset="0"/>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 (strength/weakness/cost/applicability/etc)</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match against goals </a:t>
            </a:r>
          </a:p>
          <a:p>
            <a:pPr marL="1000125" lvl="2" indent="-85725" algn="l" defTabSz="0" eaLnBrk="1" hangingPunct="1">
              <a:spcBef>
                <a:spcPct val="20000"/>
              </a:spcBef>
              <a:buClr>
                <a:schemeClr val="accent2"/>
              </a:buClr>
              <a:buSzPct val="80000"/>
              <a:buFont typeface="Wingdings" panose="05000000000000000000" pitchFamily="2" charset="2"/>
              <a:buChar char="l"/>
            </a:pPr>
            <a:r>
              <a:rPr lang="fr-FR" altLang="zh-CN" sz="2400" b="0" dirty="0">
                <a:latin typeface="Times New Roman" panose="02020603050405020304" pitchFamily="18" charset="0"/>
                <a:cs typeface="Times New Roman" panose="02020603050405020304" pitchFamily="18" charset="0"/>
                <a:sym typeface="宋体" panose="02010600030101010101" pitchFamily="2" charset="-122"/>
              </a:rPr>
              <a:t>integration/cost considerations.</a:t>
            </a:r>
          </a:p>
          <a:p>
            <a:pPr marL="1000125" lvl="2" indent="-85725" algn="l" defTabSz="0" eaLnBrk="1" hangingPunct="1">
              <a:spcBef>
                <a:spcPct val="20000"/>
              </a:spcBef>
              <a:buClr>
                <a:schemeClr val="accent2"/>
              </a:buClr>
              <a:buSzPct val="80000"/>
              <a:buFont typeface="Wingdings" panose="05000000000000000000" pitchFamily="2" charset="2"/>
              <a:buChar char="l"/>
            </a:pPr>
            <a:endParaRPr lang="en-US" altLang="zh-CN" sz="2400" b="0" dirty="0">
              <a:latin typeface="Times New Roman" panose="02020603050405020304" pitchFamily="18" charset="0"/>
              <a:cs typeface="Times New Roman" panose="02020603050405020304" pitchFamily="18" charset="0"/>
              <a:sym typeface="宋体" panose="02010600030101010101" pitchFamily="2" charset="-122"/>
            </a:endParaRPr>
          </a:p>
          <a:p>
            <a:pPr marL="542925" lvl="1" indent="-85725" algn="l" defTabSz="0" eaLnBrk="1" hangingPunct="1">
              <a:spcBef>
                <a:spcPct val="20000"/>
              </a:spcBef>
              <a:buClr>
                <a:schemeClr val="accent2"/>
              </a:buClr>
              <a:buSzPct val="80000"/>
              <a:buFont typeface="Wingdings" panose="05000000000000000000" pitchFamily="2" charset="2"/>
              <a:buChar char="p"/>
            </a:pPr>
            <a:r>
              <a:rPr lang="en-US" altLang="zh-CN" sz="2400" b="0" dirty="0">
                <a:solidFill>
                  <a:srgbClr val="0000FF"/>
                </a:solidFill>
                <a:latin typeface="Times New Roman" panose="02020603050405020304" pitchFamily="18" charset="0"/>
                <a:cs typeface="Times New Roman" panose="02020603050405020304" pitchFamily="18" charset="0"/>
                <a:sym typeface="宋体" panose="02010600030101010101" pitchFamily="2" charset="-122"/>
              </a:rPr>
              <a:t> Measurement/feedback planning</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define measurements (defect &amp; others)</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planning to collect data</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 preliminary choices of models/analyses</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feedback &amp; followup mechanisms, etc</a:t>
            </a:r>
          </a:p>
          <a:p>
            <a:pPr marL="1000125" lvl="2" indent="-85725" algn="l" defTabSz="0" eaLnBrk="1" hangingPunct="1">
              <a:spcBef>
                <a:spcPct val="20000"/>
              </a:spcBef>
              <a:buClr>
                <a:schemeClr val="accent2"/>
              </a:buClr>
              <a:buSzPct val="80000"/>
              <a:buFont typeface="Wingdings" panose="05000000000000000000" pitchFamily="2" charset="2"/>
              <a:buChar char="l"/>
            </a:pPr>
            <a:endParaRPr lang="en-US" altLang="zh-CN" sz="2400" b="0" dirty="0">
              <a:latin typeface="Times New Roman" panose="02020603050405020304" pitchFamily="18" charset="0"/>
              <a:cs typeface="Times New Roman" panose="02020603050405020304" pitchFamily="18" charset="0"/>
              <a:sym typeface="宋体" panose="02010600030101010101" pitchFamily="2" charset="-122"/>
            </a:endParaRPr>
          </a:p>
          <a:p>
            <a:pPr marL="542925" lvl="1" indent="-85725" algn="l" defTabSz="0" eaLnBrk="1" hangingPunct="1">
              <a:spcBef>
                <a:spcPct val="20000"/>
              </a:spcBef>
              <a:buClr>
                <a:schemeClr val="accent2"/>
              </a:buClr>
              <a:buSzPct val="80000"/>
              <a:buFont typeface="Arial" panose="020B0604020202020204" pitchFamily="34" charset="0"/>
            </a:pP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marL="1000125" lvl="2" indent="-85725" algn="l" defTabSz="0" eaLnBrk="1" hangingPunct="1">
              <a:spcBef>
                <a:spcPct val="20000"/>
              </a:spcBef>
              <a:buClr>
                <a:schemeClr val="accent2"/>
              </a:buClr>
              <a:buSzPct val="80000"/>
              <a:buFont typeface="Wingdings" panose="05000000000000000000" pitchFamily="2" charset="2"/>
              <a:buChar char="l"/>
            </a:pPr>
            <a:endParaRPr lang="en-US" altLang="zh-CN" sz="2000" b="0" dirty="0">
              <a:latin typeface="Times New Roman" panose="02020603050405020304" pitchFamily="18" charset="0"/>
              <a:ea typeface="隶书" panose="02010509060101010101" pitchFamily="49" charset="-122"/>
              <a:sym typeface="宋体" panose="02010600030101010101" pitchFamily="2" charset="-122"/>
            </a:endParaRPr>
          </a:p>
          <a:p>
            <a:pPr marL="1000125" lvl="2" indent="-85725" algn="l" defTabSz="0" eaLnBrk="1" hangingPunct="1">
              <a:spcBef>
                <a:spcPct val="20000"/>
              </a:spcBef>
              <a:buClr>
                <a:schemeClr val="accent2"/>
              </a:buClr>
              <a:buSzPct val="80000"/>
              <a:buFont typeface="Wingdings" panose="05000000000000000000" pitchFamily="2" charset="2"/>
              <a:buChar char="l"/>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4"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2.</a:t>
            </a:r>
            <a:r>
              <a:rPr lang="zh-CN" altLang="en-US" sz="4000" b="1" kern="0" dirty="0">
                <a:latin typeface="隶书" panose="02010509060101010101" pitchFamily="49" charset="-122"/>
              </a:rPr>
              <a:t>软件质量工程 </a:t>
            </a:r>
            <a:r>
              <a:rPr lang="en-US" altLang="zh-CN" sz="4000" b="1" kern="0" dirty="0">
                <a:latin typeface="隶书" panose="02010509060101010101" pitchFamily="49" charset="-122"/>
              </a:rPr>
              <a:t>– </a:t>
            </a:r>
            <a:r>
              <a:rPr lang="zh-CN" altLang="en-US" sz="4000" b="1" kern="0" dirty="0">
                <a:latin typeface="隶书" panose="02010509060101010101" pitchFamily="49" charset="-122"/>
              </a:rPr>
              <a:t>内容</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39939" name="Rectangle 3"/>
          <p:cNvSpPr>
            <a:spLocks noGrp="1"/>
          </p:cNvSpPr>
          <p:nvPr/>
        </p:nvSpPr>
        <p:spPr>
          <a:xfrm>
            <a:off x="269875" y="835025"/>
            <a:ext cx="8712200" cy="5680075"/>
          </a:xfrm>
          <a:prstGeom prst="rect">
            <a:avLst/>
          </a:prstGeom>
          <a:noFill/>
          <a:ln w="9525">
            <a:noFill/>
          </a:ln>
        </p:spPr>
        <p:txBody>
          <a:bodyPr/>
          <a:lstStyle/>
          <a:p>
            <a:pPr marL="85725" indent="-85725" algn="l" defTabSz="0" eaLnBrk="1" hangingPunct="1">
              <a:spcBef>
                <a:spcPct val="20000"/>
              </a:spcBef>
              <a:buClr>
                <a:schemeClr val="accent2"/>
              </a:buClr>
              <a:buSzPct val="80000"/>
              <a:buFont typeface="Arial" panose="020B0604020202020204" pitchFamily="34" charset="0"/>
              <a:buChar char="•"/>
            </a:pPr>
            <a:r>
              <a:rPr lang="en-US" altLang="zh-CN" sz="2800" dirty="0">
                <a:latin typeface="隶书" panose="02010509060101010101" pitchFamily="49" charset="-122"/>
                <a:ea typeface="隶书" panose="02010509060101010101" pitchFamily="49" charset="-122"/>
                <a:sym typeface="宋体" panose="02010600030101010101" pitchFamily="2" charset="-122"/>
              </a:rPr>
              <a:t>Analysis and Feedback</a:t>
            </a:r>
          </a:p>
          <a:p>
            <a:pPr marL="542925" lvl="1" indent="-85725" algn="l" defTabSz="0" eaLnBrk="1" hangingPunct="1">
              <a:spcBef>
                <a:spcPct val="20000"/>
              </a:spcBef>
              <a:buClr>
                <a:schemeClr val="accent2"/>
              </a:buClr>
              <a:buSzPct val="80000"/>
              <a:buFont typeface="Wingdings" panose="05000000000000000000" pitchFamily="2" charset="2"/>
              <a:buChar char="p"/>
            </a:pPr>
            <a:r>
              <a:rPr lang="en-US" altLang="zh-CN" sz="2400" b="0" dirty="0">
                <a:solidFill>
                  <a:srgbClr val="0000FF"/>
                </a:solidFill>
                <a:latin typeface="Times New Roman" panose="02020603050405020304" pitchFamily="18" charset="0"/>
                <a:cs typeface="Times New Roman" panose="02020603050405020304" pitchFamily="18" charset="0"/>
                <a:sym typeface="宋体" panose="02010600030101010101" pitchFamily="2" charset="-122"/>
              </a:rPr>
              <a:t> Measurement :</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defect measurement as part of defect handling process</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other data and historical baselines </a:t>
            </a:r>
          </a:p>
          <a:p>
            <a:pPr marL="1000125" lvl="2" indent="-85725" algn="l" defTabSz="0" eaLnBrk="1" hangingPunct="1">
              <a:spcBef>
                <a:spcPct val="20000"/>
              </a:spcBef>
              <a:buClr>
                <a:schemeClr val="accent2"/>
              </a:buClr>
              <a:buSzPct val="80000"/>
              <a:buFont typeface="Wingdings" panose="05000000000000000000" pitchFamily="2" charset="2"/>
              <a:buChar char="l"/>
            </a:pPr>
            <a:endParaRPr lang="en-US" altLang="zh-CN" sz="800" b="0" dirty="0">
              <a:latin typeface="Times New Roman" panose="02020603050405020304" pitchFamily="18" charset="0"/>
              <a:cs typeface="Times New Roman" panose="02020603050405020304" pitchFamily="18" charset="0"/>
              <a:sym typeface="宋体" panose="02010600030101010101" pitchFamily="2" charset="-122"/>
            </a:endParaRPr>
          </a:p>
          <a:p>
            <a:pPr marL="542925" lvl="1" indent="-85725" algn="l" defTabSz="0" eaLnBrk="1" hangingPunct="1">
              <a:spcBef>
                <a:spcPct val="20000"/>
              </a:spcBef>
              <a:buClr>
                <a:schemeClr val="accent2"/>
              </a:buClr>
              <a:buSzPct val="80000"/>
              <a:buFont typeface="Wingdings" panose="05000000000000000000" pitchFamily="2" charset="2"/>
              <a:buChar char="p"/>
            </a:pPr>
            <a:r>
              <a:rPr lang="en-US" altLang="zh-CN" sz="2400" b="0" dirty="0">
                <a:solidFill>
                  <a:srgbClr val="0000FF"/>
                </a:solidFill>
                <a:latin typeface="Times New Roman" panose="02020603050405020304" pitchFamily="18" charset="0"/>
                <a:cs typeface="Times New Roman" panose="02020603050405020304" pitchFamily="18" charset="0"/>
                <a:sym typeface="宋体" panose="02010600030101010101" pitchFamily="2" charset="-122"/>
              </a:rPr>
              <a:t> Analyses: quality/other models</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input: above data</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output/goal: feedback and follow up</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focus on </a:t>
            </a:r>
            <a:r>
              <a:rPr lang="en-US" altLang="zh-CN" sz="2400" b="0" dirty="0">
                <a:solidFill>
                  <a:srgbClr val="FF0000"/>
                </a:solidFill>
                <a:latin typeface="Times New Roman" panose="02020603050405020304" pitchFamily="18" charset="0"/>
                <a:cs typeface="Times New Roman" panose="02020603050405020304" pitchFamily="18" charset="0"/>
                <a:sym typeface="宋体" panose="02010600030101010101" pitchFamily="2" charset="-122"/>
              </a:rPr>
              <a:t>defect/risk/reliability</a:t>
            </a: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 analyses</a:t>
            </a:r>
          </a:p>
          <a:p>
            <a:pPr marL="1000125" lvl="2" indent="-85725" algn="l" defTabSz="0" eaLnBrk="1" hangingPunct="1">
              <a:spcBef>
                <a:spcPct val="20000"/>
              </a:spcBef>
              <a:buClr>
                <a:schemeClr val="accent2"/>
              </a:buClr>
              <a:buSzPct val="80000"/>
              <a:buFont typeface="Wingdings" panose="05000000000000000000" pitchFamily="2" charset="2"/>
              <a:buChar char="l"/>
            </a:pPr>
            <a:endParaRPr lang="en-US" altLang="zh-CN" sz="800" b="0" dirty="0">
              <a:latin typeface="Times New Roman" panose="02020603050405020304" pitchFamily="18" charset="0"/>
              <a:cs typeface="Times New Roman" panose="02020603050405020304" pitchFamily="18" charset="0"/>
              <a:sym typeface="宋体" panose="02010600030101010101" pitchFamily="2" charset="-122"/>
            </a:endParaRPr>
          </a:p>
          <a:p>
            <a:pPr marL="542925" lvl="1" indent="-85725" algn="l" defTabSz="0" eaLnBrk="1" hangingPunct="1">
              <a:spcBef>
                <a:spcPct val="20000"/>
              </a:spcBef>
              <a:buClr>
                <a:schemeClr val="accent2"/>
              </a:buClr>
              <a:buSzPct val="80000"/>
              <a:buFont typeface="Wingdings" panose="05000000000000000000" pitchFamily="2" charset="2"/>
              <a:buChar char="p"/>
            </a:pPr>
            <a:r>
              <a:rPr lang="en-US" altLang="zh-CN" sz="2400" b="0" dirty="0">
                <a:solidFill>
                  <a:srgbClr val="0000FF"/>
                </a:solidFill>
                <a:latin typeface="Times New Roman" panose="02020603050405020304" pitchFamily="18" charset="0"/>
                <a:cs typeface="Times New Roman" panose="02020603050405020304" pitchFamily="18" charset="0"/>
                <a:sym typeface="宋体" panose="02010600030101010101" pitchFamily="2" charset="-122"/>
              </a:rPr>
              <a:t> Feedback and follow up</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frequent feedback: assessments/predictions</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possible improvement areas</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project management and improvement</a:t>
            </a:r>
          </a:p>
          <a:p>
            <a:pPr marL="1000125" lvl="2" indent="-85725" algn="l" defTabSz="0" eaLnBrk="1" hangingPunct="1">
              <a:spcBef>
                <a:spcPct val="20000"/>
              </a:spcBef>
              <a:buClr>
                <a:schemeClr val="accent2"/>
              </a:buClr>
              <a:buSzPct val="80000"/>
              <a:buFont typeface="Wingdings" panose="05000000000000000000" pitchFamily="2" charset="2"/>
              <a:buChar char="l"/>
            </a:pPr>
            <a:endParaRPr lang="en-US" altLang="zh-CN" sz="2400" b="0" dirty="0">
              <a:latin typeface="Times New Roman" panose="02020603050405020304" pitchFamily="18" charset="0"/>
              <a:cs typeface="Times New Roman" panose="02020603050405020304" pitchFamily="18" charset="0"/>
              <a:sym typeface="宋体" panose="02010600030101010101" pitchFamily="2" charset="-122"/>
            </a:endParaRPr>
          </a:p>
          <a:p>
            <a:pPr marL="542925" lvl="1" indent="-85725" algn="l" defTabSz="0" eaLnBrk="1" hangingPunct="1">
              <a:spcBef>
                <a:spcPct val="20000"/>
              </a:spcBef>
              <a:buClr>
                <a:schemeClr val="accent2"/>
              </a:buClr>
              <a:buSzPct val="80000"/>
              <a:buFont typeface="Arial" panose="020B0604020202020204" pitchFamily="34" charset="0"/>
            </a:pP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marL="1000125" lvl="2" indent="-85725" algn="l" defTabSz="0" eaLnBrk="1" hangingPunct="1">
              <a:spcBef>
                <a:spcPct val="20000"/>
              </a:spcBef>
              <a:buClr>
                <a:schemeClr val="accent2"/>
              </a:buClr>
              <a:buSzPct val="80000"/>
              <a:buFont typeface="Wingdings" panose="05000000000000000000" pitchFamily="2" charset="2"/>
              <a:buChar char="l"/>
            </a:pPr>
            <a:endParaRPr lang="en-US" altLang="zh-CN" sz="2000" b="0" dirty="0">
              <a:latin typeface="Times New Roman" panose="02020603050405020304" pitchFamily="18" charset="0"/>
              <a:ea typeface="隶书" panose="02010509060101010101" pitchFamily="49" charset="-122"/>
              <a:sym typeface="宋体" panose="02010600030101010101" pitchFamily="2" charset="-122"/>
            </a:endParaRPr>
          </a:p>
          <a:p>
            <a:pPr marL="1000125" lvl="2" indent="-85725" algn="l" defTabSz="0" eaLnBrk="1" hangingPunct="1">
              <a:spcBef>
                <a:spcPct val="20000"/>
              </a:spcBef>
              <a:buClr>
                <a:schemeClr val="accent2"/>
              </a:buClr>
              <a:buSzPct val="80000"/>
              <a:buFont typeface="Wingdings" panose="05000000000000000000" pitchFamily="2" charset="2"/>
              <a:buChar char="l"/>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4"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2.</a:t>
            </a:r>
            <a:r>
              <a:rPr lang="zh-CN" altLang="en-US" sz="4000" b="1" kern="0" dirty="0">
                <a:latin typeface="隶书" panose="02010509060101010101" pitchFamily="49" charset="-122"/>
              </a:rPr>
              <a:t>软件质量工程 </a:t>
            </a:r>
            <a:r>
              <a:rPr lang="en-US" altLang="zh-CN" sz="4000" b="1" kern="0" dirty="0">
                <a:latin typeface="隶书" panose="02010509060101010101" pitchFamily="49" charset="-122"/>
              </a:rPr>
              <a:t>– </a:t>
            </a:r>
            <a:r>
              <a:rPr lang="zh-CN" altLang="en-US" sz="4000" b="1" kern="0" dirty="0">
                <a:latin typeface="隶书" panose="02010509060101010101" pitchFamily="49" charset="-122"/>
              </a:rPr>
              <a:t>内容</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p:nvPr>
        </p:nvSpPr>
        <p:spPr>
          <a:xfrm>
            <a:off x="165863" y="65088"/>
            <a:ext cx="8353425" cy="692150"/>
          </a:xfrm>
        </p:spPr>
        <p:txBody>
          <a:bodyPr vert="horz" wrap="square" lIns="91440" tIns="45720" rIns="91440" bIns="45720" anchor="ctr"/>
          <a:lstStyle/>
          <a:p>
            <a:pPr algn="l" eaLnBrk="1" hangingPunct="1"/>
            <a:r>
              <a:rPr lang="en-US" altLang="zh-CN" sz="4400" b="1" dirty="0">
                <a:latin typeface="隶书" panose="02010509060101010101" pitchFamily="49" charset="-122"/>
                <a:sym typeface="+mn-ea"/>
              </a:rPr>
              <a:t>2.</a:t>
            </a:r>
            <a:r>
              <a:rPr lang="zh-CN" altLang="en-US" sz="4400" b="1" dirty="0">
                <a:latin typeface="隶书" panose="02010509060101010101" pitchFamily="49" charset="-122"/>
                <a:sym typeface="+mn-ea"/>
              </a:rPr>
              <a:t>软件质量工程 </a:t>
            </a:r>
            <a:r>
              <a:rPr lang="en-US" altLang="zh-CN" sz="4400" b="1" dirty="0">
                <a:latin typeface="隶书" panose="02010509060101010101" pitchFamily="49" charset="-122"/>
                <a:sym typeface="+mn-ea"/>
              </a:rPr>
              <a:t>- </a:t>
            </a:r>
            <a:r>
              <a:rPr lang="zh-CN" altLang="en-US" sz="4400" b="1" dirty="0">
                <a:latin typeface="隶书" panose="02010509060101010101" pitchFamily="49" charset="-122"/>
                <a:sym typeface="+mn-ea"/>
              </a:rPr>
              <a:t>各阶段</a:t>
            </a:r>
            <a:endParaRPr lang="zh-CN" altLang="en-US" sz="4400" b="1" dirty="0">
              <a:latin typeface="隶书" panose="02010509060101010101" pitchFamily="49" charset="-122"/>
            </a:endParaRPr>
          </a:p>
        </p:txBody>
      </p:sp>
      <p:sp>
        <p:nvSpPr>
          <p:cNvPr id="41987" name="Rectangle 3"/>
          <p:cNvSpPr>
            <a:spLocks noGrp="1"/>
          </p:cNvSpPr>
          <p:nvPr/>
        </p:nvSpPr>
        <p:spPr>
          <a:xfrm>
            <a:off x="269875" y="835025"/>
            <a:ext cx="8712200" cy="5680075"/>
          </a:xfrm>
          <a:prstGeom prst="rect">
            <a:avLst/>
          </a:prstGeom>
          <a:noFill/>
          <a:ln w="9525">
            <a:noFill/>
          </a:ln>
        </p:spPr>
        <p:txBody>
          <a:bodyPr/>
          <a:lstStyle/>
          <a:p>
            <a:pPr marL="85725" indent="-85725" algn="l" defTabSz="0" eaLnBrk="1" hangingPunct="1">
              <a:spcBef>
                <a:spcPct val="20000"/>
              </a:spcBef>
              <a:buClr>
                <a:schemeClr val="accent2"/>
              </a:buClr>
              <a:buSzPct val="80000"/>
              <a:buFont typeface="Arial" panose="020B0604020202020204" pitchFamily="34" charset="0"/>
              <a:buChar char="•"/>
            </a:pPr>
            <a:r>
              <a:rPr lang="en-US" altLang="zh-CN" sz="2800" dirty="0">
                <a:latin typeface="隶书" panose="02010509060101010101" pitchFamily="49" charset="-122"/>
                <a:ea typeface="隶书" panose="02010509060101010101" pitchFamily="49" charset="-122"/>
                <a:sym typeface="宋体" panose="02010600030101010101" pitchFamily="2" charset="-122"/>
              </a:rPr>
              <a:t>SQE in Software Processes</a:t>
            </a:r>
          </a:p>
          <a:p>
            <a:pPr marL="542925" lvl="1" indent="-85725" algn="l" defTabSz="0" eaLnBrk="1" hangingPunct="1">
              <a:spcBef>
                <a:spcPct val="20000"/>
              </a:spcBef>
              <a:buClr>
                <a:schemeClr val="accent2"/>
              </a:buClr>
              <a:buSzPct val="80000"/>
              <a:buFont typeface="Arial" panose="020B0604020202020204" pitchFamily="34" charset="0"/>
            </a:pPr>
            <a:b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br>
            <a:endParaRPr lang="en-US" altLang="zh-CN" sz="2400" b="0" dirty="0">
              <a:latin typeface="Times New Roman" panose="02020603050405020304" pitchFamily="18" charset="0"/>
              <a:cs typeface="Times New Roman" panose="02020603050405020304" pitchFamily="18" charset="0"/>
              <a:sym typeface="宋体" panose="02010600030101010101" pitchFamily="2" charset="-122"/>
            </a:endParaRPr>
          </a:p>
          <a:p>
            <a:pPr marL="1000125" lvl="2" indent="-85725" algn="l" defTabSz="0" eaLnBrk="1" hangingPunct="1">
              <a:spcBef>
                <a:spcPct val="20000"/>
              </a:spcBef>
              <a:buClr>
                <a:schemeClr val="accent2"/>
              </a:buClr>
              <a:buSzPct val="80000"/>
              <a:buFont typeface="Wingdings" panose="05000000000000000000" pitchFamily="2" charset="2"/>
              <a:buChar char="l"/>
            </a:pPr>
            <a:endParaRPr lang="en-US" altLang="zh-CN" sz="800" b="0" dirty="0">
              <a:latin typeface="Times New Roman" panose="02020603050405020304" pitchFamily="18" charset="0"/>
              <a:cs typeface="Times New Roman" panose="02020603050405020304" pitchFamily="18" charset="0"/>
              <a:sym typeface="宋体" panose="02010600030101010101" pitchFamily="2" charset="-122"/>
            </a:endParaRPr>
          </a:p>
          <a:p>
            <a:pPr marL="1000125" lvl="2" indent="-85725" algn="l" defTabSz="0" eaLnBrk="1" hangingPunct="1">
              <a:spcBef>
                <a:spcPct val="20000"/>
              </a:spcBef>
              <a:buClr>
                <a:schemeClr val="accent2"/>
              </a:buClr>
              <a:buSzPct val="80000"/>
              <a:buFont typeface="Wingdings" panose="05000000000000000000" pitchFamily="2" charset="2"/>
              <a:buChar char="l"/>
            </a:pPr>
            <a:endParaRPr lang="en-US" altLang="zh-CN" sz="2400" b="0" dirty="0">
              <a:latin typeface="Times New Roman" panose="02020603050405020304" pitchFamily="18" charset="0"/>
              <a:cs typeface="Times New Roman" panose="02020603050405020304" pitchFamily="18" charset="0"/>
              <a:sym typeface="宋体" panose="02010600030101010101" pitchFamily="2" charset="-122"/>
            </a:endParaRPr>
          </a:p>
          <a:p>
            <a:pPr marL="542925" lvl="1" indent="-85725" algn="l" defTabSz="0" eaLnBrk="1" hangingPunct="1">
              <a:spcBef>
                <a:spcPct val="20000"/>
              </a:spcBef>
              <a:buClr>
                <a:schemeClr val="accent2"/>
              </a:buClr>
              <a:buSzPct val="80000"/>
              <a:buFont typeface="Arial" panose="020B0604020202020204" pitchFamily="34" charset="0"/>
            </a:pP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marL="1000125" lvl="2" indent="-85725" algn="l" defTabSz="0" eaLnBrk="1" hangingPunct="1">
              <a:spcBef>
                <a:spcPct val="20000"/>
              </a:spcBef>
              <a:buClr>
                <a:schemeClr val="accent2"/>
              </a:buClr>
              <a:buSzPct val="80000"/>
              <a:buFont typeface="Wingdings" panose="05000000000000000000" pitchFamily="2" charset="2"/>
              <a:buChar char="l"/>
            </a:pPr>
            <a:endParaRPr lang="en-US" altLang="zh-CN" sz="2000" b="0" dirty="0">
              <a:latin typeface="Times New Roman" panose="02020603050405020304" pitchFamily="18" charset="0"/>
              <a:ea typeface="隶书" panose="02010509060101010101" pitchFamily="49" charset="-122"/>
              <a:sym typeface="宋体" panose="02010600030101010101" pitchFamily="2" charset="-122"/>
            </a:endParaRPr>
          </a:p>
          <a:p>
            <a:pPr marL="1000125" lvl="2" indent="-85725" algn="l" defTabSz="0" eaLnBrk="1" hangingPunct="1">
              <a:spcBef>
                <a:spcPct val="20000"/>
              </a:spcBef>
              <a:buClr>
                <a:schemeClr val="accent2"/>
              </a:buClr>
              <a:buSzPct val="80000"/>
              <a:buFont typeface="Wingdings" panose="05000000000000000000" pitchFamily="2" charset="2"/>
              <a:buChar char="l"/>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pic>
        <p:nvPicPr>
          <p:cNvPr id="41988" name="Picture 2"/>
          <p:cNvPicPr>
            <a:picLocks noChangeAspect="1"/>
          </p:cNvPicPr>
          <p:nvPr/>
        </p:nvPicPr>
        <p:blipFill>
          <a:blip r:embed="rId3"/>
          <a:stretch>
            <a:fillRect/>
          </a:stretch>
        </p:blipFill>
        <p:spPr>
          <a:xfrm>
            <a:off x="1161415" y="1371600"/>
            <a:ext cx="6178550" cy="5173980"/>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40963" name="Rectangle 3"/>
          <p:cNvSpPr>
            <a:spLocks noGrp="1"/>
          </p:cNvSpPr>
          <p:nvPr/>
        </p:nvSpPr>
        <p:spPr>
          <a:xfrm>
            <a:off x="269875" y="835025"/>
            <a:ext cx="8712200" cy="5680075"/>
          </a:xfrm>
          <a:prstGeom prst="rect">
            <a:avLst/>
          </a:prstGeom>
          <a:noFill/>
          <a:ln w="9525">
            <a:noFill/>
          </a:ln>
        </p:spPr>
        <p:txBody>
          <a:bodyPr/>
          <a:lstStyle/>
          <a:p>
            <a:pPr marL="85725" indent="-85725" algn="l" defTabSz="0" eaLnBrk="1" hangingPunct="1">
              <a:spcBef>
                <a:spcPct val="20000"/>
              </a:spcBef>
              <a:buClr>
                <a:schemeClr val="accent2"/>
              </a:buClr>
              <a:buSzPct val="80000"/>
              <a:buFont typeface="Arial" panose="020B0604020202020204" pitchFamily="34" charset="0"/>
              <a:buChar char="•"/>
            </a:pPr>
            <a:r>
              <a:rPr lang="en-US" altLang="zh-CN" sz="2800" dirty="0">
                <a:latin typeface="隶书" panose="02010509060101010101" pitchFamily="49" charset="-122"/>
                <a:ea typeface="隶书" panose="02010509060101010101" pitchFamily="49" charset="-122"/>
                <a:sym typeface="宋体" panose="02010600030101010101" pitchFamily="2" charset="-122"/>
              </a:rPr>
              <a:t>SQE in Software Processes</a:t>
            </a:r>
          </a:p>
          <a:p>
            <a:pPr marL="542925" lvl="1" indent="-85725" algn="l" defTabSz="0" eaLnBrk="1" hangingPunct="1">
              <a:spcBef>
                <a:spcPct val="20000"/>
              </a:spcBef>
              <a:buClr>
                <a:schemeClr val="accent2"/>
              </a:buClr>
              <a:buSzPct val="80000"/>
              <a:buFont typeface="Wingdings" panose="05000000000000000000" pitchFamily="2" charset="2"/>
              <a:buChar char="p"/>
            </a:pPr>
            <a:r>
              <a:rPr lang="en-US" altLang="zh-CN" sz="2400" b="0" dirty="0">
                <a:solidFill>
                  <a:srgbClr val="0000FF"/>
                </a:solidFill>
                <a:latin typeface="Times New Roman" panose="02020603050405020304" pitchFamily="18" charset="0"/>
                <a:cs typeface="Times New Roman" panose="02020603050405020304" pitchFamily="18" charset="0"/>
                <a:sym typeface="宋体" panose="02010600030101010101" pitchFamily="2" charset="-122"/>
              </a:rPr>
              <a:t> SQE activities      development activities: :</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quality planning     development planning </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QA activities    development activities</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 analysis/feedback        project management</a:t>
            </a:r>
          </a:p>
          <a:p>
            <a:pPr marL="1000125" lvl="2" indent="-85725" algn="l" defTabSz="0" eaLnBrk="1" hangingPunct="1">
              <a:spcBef>
                <a:spcPct val="20000"/>
              </a:spcBef>
              <a:buClr>
                <a:schemeClr val="accent2"/>
              </a:buClr>
              <a:buSzPct val="80000"/>
              <a:buFont typeface="Wingdings" panose="05000000000000000000" pitchFamily="2" charset="2"/>
              <a:buChar char="l"/>
            </a:pPr>
            <a:endParaRPr lang="en-US" altLang="zh-CN" sz="800" b="0" dirty="0">
              <a:latin typeface="Times New Roman" panose="02020603050405020304" pitchFamily="18" charset="0"/>
              <a:cs typeface="Times New Roman" panose="02020603050405020304" pitchFamily="18" charset="0"/>
              <a:sym typeface="宋体" panose="02010600030101010101" pitchFamily="2" charset="-122"/>
            </a:endParaRPr>
          </a:p>
          <a:p>
            <a:pPr marL="542925" lvl="1" indent="-85725" algn="l" defTabSz="0" eaLnBrk="1" hangingPunct="1">
              <a:spcBef>
                <a:spcPct val="20000"/>
              </a:spcBef>
              <a:buClr>
                <a:schemeClr val="accent2"/>
              </a:buClr>
              <a:buSzPct val="80000"/>
              <a:buFont typeface="Wingdings" panose="05000000000000000000" pitchFamily="2" charset="2"/>
              <a:buChar char="p"/>
            </a:pPr>
            <a:r>
              <a:rPr lang="en-US" altLang="zh-CN" sz="2400" b="0" dirty="0">
                <a:solidFill>
                  <a:srgbClr val="0000FF"/>
                </a:solidFill>
                <a:latin typeface="Times New Roman" panose="02020603050405020304" pitchFamily="18" charset="0"/>
                <a:cs typeface="Times New Roman" panose="02020603050405020304" pitchFamily="18" charset="0"/>
                <a:sym typeface="宋体" panose="02010600030101010101" pitchFamily="2" charset="-122"/>
              </a:rPr>
              <a:t> </a:t>
            </a:r>
            <a:r>
              <a:rPr lang="it-IT" altLang="zh-CN" sz="2400" b="0" dirty="0">
                <a:solidFill>
                  <a:srgbClr val="0000FF"/>
                </a:solidFill>
                <a:latin typeface="Times New Roman" panose="02020603050405020304" pitchFamily="18" charset="0"/>
                <a:cs typeface="Times New Roman" panose="02020603050405020304" pitchFamily="18" charset="0"/>
                <a:sym typeface="宋体" panose="02010600030101010101" pitchFamily="2" charset="-122"/>
              </a:rPr>
              <a:t>Fitting SQE in software processes</a:t>
            </a:r>
            <a:endParaRPr lang="en-US" altLang="zh-CN" sz="2400" b="0" dirty="0">
              <a:solidFill>
                <a:srgbClr val="0000FF"/>
              </a:solidFill>
              <a:latin typeface="Times New Roman" panose="02020603050405020304" pitchFamily="18" charset="0"/>
              <a:cs typeface="Times New Roman" panose="02020603050405020304" pitchFamily="18" charset="0"/>
              <a:sym typeface="宋体" panose="02010600030101010101" pitchFamily="2" charset="-122"/>
            </a:endParaRP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different start/end time</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different sets of activities, sub-activities, and focuses</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in waterfall process: more staged </a:t>
            </a:r>
          </a:p>
          <a:p>
            <a:pPr marL="1000125" lvl="2" indent="-85725" algn="l" defTabSz="0" eaLnBrk="1" hangingPunct="1">
              <a:spcBef>
                <a:spcPct val="20000"/>
              </a:spcBef>
              <a:buClr>
                <a:schemeClr val="accent2"/>
              </a:buClr>
              <a:buSzPct val="80000"/>
              <a:buFont typeface="Arial" panose="020B0604020202020204" pitchFamily="34" charset="0"/>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  - planning, execution, analysis/feedback</a:t>
            </a:r>
          </a:p>
          <a:p>
            <a:pPr marL="1000125" lvl="2" indent="-85725" algn="l" defTabSz="0" eaLnBrk="1" hangingPunct="1">
              <a:spcBef>
                <a:spcPct val="20000"/>
              </a:spcBef>
              <a:buClr>
                <a:schemeClr val="accent2"/>
              </a:buClr>
              <a:buSzPct val="80000"/>
              <a:buFont typeface="Wingdings" panose="05000000000000000000" pitchFamily="2" charset="2"/>
              <a:buChar char="l"/>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in other processes: </a:t>
            </a:r>
          </a:p>
          <a:p>
            <a:pPr marL="1000125" lvl="2" indent="-85725" algn="l" defTabSz="0" eaLnBrk="1" hangingPunct="1">
              <a:spcBef>
                <a:spcPct val="20000"/>
              </a:spcBef>
              <a:buClr>
                <a:schemeClr val="accent2"/>
              </a:buClr>
              <a:buSzPct val="80000"/>
              <a:buFont typeface="Arial" panose="020B0604020202020204" pitchFamily="34" charset="0"/>
            </a:pPr>
            <a: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t>  - more iterative or other variations </a:t>
            </a:r>
            <a:br>
              <a:rPr lang="en-US" altLang="zh-CN" sz="2400" b="0" dirty="0">
                <a:latin typeface="Times New Roman" panose="02020603050405020304" pitchFamily="18" charset="0"/>
                <a:cs typeface="Times New Roman" panose="02020603050405020304" pitchFamily="18" charset="0"/>
                <a:sym typeface="宋体" panose="02010600030101010101" pitchFamily="2" charset="-122"/>
              </a:rPr>
            </a:br>
            <a:endParaRPr lang="en-US" altLang="zh-CN" sz="2400" b="0" dirty="0">
              <a:latin typeface="Times New Roman" panose="02020603050405020304" pitchFamily="18" charset="0"/>
              <a:cs typeface="Times New Roman" panose="02020603050405020304" pitchFamily="18" charset="0"/>
              <a:sym typeface="宋体" panose="02010600030101010101" pitchFamily="2" charset="-122"/>
            </a:endParaRPr>
          </a:p>
          <a:p>
            <a:pPr marL="1000125" lvl="2" indent="-85725" algn="l" defTabSz="0" eaLnBrk="1" hangingPunct="1">
              <a:spcBef>
                <a:spcPct val="20000"/>
              </a:spcBef>
              <a:buClr>
                <a:schemeClr val="accent2"/>
              </a:buClr>
              <a:buSzPct val="80000"/>
              <a:buFont typeface="Wingdings" panose="05000000000000000000" pitchFamily="2" charset="2"/>
              <a:buChar char="l"/>
            </a:pPr>
            <a:endParaRPr lang="en-US" altLang="zh-CN" sz="800" b="0" dirty="0">
              <a:latin typeface="Times New Roman" panose="02020603050405020304" pitchFamily="18" charset="0"/>
              <a:cs typeface="Times New Roman" panose="02020603050405020304" pitchFamily="18" charset="0"/>
              <a:sym typeface="宋体" panose="02010600030101010101" pitchFamily="2" charset="-122"/>
            </a:endParaRPr>
          </a:p>
          <a:p>
            <a:pPr marL="1000125" lvl="2" indent="-85725" algn="l" defTabSz="0" eaLnBrk="1" hangingPunct="1">
              <a:spcBef>
                <a:spcPct val="20000"/>
              </a:spcBef>
              <a:buClr>
                <a:schemeClr val="accent2"/>
              </a:buClr>
              <a:buSzPct val="80000"/>
              <a:buFont typeface="Wingdings" panose="05000000000000000000" pitchFamily="2" charset="2"/>
              <a:buChar char="l"/>
            </a:pPr>
            <a:endParaRPr lang="en-US" altLang="zh-CN" sz="2400" b="0" dirty="0">
              <a:latin typeface="Times New Roman" panose="02020603050405020304" pitchFamily="18" charset="0"/>
              <a:cs typeface="Times New Roman" panose="02020603050405020304" pitchFamily="18" charset="0"/>
              <a:sym typeface="宋体" panose="02010600030101010101" pitchFamily="2" charset="-122"/>
            </a:endParaRPr>
          </a:p>
          <a:p>
            <a:pPr marL="542925" lvl="1" indent="-85725" algn="l" defTabSz="0" eaLnBrk="1" hangingPunct="1">
              <a:spcBef>
                <a:spcPct val="20000"/>
              </a:spcBef>
              <a:buClr>
                <a:schemeClr val="accent2"/>
              </a:buClr>
              <a:buSzPct val="80000"/>
              <a:buFont typeface="Arial" panose="020B0604020202020204" pitchFamily="34" charset="0"/>
            </a:pP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marL="1000125" lvl="2" indent="-85725" algn="l" defTabSz="0" eaLnBrk="1" hangingPunct="1">
              <a:spcBef>
                <a:spcPct val="20000"/>
              </a:spcBef>
              <a:buClr>
                <a:schemeClr val="accent2"/>
              </a:buClr>
              <a:buSzPct val="80000"/>
              <a:buFont typeface="Wingdings" panose="05000000000000000000" pitchFamily="2" charset="2"/>
              <a:buChar char="l"/>
            </a:pPr>
            <a:endParaRPr lang="en-US" altLang="zh-CN" sz="2000" b="0" dirty="0">
              <a:latin typeface="Times New Roman" panose="02020603050405020304" pitchFamily="18" charset="0"/>
              <a:ea typeface="隶书" panose="02010509060101010101" pitchFamily="49" charset="-122"/>
              <a:sym typeface="宋体" panose="02010600030101010101" pitchFamily="2" charset="-122"/>
            </a:endParaRPr>
          </a:p>
          <a:p>
            <a:pPr marL="1000125" lvl="2" indent="-85725" algn="l" defTabSz="0" eaLnBrk="1" hangingPunct="1">
              <a:spcBef>
                <a:spcPct val="20000"/>
              </a:spcBef>
              <a:buClr>
                <a:schemeClr val="accent2"/>
              </a:buClr>
              <a:buSzPct val="80000"/>
              <a:buFont typeface="Wingdings" panose="05000000000000000000" pitchFamily="2" charset="2"/>
              <a:buChar char="l"/>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pic>
        <p:nvPicPr>
          <p:cNvPr id="40964" name="Picture 2"/>
          <p:cNvPicPr>
            <a:picLocks noChangeAspect="1"/>
          </p:cNvPicPr>
          <p:nvPr/>
        </p:nvPicPr>
        <p:blipFill>
          <a:blip r:embed="rId3"/>
          <a:stretch>
            <a:fillRect/>
          </a:stretch>
        </p:blipFill>
        <p:spPr>
          <a:xfrm>
            <a:off x="2852738" y="1462088"/>
            <a:ext cx="333375" cy="257175"/>
          </a:xfrm>
          <a:prstGeom prst="rect">
            <a:avLst/>
          </a:prstGeom>
          <a:noFill/>
          <a:ln w="9525">
            <a:noFill/>
          </a:ln>
        </p:spPr>
      </p:pic>
      <p:pic>
        <p:nvPicPr>
          <p:cNvPr id="40965" name="Picture 2"/>
          <p:cNvPicPr>
            <a:picLocks noChangeAspect="1"/>
          </p:cNvPicPr>
          <p:nvPr/>
        </p:nvPicPr>
        <p:blipFill>
          <a:blip r:embed="rId3"/>
          <a:stretch>
            <a:fillRect/>
          </a:stretch>
        </p:blipFill>
        <p:spPr>
          <a:xfrm>
            <a:off x="3424238" y="1909763"/>
            <a:ext cx="333375" cy="257175"/>
          </a:xfrm>
          <a:prstGeom prst="rect">
            <a:avLst/>
          </a:prstGeom>
          <a:noFill/>
          <a:ln w="9525">
            <a:noFill/>
          </a:ln>
        </p:spPr>
      </p:pic>
      <p:pic>
        <p:nvPicPr>
          <p:cNvPr id="40966" name="Picture 2"/>
          <p:cNvPicPr>
            <a:picLocks noChangeAspect="1"/>
          </p:cNvPicPr>
          <p:nvPr/>
        </p:nvPicPr>
        <p:blipFill>
          <a:blip r:embed="rId3"/>
          <a:stretch>
            <a:fillRect/>
          </a:stretch>
        </p:blipFill>
        <p:spPr>
          <a:xfrm>
            <a:off x="3043238" y="2347913"/>
            <a:ext cx="333375" cy="257175"/>
          </a:xfrm>
          <a:prstGeom prst="rect">
            <a:avLst/>
          </a:prstGeom>
          <a:noFill/>
          <a:ln w="9525">
            <a:noFill/>
          </a:ln>
        </p:spPr>
      </p:pic>
      <p:pic>
        <p:nvPicPr>
          <p:cNvPr id="40967" name="Picture 2"/>
          <p:cNvPicPr>
            <a:picLocks noChangeAspect="1"/>
          </p:cNvPicPr>
          <p:nvPr/>
        </p:nvPicPr>
        <p:blipFill>
          <a:blip r:embed="rId3"/>
          <a:stretch>
            <a:fillRect/>
          </a:stretch>
        </p:blipFill>
        <p:spPr>
          <a:xfrm>
            <a:off x="3786188" y="2805113"/>
            <a:ext cx="333375" cy="257175"/>
          </a:xfrm>
          <a:prstGeom prst="rect">
            <a:avLst/>
          </a:prstGeom>
          <a:noFill/>
          <a:ln w="9525">
            <a:noFill/>
          </a:ln>
        </p:spPr>
      </p:pic>
      <p:sp>
        <p:nvSpPr>
          <p:cNvPr id="8"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2.</a:t>
            </a:r>
            <a:r>
              <a:rPr lang="zh-CN" altLang="en-US" sz="4000" b="1" kern="0" dirty="0">
                <a:latin typeface="隶书" panose="02010509060101010101" pitchFamily="49" charset="-122"/>
              </a:rPr>
              <a:t>软件质量工程 </a:t>
            </a:r>
            <a:r>
              <a:rPr lang="en-US" altLang="zh-CN" sz="4000" b="1" kern="0" dirty="0">
                <a:latin typeface="隶书" panose="02010509060101010101" pitchFamily="49" charset="-122"/>
              </a:rPr>
              <a:t>– </a:t>
            </a:r>
            <a:r>
              <a:rPr lang="zh-CN" altLang="en-US" sz="4000" b="1" kern="0" dirty="0">
                <a:latin typeface="隶书" panose="02010509060101010101" pitchFamily="49" charset="-122"/>
              </a:rPr>
              <a:t>各阶段</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r>
              <a:rPr lang="en-US" altLang="zh-CN" sz="4400" b="1" dirty="0">
                <a:latin typeface="隶书" panose="02010509060101010101" pitchFamily="49" charset="-122"/>
              </a:rPr>
              <a:t> </a:t>
            </a:r>
            <a:endParaRPr lang="zh-CN" altLang="en-US" sz="4400" b="1" dirty="0">
              <a:latin typeface="隶书" panose="02010509060101010101" pitchFamily="49" charset="-122"/>
            </a:endParaRPr>
          </a:p>
        </p:txBody>
      </p:sp>
      <p:sp>
        <p:nvSpPr>
          <p:cNvPr id="26627" name="Rectangle 3"/>
          <p:cNvSpPr>
            <a:spLocks noGrp="1"/>
          </p:cNvSpPr>
          <p:nvPr/>
        </p:nvSpPr>
        <p:spPr>
          <a:xfrm>
            <a:off x="216535" y="934085"/>
            <a:ext cx="8712200" cy="5318760"/>
          </a:xfrm>
          <a:prstGeom prst="rect">
            <a:avLst/>
          </a:prstGeom>
          <a:noFill/>
          <a:ln w="9525">
            <a:noFill/>
          </a:ln>
        </p:spPr>
        <p:txBody>
          <a:bodyPr/>
          <a:lstStyle/>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r>
              <a:rPr lang="zh-CN" altLang="en-US" sz="2400" dirty="0">
                <a:solidFill>
                  <a:srgbClr val="0000FF"/>
                </a:solidFill>
                <a:latin typeface="+mj-ea"/>
                <a:ea typeface="+mj-ea"/>
                <a:sym typeface="+mn-ea"/>
              </a:rPr>
              <a:t>   </a:t>
            </a: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pic>
        <p:nvPicPr>
          <p:cNvPr id="1725444" name="图片 1725443" descr="3-3"/>
          <p:cNvPicPr>
            <a:picLocks noChangeAspect="1"/>
          </p:cNvPicPr>
          <p:nvPr/>
        </p:nvPicPr>
        <p:blipFill>
          <a:blip r:embed="rId3"/>
          <a:stretch>
            <a:fillRect/>
          </a:stretch>
        </p:blipFill>
        <p:spPr>
          <a:xfrm>
            <a:off x="835660" y="1108075"/>
            <a:ext cx="7129463" cy="4970463"/>
          </a:xfrm>
          <a:prstGeom prst="rect">
            <a:avLst/>
          </a:prstGeom>
          <a:noFill/>
          <a:ln w="9525">
            <a:noFill/>
          </a:ln>
        </p:spPr>
      </p:pic>
      <p:sp>
        <p:nvSpPr>
          <p:cNvPr id="2" name="矩形 1"/>
          <p:cNvSpPr/>
          <p:nvPr/>
        </p:nvSpPr>
        <p:spPr>
          <a:xfrm>
            <a:off x="2509520" y="3854450"/>
            <a:ext cx="5274945" cy="1149350"/>
          </a:xfrm>
          <a:prstGeom prst="rect">
            <a:avLst/>
          </a:prstGeom>
          <a:solidFill>
            <a:schemeClr val="accent1">
              <a:alpha val="56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MS PGothic" panose="020B0600070205080204" pitchFamily="34" charset="-128"/>
              <a:ea typeface="MS PGothic" panose="020B0600070205080204" pitchFamily="34" charset="-128"/>
            </a:endParaRPr>
          </a:p>
        </p:txBody>
      </p:sp>
      <p:sp>
        <p:nvSpPr>
          <p:cNvPr id="6"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2.</a:t>
            </a:r>
            <a:r>
              <a:rPr lang="zh-CN" altLang="en-US" sz="4000" b="1" kern="0" dirty="0">
                <a:latin typeface="隶书" panose="02010509060101010101" pitchFamily="49" charset="-122"/>
              </a:rPr>
              <a:t>软件质量工程 </a:t>
            </a:r>
            <a:r>
              <a:rPr lang="en-US" altLang="zh-CN" sz="4000" b="1" kern="0" dirty="0">
                <a:latin typeface="隶书" panose="02010509060101010101" pitchFamily="49" charset="-122"/>
              </a:rPr>
              <a:t>– </a:t>
            </a:r>
            <a:r>
              <a:rPr lang="zh-CN" altLang="en-US" sz="4000" b="1" kern="0" dirty="0">
                <a:latin typeface="隶书" panose="02010509060101010101" pitchFamily="49" charset="-122"/>
              </a:rPr>
              <a:t>体系</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26627" name="Rectangle 3"/>
          <p:cNvSpPr>
            <a:spLocks noGrp="1"/>
          </p:cNvSpPr>
          <p:nvPr/>
        </p:nvSpPr>
        <p:spPr>
          <a:xfrm>
            <a:off x="216535" y="934085"/>
            <a:ext cx="8712200" cy="5318760"/>
          </a:xfrm>
          <a:prstGeom prst="rect">
            <a:avLst/>
          </a:prstGeom>
          <a:noFill/>
          <a:ln w="9525">
            <a:noFill/>
          </a:ln>
        </p:spPr>
        <p:txBody>
          <a:bodyPr/>
          <a:lstStyle/>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r>
              <a:rPr lang="zh-CN" altLang="en-US" sz="2400" dirty="0">
                <a:solidFill>
                  <a:srgbClr val="0000FF"/>
                </a:solidFill>
                <a:latin typeface="+mj-ea"/>
                <a:ea typeface="+mj-ea"/>
                <a:sym typeface="+mn-ea"/>
              </a:rPr>
              <a:t>   </a:t>
            </a: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19459" name="Rectangle 3"/>
          <p:cNvSpPr>
            <a:spLocks noGrp="1"/>
          </p:cNvSpPr>
          <p:nvPr/>
        </p:nvSpPr>
        <p:spPr>
          <a:xfrm>
            <a:off x="395605" y="866140"/>
            <a:ext cx="8352790" cy="5314950"/>
          </a:xfrm>
          <a:prstGeom prst="rect">
            <a:avLst/>
          </a:prstGeom>
          <a:noFill/>
          <a:ln w="9525">
            <a:noFill/>
          </a:ln>
        </p:spPr>
        <p:txBody>
          <a:bodyPr/>
          <a:lstStyle/>
          <a:p>
            <a:pPr marL="457200" indent="-457200" algn="l" defTabSz="0" eaLnBrk="1" hangingPunct="1">
              <a:spcBef>
                <a:spcPct val="20000"/>
              </a:spcBef>
              <a:buClr>
                <a:schemeClr val="accent2"/>
              </a:buClr>
              <a:buSzPct val="80000"/>
              <a:buFont typeface="Wingdings" panose="05000000000000000000" charset="0"/>
              <a:buChar char="n"/>
            </a:pP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软件质量方针</a:t>
            </a:r>
          </a:p>
          <a:p>
            <a:pPr algn="l" defTabSz="0" eaLnBrk="1" hangingPunct="1">
              <a:spcBef>
                <a:spcPct val="20000"/>
              </a:spcBef>
              <a:buClr>
                <a:schemeClr val="accent2"/>
              </a:buClr>
              <a:buSzPct val="80000"/>
              <a:buFont typeface="Wingdings" panose="05000000000000000000" charset="0"/>
            </a:pPr>
            <a:r>
              <a:rPr lang="zh-CN" altLang="en-US" sz="2000" dirty="0">
                <a:latin typeface="+mj-ea"/>
                <a:ea typeface="+mj-ea"/>
                <a:cs typeface="+mj-ea"/>
                <a:sym typeface="+mn-ea"/>
              </a:rPr>
              <a:t>    由组织的最高管理者正式发布的、该组织的质量宗旨、目标和质量方向，并形成文件。质量方针应体现软件公司的组织目标、顾客的期望/需求和组织内部质量行为的准则。</a:t>
            </a: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marL="457200" indent="-457200" algn="l" defTabSz="0" eaLnBrk="1" hangingPunct="1">
              <a:spcBef>
                <a:spcPct val="20000"/>
              </a:spcBef>
              <a:buClr>
                <a:schemeClr val="accent2"/>
              </a:buClr>
              <a:buSzPct val="80000"/>
              <a:buFont typeface="Wingdings" panose="05000000000000000000" charset="0"/>
              <a:buChar char="n"/>
            </a:pPr>
            <a:r>
              <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rPr>
              <a:t>软件质量控制</a:t>
            </a:r>
          </a:p>
          <a:p>
            <a:pPr algn="l" defTabSz="0" eaLnBrk="1" hangingPunct="1">
              <a:spcBef>
                <a:spcPct val="20000"/>
              </a:spcBef>
              <a:buClr>
                <a:schemeClr val="accent2"/>
              </a:buClr>
              <a:buSzPct val="80000"/>
              <a:buFont typeface="Wingdings" panose="05000000000000000000" charset="0"/>
            </a:pPr>
            <a:r>
              <a:rPr lang="zh-CN" altLang="en-US" sz="2000" dirty="0">
                <a:latin typeface="+mj-ea"/>
                <a:ea typeface="+mj-ea"/>
                <a:cs typeface="+mj-ea"/>
                <a:sym typeface="+mn-ea"/>
              </a:rPr>
              <a:t>   设定标准（根据质量要求）并测量结果，判定是否达到了预期要求，对质量问题采取措施进行补救并防止再发生的</a:t>
            </a:r>
            <a:r>
              <a:rPr lang="zh-CN" altLang="en-US" sz="2000" dirty="0">
                <a:solidFill>
                  <a:srgbClr val="FF0000"/>
                </a:solidFill>
                <a:latin typeface="+mj-ea"/>
                <a:ea typeface="+mj-ea"/>
                <a:cs typeface="+mj-ea"/>
                <a:sym typeface="+mn-ea"/>
              </a:rPr>
              <a:t>过程</a:t>
            </a:r>
            <a:r>
              <a:rPr lang="zh-CN" altLang="en-US" sz="2000" dirty="0">
                <a:latin typeface="+mj-ea"/>
                <a:ea typeface="+mj-ea"/>
                <a:cs typeface="+mj-ea"/>
                <a:sym typeface="+mn-ea"/>
              </a:rPr>
              <a:t>。目标是以最低的代价获得客户满意的软件产品。</a:t>
            </a: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marL="457200" indent="-457200" algn="l" defTabSz="0" eaLnBrk="1" hangingPunct="1">
              <a:spcBef>
                <a:spcPct val="20000"/>
              </a:spcBef>
              <a:buClr>
                <a:schemeClr val="accent2"/>
              </a:buClr>
              <a:buSzPct val="80000"/>
              <a:buFont typeface="Wingdings" panose="05000000000000000000" charset="0"/>
              <a:buChar char="n"/>
            </a:pPr>
            <a:r>
              <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rPr>
              <a:t>软件质量保证</a:t>
            </a:r>
          </a:p>
          <a:p>
            <a:pPr algn="l" defTabSz="0" eaLnBrk="1" hangingPunct="1">
              <a:spcBef>
                <a:spcPct val="20000"/>
              </a:spcBef>
              <a:buClr>
                <a:schemeClr val="accent2"/>
              </a:buClr>
              <a:buSzPct val="80000"/>
              <a:buFont typeface="Wingdings" panose="05000000000000000000" charset="0"/>
            </a:pPr>
            <a:r>
              <a:rPr lang="zh-CN" altLang="en-US" sz="2000" dirty="0">
                <a:solidFill>
                  <a:schemeClr val="tx1"/>
                </a:solidFill>
                <a:latin typeface="+mj-ea"/>
                <a:ea typeface="+mj-ea"/>
                <a:cs typeface="+mj-ea"/>
                <a:sym typeface="+mn-ea"/>
              </a:rPr>
              <a:t>   建立一套有计划、有系统</a:t>
            </a:r>
            <a:r>
              <a:rPr lang="zh-CN" altLang="en-US" sz="2000" dirty="0">
                <a:solidFill>
                  <a:srgbClr val="FF0000"/>
                </a:solidFill>
                <a:latin typeface="+mj-ea"/>
                <a:ea typeface="+mj-ea"/>
                <a:cs typeface="+mj-ea"/>
                <a:sym typeface="+mn-ea"/>
              </a:rPr>
              <a:t>的方法</a:t>
            </a:r>
            <a:r>
              <a:rPr lang="zh-CN" altLang="en-US" sz="2000" dirty="0">
                <a:solidFill>
                  <a:schemeClr val="tx1"/>
                </a:solidFill>
                <a:latin typeface="+mj-ea"/>
                <a:ea typeface="+mj-ea"/>
                <a:cs typeface="+mj-ea"/>
                <a:sym typeface="+mn-ea"/>
              </a:rPr>
              <a:t>，向管理层保证拟定出的标准、步骤、实践、方法，能够正确地被所有项目所采用，</a:t>
            </a:r>
            <a:r>
              <a:rPr lang="zh-CN" altLang="en-US" sz="2000" dirty="0">
                <a:solidFill>
                  <a:srgbClr val="FF0000"/>
                </a:solidFill>
                <a:latin typeface="+mj-ea"/>
                <a:ea typeface="+mj-ea"/>
                <a:cs typeface="+mj-ea"/>
                <a:sym typeface="+mn-ea"/>
              </a:rPr>
              <a:t>着重内部的检查</a:t>
            </a:r>
            <a:r>
              <a:rPr lang="zh-CN" altLang="en-US" sz="2000" dirty="0">
                <a:solidFill>
                  <a:schemeClr val="tx1"/>
                </a:solidFill>
                <a:latin typeface="+mj-ea"/>
                <a:ea typeface="+mj-ea"/>
                <a:cs typeface="+mj-ea"/>
                <a:sym typeface="+mn-ea"/>
              </a:rPr>
              <a:t>。</a:t>
            </a: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marL="457200" indent="-457200" algn="l" defTabSz="0" eaLnBrk="1" hangingPunct="1">
              <a:spcBef>
                <a:spcPct val="20000"/>
              </a:spcBef>
              <a:buClr>
                <a:schemeClr val="accent2"/>
              </a:buClr>
              <a:buSzPct val="80000"/>
              <a:buFont typeface="Wingdings" panose="05000000000000000000" charset="0"/>
              <a:buChar char="n"/>
            </a:pPr>
            <a:r>
              <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rPr>
              <a:t>软件质量管理</a:t>
            </a:r>
          </a:p>
          <a:p>
            <a:pPr marL="0" lvl="1" algn="l" defTabSz="0" eaLnBrk="1" hangingPunct="1">
              <a:spcBef>
                <a:spcPct val="20000"/>
              </a:spcBef>
              <a:buClr>
                <a:schemeClr val="accent2"/>
              </a:buClr>
              <a:buSzPct val="80000"/>
              <a:buFont typeface="Wingdings" panose="05000000000000000000" charset="0"/>
            </a:pPr>
            <a:r>
              <a:rPr lang="zh-CN" altLang="en-US" sz="2000" dirty="0">
                <a:latin typeface="+mj-ea"/>
                <a:ea typeface="+mj-ea"/>
                <a:cs typeface="+mj-ea"/>
                <a:sym typeface="宋体" panose="02010600030101010101" pitchFamily="2" charset="-122"/>
              </a:rPr>
              <a:t>   实际操作，包括如何建立质量文化和质量管</a:t>
            </a:r>
            <a:r>
              <a:rPr lang="zh-CN" altLang="en-US" sz="2000" dirty="0">
                <a:solidFill>
                  <a:srgbClr val="FF0000"/>
                </a:solidFill>
                <a:latin typeface="+mj-ea"/>
                <a:ea typeface="+mj-ea"/>
                <a:cs typeface="+mj-ea"/>
                <a:sym typeface="宋体" panose="02010600030101010101" pitchFamily="2" charset="-122"/>
              </a:rPr>
              <a:t>理的思想</a:t>
            </a:r>
            <a:r>
              <a:rPr lang="zh-CN" altLang="en-US" sz="2000" dirty="0">
                <a:latin typeface="+mj-ea"/>
                <a:ea typeface="+mj-ea"/>
                <a:cs typeface="+mj-ea"/>
                <a:sym typeface="宋体" panose="02010600030101010101" pitchFamily="2" charset="-122"/>
              </a:rPr>
              <a:t>。控制和协调组织各种质量活动，包括质量控制、质量保证和质量改进。</a:t>
            </a:r>
          </a:p>
        </p:txBody>
      </p:sp>
      <p:sp>
        <p:nvSpPr>
          <p:cNvPr id="5"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2.</a:t>
            </a:r>
            <a:r>
              <a:rPr lang="zh-CN" altLang="en-US" sz="4000" b="1" kern="0" dirty="0">
                <a:latin typeface="隶书" panose="02010509060101010101" pitchFamily="49" charset="-122"/>
              </a:rPr>
              <a:t>软件质量工程 </a:t>
            </a:r>
            <a:r>
              <a:rPr lang="en-US" altLang="zh-CN" sz="4000" b="1" kern="0" dirty="0">
                <a:latin typeface="隶书" panose="02010509060101010101" pitchFamily="49" charset="-122"/>
              </a:rPr>
              <a:t>– </a:t>
            </a:r>
            <a:r>
              <a:rPr lang="zh-CN" altLang="en-US" sz="4000" b="1" kern="0" dirty="0">
                <a:latin typeface="隶书" panose="02010509060101010101" pitchFamily="49" charset="-122"/>
              </a:rPr>
              <a:t>体系</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p:nvPr>
        </p:nvSpPr>
        <p:spPr/>
        <p:txBody>
          <a:bodyPr vert="horz" wrap="square" lIns="91440" tIns="45720" rIns="91440" bIns="45720" anchor="ctr"/>
          <a:lstStyle/>
          <a:p>
            <a:pPr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4099" name="Rectangle 3"/>
          <p:cNvSpPr>
            <a:spLocks noGrp="1"/>
          </p:cNvSpPr>
          <p:nvPr/>
        </p:nvSpPr>
        <p:spPr>
          <a:xfrm>
            <a:off x="766445" y="1143000"/>
            <a:ext cx="5797550" cy="3625850"/>
          </a:xfrm>
          <a:prstGeom prst="rect">
            <a:avLst/>
          </a:prstGeom>
          <a:noFill/>
          <a:ln w="9525">
            <a:noFill/>
          </a:ln>
        </p:spPr>
        <p:txBody>
          <a:bodyPr/>
          <a:lstStyle/>
          <a:p>
            <a:pPr marL="85725" indent="-85725" algn="l" defTabSz="0" eaLnBrk="1" hangingPunct="1">
              <a:spcBef>
                <a:spcPct val="20000"/>
              </a:spcBef>
              <a:buClr>
                <a:schemeClr val="accent2"/>
              </a:buClr>
              <a:buSzPct val="80000"/>
              <a:buFont typeface="Wingdings" panose="05000000000000000000" pitchFamily="2" charset="2"/>
            </a:pP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1.软件质量以及质量模型</a:t>
            </a:r>
          </a:p>
          <a:p>
            <a:pPr marL="85725" indent="-85725" algn="l" defTabSz="0" eaLnBrk="1" hangingPunct="1">
              <a:spcBef>
                <a:spcPct val="20000"/>
              </a:spcBef>
              <a:buClr>
                <a:schemeClr val="accent2"/>
              </a:buClr>
              <a:buSzPct val="80000"/>
              <a:buFont typeface="Wingdings" panose="05000000000000000000" pitchFamily="2" charset="2"/>
            </a:pPr>
            <a:r>
              <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2</a:t>
            </a: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.软件质量工程</a:t>
            </a:r>
          </a:p>
          <a:p>
            <a:pPr marL="85725" indent="-85725" algn="l" defTabSz="0" eaLnBrk="1" hangingPunct="1">
              <a:spcBef>
                <a:spcPct val="20000"/>
              </a:spcBef>
              <a:buClr>
                <a:schemeClr val="accent2"/>
              </a:buClr>
              <a:buSzPct val="80000"/>
              <a:buFont typeface="Wingdings" panose="05000000000000000000" pitchFamily="2" charset="2"/>
            </a:pPr>
            <a:r>
              <a:rPr lang="en-US" altLang="zh-CN" sz="2800" dirty="0">
                <a:solidFill>
                  <a:srgbClr val="FF0000"/>
                </a:solidFill>
                <a:latin typeface="隶书" panose="02010509060101010101" pitchFamily="49" charset="-122"/>
                <a:ea typeface="隶书" panose="02010509060101010101" pitchFamily="49" charset="-122"/>
                <a:sym typeface="宋体" panose="02010600030101010101" pitchFamily="2" charset="-122"/>
              </a:rPr>
              <a:t>3</a:t>
            </a:r>
            <a:r>
              <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rPr>
              <a:t>.软件质量控制</a:t>
            </a:r>
            <a:endParaRPr lang="en-US" altLang="zh-CN" sz="2800" dirty="0">
              <a:solidFill>
                <a:srgbClr val="FF0000"/>
              </a:solidFill>
              <a:latin typeface="隶书" panose="02010509060101010101" pitchFamily="49" charset="-122"/>
              <a:ea typeface="隶书" panose="02010509060101010101" pitchFamily="49" charset="-122"/>
              <a:sym typeface="宋体" panose="02010600030101010101" pitchFamily="2" charset="-122"/>
            </a:endParaRPr>
          </a:p>
          <a:p>
            <a:pPr marL="85725" indent="-85725" algn="l" defTabSz="0" eaLnBrk="1" hangingPunct="1">
              <a:spcBef>
                <a:spcPct val="20000"/>
              </a:spcBef>
              <a:buClr>
                <a:schemeClr val="accent2"/>
              </a:buClr>
              <a:buSzPct val="80000"/>
              <a:buFont typeface="Wingdings" panose="05000000000000000000" pitchFamily="2" charset="2"/>
            </a:pPr>
            <a:r>
              <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4</a:t>
            </a: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.软件质量保证  </a:t>
            </a:r>
            <a:endPar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marL="85725" indent="-85725" algn="l" defTabSz="0" eaLnBrk="1" hangingPunct="1">
              <a:spcBef>
                <a:spcPct val="20000"/>
              </a:spcBef>
              <a:buClr>
                <a:schemeClr val="accent2"/>
              </a:buClr>
              <a:buSzPct val="80000"/>
              <a:buFont typeface="Arial" panose="020B0604020202020204" pitchFamily="34" charset="0"/>
            </a:pPr>
            <a:r>
              <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5</a:t>
            </a: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.软件配置管理</a:t>
            </a:r>
          </a:p>
          <a:p>
            <a:pPr marL="85725" indent="-85725" algn="l" defTabSz="0" eaLnBrk="1" hangingPunct="1">
              <a:spcBef>
                <a:spcPct val="20000"/>
              </a:spcBef>
              <a:buClr>
                <a:schemeClr val="accent2"/>
              </a:buClr>
              <a:buSzPct val="80000"/>
              <a:buFont typeface="Arial" panose="020B0604020202020204" pitchFamily="34" charset="0"/>
            </a:pPr>
            <a:r>
              <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6</a:t>
            </a: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.软件度量</a:t>
            </a:r>
          </a:p>
          <a:p>
            <a:pPr marL="85725" indent="-85725" algn="l" defTabSz="0" eaLnBrk="1" hangingPunct="1">
              <a:spcBef>
                <a:spcPct val="20000"/>
              </a:spcBef>
              <a:buClr>
                <a:schemeClr val="accent2"/>
              </a:buClr>
              <a:buSzPct val="80000"/>
              <a:buFont typeface="Arial" panose="020B0604020202020204" pitchFamily="34" charset="0"/>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p:txBody>
      </p:sp>
      <p:sp>
        <p:nvSpPr>
          <p:cNvPr id="5"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zh-CN" altLang="en-US" sz="4400" dirty="0">
                <a:latin typeface="隶书" panose="02010509060101010101" pitchFamily="49" charset="-122"/>
              </a:rPr>
              <a:t>主要内容</a:t>
            </a:r>
            <a:endParaRPr lang="zh-CN" altLang="en-US" sz="4400" b="0" kern="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26627" name="Rectangle 3"/>
          <p:cNvSpPr>
            <a:spLocks noGrp="1"/>
          </p:cNvSpPr>
          <p:nvPr/>
        </p:nvSpPr>
        <p:spPr>
          <a:xfrm>
            <a:off x="216535" y="934085"/>
            <a:ext cx="8712200" cy="5318760"/>
          </a:xfrm>
          <a:prstGeom prst="rect">
            <a:avLst/>
          </a:prstGeom>
          <a:noFill/>
          <a:ln w="9525">
            <a:noFill/>
          </a:ln>
        </p:spPr>
        <p:txBody>
          <a:bodyPr/>
          <a:lstStyle/>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r>
              <a:rPr lang="zh-CN" altLang="en-US" sz="2400" dirty="0">
                <a:solidFill>
                  <a:srgbClr val="0000FF"/>
                </a:solidFill>
                <a:latin typeface="+mj-ea"/>
                <a:ea typeface="+mj-ea"/>
                <a:sym typeface="+mn-ea"/>
              </a:rPr>
              <a:t>   </a:t>
            </a: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19459" name="Rectangle 3"/>
          <p:cNvSpPr>
            <a:spLocks noGrp="1"/>
          </p:cNvSpPr>
          <p:nvPr/>
        </p:nvSpPr>
        <p:spPr>
          <a:xfrm>
            <a:off x="395605" y="866140"/>
            <a:ext cx="8352790" cy="5314950"/>
          </a:xfrm>
          <a:prstGeom prst="rect">
            <a:avLst/>
          </a:prstGeom>
          <a:noFill/>
          <a:ln w="9525">
            <a:noFill/>
          </a:ln>
        </p:spPr>
        <p:txBody>
          <a:bodyPr/>
          <a:lstStyle/>
          <a:p>
            <a:pPr algn="l" defTabSz="0" eaLnBrk="1" hangingPunct="1">
              <a:spcBef>
                <a:spcPct val="20000"/>
              </a:spcBef>
              <a:buClr>
                <a:schemeClr val="accent2"/>
              </a:buClr>
              <a:buSzPct val="80000"/>
              <a:buFont typeface="+mj-lt"/>
            </a:pPr>
            <a:r>
              <a:rPr lang="en-US" altLang="zh-CN" sz="4000" dirty="0">
                <a:solidFill>
                  <a:srgbClr val="FF0000"/>
                </a:solidFill>
                <a:latin typeface="隶书" panose="02010509060101010101" pitchFamily="49" charset="-122"/>
                <a:ea typeface="隶书" panose="02010509060101010101" pitchFamily="49" charset="-122"/>
                <a:sym typeface="宋体" panose="02010600030101010101" pitchFamily="2" charset="-122"/>
              </a:rPr>
              <a:t> 1</a:t>
            </a:r>
            <a:r>
              <a:rPr lang="zh-CN" altLang="en-US" sz="4000" dirty="0">
                <a:solidFill>
                  <a:srgbClr val="FF0000"/>
                </a:solidFill>
                <a:latin typeface="隶书" panose="02010509060101010101" pitchFamily="49" charset="-122"/>
                <a:ea typeface="隶书" panose="02010509060101010101" pitchFamily="49" charset="-122"/>
                <a:sym typeface="宋体" panose="02010600030101010101" pitchFamily="2" charset="-122"/>
              </a:rPr>
              <a:t>）目标问题法</a:t>
            </a:r>
            <a:endPar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endParaRPr>
          </a:p>
          <a:p>
            <a:pPr marL="914400" lvl="1" indent="-457200" algn="l" defTabSz="0" eaLnBrk="1" hangingPunct="1">
              <a:spcBef>
                <a:spcPct val="20000"/>
              </a:spcBef>
              <a:buClr>
                <a:schemeClr val="accent2"/>
              </a:buClr>
              <a:buSzPct val="80000"/>
              <a:buFont typeface="Arial" panose="020B0604020202020204" pitchFamily="34" charset="0"/>
              <a:buChar char="•"/>
            </a:pPr>
            <a:endPar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endParaRPr>
          </a:p>
          <a:p>
            <a:pPr marL="914400" lvl="1" indent="-457200" algn="l" defTabSz="0" eaLnBrk="1" hangingPunct="1">
              <a:spcBef>
                <a:spcPct val="20000"/>
              </a:spcBef>
              <a:buClr>
                <a:schemeClr val="accent2"/>
              </a:buClr>
              <a:buSzPct val="80000"/>
              <a:buFont typeface="Arial" panose="020B0604020202020204" pitchFamily="34" charset="0"/>
              <a:buChar char="•"/>
            </a:pPr>
            <a:endPar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endParaRPr>
          </a:p>
          <a:p>
            <a:pPr marL="914400" lvl="1" indent="-457200" algn="l" defTabSz="0" eaLnBrk="1" hangingPunct="1">
              <a:spcBef>
                <a:spcPct val="20000"/>
              </a:spcBef>
              <a:buClr>
                <a:schemeClr val="accent2"/>
              </a:buClr>
              <a:buSzPct val="80000"/>
              <a:buFont typeface="Arial" panose="020B0604020202020204" pitchFamily="34" charset="0"/>
              <a:buChar char="•"/>
            </a:pPr>
            <a:endPar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endParaRPr>
          </a:p>
          <a:p>
            <a:pPr marL="914400" lvl="1" indent="-457200" algn="l" defTabSz="0" eaLnBrk="1" hangingPunct="1">
              <a:spcBef>
                <a:spcPct val="20000"/>
              </a:spcBef>
              <a:buClr>
                <a:schemeClr val="accent2"/>
              </a:buClr>
              <a:buSzPct val="80000"/>
              <a:buFont typeface="Arial" panose="020B0604020202020204" pitchFamily="34" charset="0"/>
              <a:buChar char="•"/>
            </a:pPr>
            <a:endPar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endParaRPr>
          </a:p>
          <a:p>
            <a:pPr marL="914400" lvl="1" indent="-457200" algn="l" defTabSz="0" eaLnBrk="1" hangingPunct="1">
              <a:spcBef>
                <a:spcPct val="20000"/>
              </a:spcBef>
              <a:buClr>
                <a:schemeClr val="accent2"/>
              </a:buClr>
              <a:buSzPct val="80000"/>
              <a:buFont typeface="Arial" panose="020B0604020202020204" pitchFamily="34" charset="0"/>
              <a:buChar char="•"/>
            </a:pPr>
            <a:endPar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endParaRPr>
          </a:p>
          <a:p>
            <a:pPr marL="914400" lvl="1" indent="-457200" algn="l" defTabSz="0" eaLnBrk="1" hangingPunct="1">
              <a:spcBef>
                <a:spcPct val="20000"/>
              </a:spcBef>
              <a:buClr>
                <a:schemeClr val="accent2"/>
              </a:buClr>
              <a:buSzPct val="80000"/>
              <a:buFont typeface="Arial" panose="020B0604020202020204" pitchFamily="34" charset="0"/>
              <a:buChar char="•"/>
            </a:pPr>
            <a:endParaRPr lang="zh-CN" altLang="en-US" sz="2400" dirty="0">
              <a:solidFill>
                <a:schemeClr val="tx1"/>
              </a:solidFill>
              <a:latin typeface="隶书" panose="02010509060101010101" pitchFamily="49" charset="-122"/>
              <a:ea typeface="隶书" panose="02010509060101010101" pitchFamily="49" charset="-122"/>
              <a:sym typeface="宋体" panose="02010600030101010101" pitchFamily="2" charset="-122"/>
            </a:endParaRPr>
          </a:p>
          <a:p>
            <a:pPr marL="914400" lvl="1" indent="-457200" algn="l" defTabSz="0" eaLnBrk="1" hangingPunct="1">
              <a:spcBef>
                <a:spcPct val="20000"/>
              </a:spcBef>
              <a:buClr>
                <a:schemeClr val="accent2"/>
              </a:buClr>
              <a:buSzPct val="80000"/>
              <a:buFont typeface="Arial" panose="020B0604020202020204" pitchFamily="34" charset="0"/>
              <a:buChar char="•"/>
            </a:pPr>
            <a:r>
              <a:rPr lang="zh-CN" altLang="en-US" sz="2400" dirty="0">
                <a:solidFill>
                  <a:schemeClr val="tx1"/>
                </a:solidFill>
                <a:latin typeface="隶书" panose="02010509060101010101" pitchFamily="49" charset="-122"/>
                <a:ea typeface="隶书" panose="02010509060101010101" pitchFamily="49" charset="-122"/>
                <a:sym typeface="宋体" panose="02010600030101010101" pitchFamily="2" charset="-122"/>
              </a:rPr>
              <a:t>质量控制目标</a:t>
            </a:r>
            <a:r>
              <a:rPr lang="en-US" altLang="zh-CN" sz="2400" dirty="0">
                <a:solidFill>
                  <a:schemeClr val="tx1"/>
                </a:solidFill>
                <a:latin typeface="隶书" panose="02010509060101010101" pitchFamily="49" charset="-122"/>
                <a:ea typeface="隶书" panose="02010509060101010101" pitchFamily="49" charset="-122"/>
                <a:sym typeface="宋体" panose="02010600030101010101" pitchFamily="2" charset="-122"/>
              </a:rPr>
              <a:t>: </a:t>
            </a:r>
            <a:r>
              <a:rPr lang="zh-CN" altLang="en-US" sz="2400" dirty="0">
                <a:solidFill>
                  <a:schemeClr val="tx1"/>
                </a:solidFill>
                <a:latin typeface="隶书" panose="02010509060101010101" pitchFamily="49" charset="-122"/>
                <a:ea typeface="隶书" panose="02010509060101010101" pitchFamily="49" charset="-122"/>
                <a:sym typeface="宋体" panose="02010600030101010101" pitchFamily="2" charset="-122"/>
              </a:rPr>
              <a:t>改善导弹模拟软件的可靠性</a:t>
            </a:r>
          </a:p>
          <a:p>
            <a:pPr marL="914400" lvl="1" indent="-457200" algn="l" defTabSz="0" eaLnBrk="1" hangingPunct="1">
              <a:spcBef>
                <a:spcPct val="20000"/>
              </a:spcBef>
              <a:buClr>
                <a:schemeClr val="accent2"/>
              </a:buClr>
              <a:buSzPct val="80000"/>
              <a:buFont typeface="Arial" panose="020B0604020202020204" pitchFamily="34" charset="0"/>
              <a:buChar char="•"/>
            </a:pPr>
            <a:r>
              <a:rPr lang="zh-CN" altLang="en-US" sz="2400" dirty="0">
                <a:solidFill>
                  <a:srgbClr val="FF0000"/>
                </a:solidFill>
                <a:latin typeface="隶书" panose="02010509060101010101" pitchFamily="49" charset="-122"/>
                <a:ea typeface="隶书" panose="02010509060101010101" pitchFamily="49" charset="-122"/>
                <a:sym typeface="宋体" panose="02010600030101010101" pitchFamily="2" charset="-122"/>
              </a:rPr>
              <a:t>度量</a:t>
            </a:r>
            <a:r>
              <a:rPr lang="zh-CN" altLang="en-US" sz="2400" dirty="0">
                <a:solidFill>
                  <a:schemeClr val="tx1"/>
                </a:solidFill>
                <a:latin typeface="隶书" panose="02010509060101010101" pitchFamily="49" charset="-122"/>
                <a:ea typeface="隶书" panose="02010509060101010101" pitchFamily="49" charset="-122"/>
                <a:sym typeface="宋体" panose="02010600030101010101" pitchFamily="2" charset="-122"/>
              </a:rPr>
              <a:t>：产品的缺陷次数、导致发射失败的原因归纳、</a:t>
            </a:r>
          </a:p>
          <a:p>
            <a:pPr lvl="1" algn="l" defTabSz="0" eaLnBrk="1" hangingPunct="1">
              <a:spcBef>
                <a:spcPct val="20000"/>
              </a:spcBef>
              <a:buClr>
                <a:schemeClr val="accent2"/>
              </a:buClr>
              <a:buSzPct val="80000"/>
              <a:buFont typeface="Arial" panose="020B0604020202020204" pitchFamily="34" charset="0"/>
            </a:pPr>
            <a:r>
              <a:rPr lang="zh-CN" altLang="en-US" sz="2400" dirty="0">
                <a:solidFill>
                  <a:schemeClr val="tx1"/>
                </a:solidFill>
                <a:latin typeface="隶书" panose="02010509060101010101" pitchFamily="49" charset="-122"/>
                <a:ea typeface="隶书" panose="02010509060101010101" pitchFamily="49" charset="-122"/>
                <a:sym typeface="宋体" panose="02010600030101010101" pitchFamily="2" charset="-122"/>
              </a:rPr>
              <a:t>          缺陷发生阶段等</a:t>
            </a:r>
            <a:endPar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buFont typeface="Arial" panose="020B0604020202020204" pitchFamily="34" charset="0"/>
            </a:pPr>
            <a:endPar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endParaRPr>
          </a:p>
          <a:p>
            <a:pPr marL="914400" lvl="1" indent="-457200" algn="l" defTabSz="0" eaLnBrk="1" hangingPunct="1">
              <a:spcBef>
                <a:spcPct val="20000"/>
              </a:spcBef>
              <a:buClr>
                <a:schemeClr val="accent2"/>
              </a:buClr>
              <a:buSzPct val="80000"/>
              <a:buFont typeface="Arial" panose="020B0604020202020204" pitchFamily="34" charset="0"/>
              <a:buChar char="•"/>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Wingdings" panose="05000000000000000000" charset="0"/>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Wingdings" panose="05000000000000000000" charset="0"/>
            </a:pPr>
            <a:endParaRPr lang="zh-CN" altLang="en-US" sz="2000" dirty="0">
              <a:latin typeface="+mj-ea"/>
              <a:ea typeface="+mj-ea"/>
              <a:cs typeface="+mj-ea"/>
              <a:sym typeface="宋体" panose="02010600030101010101" pitchFamily="2" charset="-122"/>
            </a:endParaRPr>
          </a:p>
        </p:txBody>
      </p:sp>
      <p:sp>
        <p:nvSpPr>
          <p:cNvPr id="1560739" name="矩形 1560738"/>
          <p:cNvSpPr/>
          <p:nvPr/>
        </p:nvSpPr>
        <p:spPr>
          <a:xfrm>
            <a:off x="1085850" y="2084070"/>
            <a:ext cx="1981200" cy="533400"/>
          </a:xfrm>
          <a:prstGeom prst="rect">
            <a:avLst/>
          </a:prstGeom>
          <a:solidFill>
            <a:schemeClr val="accent1"/>
          </a:solidFill>
          <a:ln w="9525" cap="flat" cmpd="sng">
            <a:solidFill>
              <a:schemeClr val="tx1"/>
            </a:solidFill>
            <a:prstDash val="solid"/>
            <a:miter/>
            <a:headEnd type="none" w="med" len="med"/>
            <a:tailEnd type="none" w="med" len="med"/>
          </a:ln>
          <a:effectLst>
            <a:outerShdw dist="162639" dir="2319588" algn="ctr" rotWithShape="0">
              <a:schemeClr val="bg2">
                <a:alpha val="50000"/>
              </a:schemeClr>
            </a:outerShdw>
          </a:effectLst>
        </p:spPr>
        <p:txBody>
          <a:bodyPr wrap="none" anchor="ctr"/>
          <a:lstStyle/>
          <a:p>
            <a:pPr algn="ctr"/>
            <a:r>
              <a:rPr lang="zh-CN" altLang="en-US" dirty="0">
                <a:latin typeface="+mj-ea"/>
                <a:ea typeface="+mj-ea"/>
              </a:rPr>
              <a:t>准备开发</a:t>
            </a:r>
          </a:p>
        </p:txBody>
      </p:sp>
      <p:sp>
        <p:nvSpPr>
          <p:cNvPr id="1560740" name="矩形 1560739"/>
          <p:cNvSpPr/>
          <p:nvPr/>
        </p:nvSpPr>
        <p:spPr>
          <a:xfrm>
            <a:off x="3449638" y="2080895"/>
            <a:ext cx="1981200" cy="533400"/>
          </a:xfrm>
          <a:prstGeom prst="rect">
            <a:avLst/>
          </a:prstGeom>
          <a:solidFill>
            <a:schemeClr val="accent1"/>
          </a:solidFill>
          <a:ln w="9525" cap="flat" cmpd="sng">
            <a:solidFill>
              <a:schemeClr val="tx1"/>
            </a:solidFill>
            <a:prstDash val="solid"/>
            <a:miter/>
            <a:headEnd type="none" w="med" len="med"/>
            <a:tailEnd type="none" w="med" len="med"/>
          </a:ln>
          <a:effectLst>
            <a:outerShdw dist="162639" dir="2319588" algn="ctr" rotWithShape="0">
              <a:schemeClr val="bg2">
                <a:alpha val="50000"/>
              </a:schemeClr>
            </a:outerShdw>
          </a:effectLst>
        </p:spPr>
        <p:txBody>
          <a:bodyPr wrap="none" anchor="ctr"/>
          <a:lstStyle/>
          <a:p>
            <a:pPr algn="ctr"/>
            <a:r>
              <a:rPr lang="zh-CN" altLang="en-US" dirty="0">
                <a:latin typeface="+mj-ea"/>
                <a:ea typeface="+mj-ea"/>
              </a:rPr>
              <a:t>进行开发</a:t>
            </a:r>
          </a:p>
        </p:txBody>
      </p:sp>
      <p:sp>
        <p:nvSpPr>
          <p:cNvPr id="1560741" name="矩形 1560740"/>
          <p:cNvSpPr/>
          <p:nvPr/>
        </p:nvSpPr>
        <p:spPr>
          <a:xfrm>
            <a:off x="5810250" y="3379470"/>
            <a:ext cx="1981200" cy="533400"/>
          </a:xfrm>
          <a:prstGeom prst="rect">
            <a:avLst/>
          </a:prstGeom>
          <a:solidFill>
            <a:schemeClr val="accent1"/>
          </a:solidFill>
          <a:ln w="9525" cap="flat" cmpd="sng">
            <a:solidFill>
              <a:schemeClr val="tx1"/>
            </a:solidFill>
            <a:prstDash val="solid"/>
            <a:miter/>
            <a:headEnd type="none" w="med" len="med"/>
            <a:tailEnd type="none" w="med" len="med"/>
          </a:ln>
          <a:effectLst>
            <a:outerShdw dist="162639" dir="2319588" algn="ctr" rotWithShape="0">
              <a:schemeClr val="bg2">
                <a:alpha val="50000"/>
              </a:schemeClr>
            </a:outerShdw>
          </a:effectLst>
        </p:spPr>
        <p:txBody>
          <a:bodyPr wrap="none" anchor="ctr"/>
          <a:lstStyle/>
          <a:p>
            <a:pPr algn="ctr"/>
            <a:r>
              <a:rPr lang="zh-CN" altLang="en-US" dirty="0">
                <a:latin typeface="+mj-ea"/>
                <a:ea typeface="+mj-ea"/>
              </a:rPr>
              <a:t>进行可维护性开发</a:t>
            </a:r>
          </a:p>
        </p:txBody>
      </p:sp>
      <p:sp>
        <p:nvSpPr>
          <p:cNvPr id="1560742" name="矩形 1560741"/>
          <p:cNvSpPr/>
          <p:nvPr/>
        </p:nvSpPr>
        <p:spPr>
          <a:xfrm>
            <a:off x="5810250" y="2084070"/>
            <a:ext cx="1981200" cy="533400"/>
          </a:xfrm>
          <a:prstGeom prst="rect">
            <a:avLst/>
          </a:prstGeom>
          <a:solidFill>
            <a:schemeClr val="accent1"/>
          </a:solidFill>
          <a:ln w="9525" cap="flat" cmpd="sng">
            <a:solidFill>
              <a:schemeClr val="tx1"/>
            </a:solidFill>
            <a:prstDash val="solid"/>
            <a:miter/>
            <a:headEnd type="none" w="med" len="med"/>
            <a:tailEnd type="none" w="med" len="med"/>
          </a:ln>
          <a:effectLst>
            <a:outerShdw dist="162639" dir="2319588" algn="ctr" rotWithShape="0">
              <a:schemeClr val="bg2">
                <a:alpha val="50000"/>
              </a:schemeClr>
            </a:outerShdw>
          </a:effectLst>
        </p:spPr>
        <p:txBody>
          <a:bodyPr wrap="none" anchor="ctr"/>
          <a:lstStyle/>
          <a:p>
            <a:pPr algn="ctr"/>
            <a:r>
              <a:rPr lang="zh-CN" altLang="en-US" dirty="0">
                <a:latin typeface="+mj-ea"/>
                <a:ea typeface="+mj-ea"/>
              </a:rPr>
              <a:t>收集实际数据</a:t>
            </a:r>
          </a:p>
        </p:txBody>
      </p:sp>
      <p:cxnSp>
        <p:nvCxnSpPr>
          <p:cNvPr id="1560743" name="直接箭头连接符 1560742"/>
          <p:cNvCxnSpPr>
            <a:stCxn id="1560739" idx="3"/>
            <a:endCxn id="1560740" idx="1"/>
          </p:cNvCxnSpPr>
          <p:nvPr/>
        </p:nvCxnSpPr>
        <p:spPr>
          <a:xfrm flipV="1">
            <a:off x="3075940" y="2347595"/>
            <a:ext cx="382905" cy="3175"/>
          </a:xfrm>
          <a:prstGeom prst="straightConnector1">
            <a:avLst/>
          </a:prstGeom>
          <a:ln w="9525" cap="flat" cmpd="sng">
            <a:solidFill>
              <a:schemeClr val="tx1"/>
            </a:solidFill>
            <a:prstDash val="solid"/>
            <a:headEnd type="none" w="med" len="med"/>
            <a:tailEnd type="triangle" w="med" len="med"/>
          </a:ln>
        </p:spPr>
      </p:cxnSp>
      <p:cxnSp>
        <p:nvCxnSpPr>
          <p:cNvPr id="1560744" name="直接箭头连接符 1560743"/>
          <p:cNvCxnSpPr/>
          <p:nvPr/>
        </p:nvCxnSpPr>
        <p:spPr>
          <a:xfrm>
            <a:off x="5429250" y="2388870"/>
            <a:ext cx="381000" cy="0"/>
          </a:xfrm>
          <a:prstGeom prst="straightConnector1">
            <a:avLst/>
          </a:prstGeom>
          <a:ln w="9525" cap="flat" cmpd="sng">
            <a:solidFill>
              <a:schemeClr val="tx1"/>
            </a:solidFill>
            <a:prstDash val="solid"/>
            <a:headEnd type="none" w="med" len="med"/>
            <a:tailEnd type="triangle" w="med" len="med"/>
          </a:ln>
        </p:spPr>
      </p:cxnSp>
      <p:cxnSp>
        <p:nvCxnSpPr>
          <p:cNvPr id="1560745" name="直接箭头连接符 1560744"/>
          <p:cNvCxnSpPr>
            <a:stCxn id="1560742" idx="2"/>
            <a:endCxn id="1560741" idx="0"/>
          </p:cNvCxnSpPr>
          <p:nvPr/>
        </p:nvCxnSpPr>
        <p:spPr>
          <a:xfrm>
            <a:off x="6809740" y="2617470"/>
            <a:ext cx="0" cy="762000"/>
          </a:xfrm>
          <a:prstGeom prst="straightConnector1">
            <a:avLst/>
          </a:prstGeom>
          <a:ln w="9525" cap="flat" cmpd="sng">
            <a:solidFill>
              <a:schemeClr val="tx1"/>
            </a:solidFill>
            <a:prstDash val="solid"/>
            <a:headEnd type="none" w="med" len="med"/>
            <a:tailEnd type="triangle" w="med" len="med"/>
          </a:ln>
        </p:spPr>
      </p:cxnSp>
      <p:cxnSp>
        <p:nvCxnSpPr>
          <p:cNvPr id="1560746" name="肘形连接符 1560745"/>
          <p:cNvCxnSpPr>
            <a:stCxn id="1560741" idx="1"/>
          </p:cNvCxnSpPr>
          <p:nvPr/>
        </p:nvCxnSpPr>
        <p:spPr>
          <a:xfrm rot="10800000">
            <a:off x="5590540" y="2388870"/>
            <a:ext cx="228600" cy="1257300"/>
          </a:xfrm>
          <a:prstGeom prst="bentConnector2">
            <a:avLst/>
          </a:prstGeom>
          <a:ln w="9525" cap="flat" cmpd="sng">
            <a:solidFill>
              <a:schemeClr val="tx1"/>
            </a:solidFill>
            <a:prstDash val="solid"/>
            <a:miter/>
            <a:headEnd type="none" w="med" len="med"/>
            <a:tailEnd type="triangle" w="med" len="med"/>
          </a:ln>
        </p:spPr>
      </p:cxnSp>
      <p:sp>
        <p:nvSpPr>
          <p:cNvPr id="13"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3.</a:t>
            </a:r>
            <a:r>
              <a:rPr lang="zh-CN" altLang="en-US" sz="4000" b="1" kern="0" dirty="0">
                <a:latin typeface="隶书" panose="02010509060101010101" pitchFamily="49" charset="-122"/>
              </a:rPr>
              <a:t>软件质量控制 </a:t>
            </a:r>
            <a:r>
              <a:rPr lang="en-US" altLang="zh-CN" sz="4000" b="1" kern="0" dirty="0">
                <a:latin typeface="隶书" panose="02010509060101010101" pitchFamily="49" charset="-122"/>
              </a:rPr>
              <a:t>– </a:t>
            </a:r>
            <a:r>
              <a:rPr lang="zh-CN" altLang="en-US" sz="4000" b="1" kern="0" dirty="0">
                <a:latin typeface="隶书" panose="02010509060101010101" pitchFamily="49" charset="-122"/>
              </a:rPr>
              <a:t>方法</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en-US" altLang="zh-CN" sz="4400" b="1" dirty="0">
              <a:latin typeface="隶书" panose="02010509060101010101" pitchFamily="49" charset="-122"/>
            </a:endParaRPr>
          </a:p>
        </p:txBody>
      </p:sp>
      <p:sp>
        <p:nvSpPr>
          <p:cNvPr id="26627" name="Rectangle 3"/>
          <p:cNvSpPr>
            <a:spLocks noGrp="1"/>
          </p:cNvSpPr>
          <p:nvPr/>
        </p:nvSpPr>
        <p:spPr>
          <a:xfrm>
            <a:off x="216535" y="934085"/>
            <a:ext cx="8712200" cy="5318760"/>
          </a:xfrm>
          <a:prstGeom prst="rect">
            <a:avLst/>
          </a:prstGeom>
          <a:noFill/>
          <a:ln w="9525">
            <a:noFill/>
          </a:ln>
        </p:spPr>
        <p:txBody>
          <a:bodyPr/>
          <a:lstStyle/>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r>
              <a:rPr lang="zh-CN" altLang="en-US" sz="2400" dirty="0">
                <a:solidFill>
                  <a:srgbClr val="0000FF"/>
                </a:solidFill>
                <a:latin typeface="+mj-ea"/>
                <a:ea typeface="+mj-ea"/>
                <a:sym typeface="+mn-ea"/>
              </a:rPr>
              <a:t>   </a:t>
            </a: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19459" name="Rectangle 3"/>
          <p:cNvSpPr>
            <a:spLocks noGrp="1"/>
          </p:cNvSpPr>
          <p:nvPr/>
        </p:nvSpPr>
        <p:spPr>
          <a:xfrm>
            <a:off x="395605" y="866140"/>
            <a:ext cx="8352790" cy="5314950"/>
          </a:xfrm>
          <a:prstGeom prst="rect">
            <a:avLst/>
          </a:prstGeom>
          <a:noFill/>
          <a:ln w="9525">
            <a:noFill/>
          </a:ln>
        </p:spPr>
        <p:txBody>
          <a:bodyPr/>
          <a:lstStyle/>
          <a:p>
            <a:pPr marL="0" lvl="1" algn="l" defTabSz="0" eaLnBrk="1" hangingPunct="1">
              <a:spcBef>
                <a:spcPct val="20000"/>
              </a:spcBef>
              <a:buClr>
                <a:schemeClr val="accent2"/>
              </a:buClr>
              <a:buSzPct val="80000"/>
              <a:buFont typeface="+mj-lt"/>
            </a:pPr>
            <a:r>
              <a:rPr lang="en-US" altLang="zh-CN" sz="4000" dirty="0">
                <a:solidFill>
                  <a:srgbClr val="FF0000"/>
                </a:solidFill>
                <a:latin typeface="隶书" panose="02010509060101010101" pitchFamily="49" charset="-122"/>
                <a:ea typeface="隶书" panose="02010509060101010101" pitchFamily="49" charset="-122"/>
                <a:sym typeface="宋体" panose="02010600030101010101" pitchFamily="2" charset="-122"/>
              </a:rPr>
              <a:t> 2</a:t>
            </a:r>
            <a:r>
              <a:rPr lang="zh-CN" altLang="en-US" sz="4000" dirty="0">
                <a:solidFill>
                  <a:srgbClr val="FF0000"/>
                </a:solidFill>
                <a:latin typeface="隶书" panose="02010509060101010101" pitchFamily="49" charset="-122"/>
                <a:ea typeface="隶书" panose="02010509060101010101" pitchFamily="49" charset="-122"/>
                <a:sym typeface="宋体" panose="02010600030101010101" pitchFamily="2" charset="-122"/>
              </a:rPr>
              <a:t>）</a:t>
            </a:r>
            <a:r>
              <a:rPr lang="en-US" altLang="zh-CN" sz="4000" dirty="0">
                <a:solidFill>
                  <a:srgbClr val="FF0000"/>
                </a:solidFill>
                <a:latin typeface="隶书" panose="02010509060101010101" pitchFamily="49" charset="-122"/>
                <a:ea typeface="隶书" panose="02010509060101010101" pitchFamily="49" charset="-122"/>
                <a:sym typeface="宋体" panose="02010600030101010101" pitchFamily="2" charset="-122"/>
              </a:rPr>
              <a:t> </a:t>
            </a:r>
            <a:r>
              <a:rPr lang="zh-CN" altLang="en-US" sz="4000" dirty="0">
                <a:solidFill>
                  <a:srgbClr val="FF0000"/>
                </a:solidFill>
                <a:latin typeface="隶书" panose="02010509060101010101" pitchFamily="49" charset="-122"/>
                <a:ea typeface="隶书" panose="02010509060101010101" pitchFamily="49" charset="-122"/>
                <a:sym typeface="宋体" panose="02010600030101010101" pitchFamily="2" charset="-122"/>
              </a:rPr>
              <a:t>风险管理法</a:t>
            </a:r>
            <a:endPar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Wingdings" panose="05000000000000000000" charset="0"/>
            </a:pPr>
            <a:endParaRPr lang="zh-CN" altLang="en-US" sz="2000" dirty="0">
              <a:latin typeface="+mj-ea"/>
              <a:ea typeface="+mj-ea"/>
              <a:cs typeface="+mj-ea"/>
              <a:sym typeface="宋体" panose="02010600030101010101" pitchFamily="2" charset="-122"/>
            </a:endParaRPr>
          </a:p>
        </p:txBody>
      </p:sp>
      <p:pic>
        <p:nvPicPr>
          <p:cNvPr id="13317" name="Picture 17"/>
          <p:cNvPicPr>
            <a:picLocks noChangeAspect="1"/>
          </p:cNvPicPr>
          <p:nvPr/>
        </p:nvPicPr>
        <p:blipFill>
          <a:blip r:embed="rId3"/>
          <a:stretch>
            <a:fillRect/>
          </a:stretch>
        </p:blipFill>
        <p:spPr>
          <a:xfrm>
            <a:off x="1960245" y="2627630"/>
            <a:ext cx="5046345" cy="3074035"/>
          </a:xfrm>
          <a:prstGeom prst="rect">
            <a:avLst/>
          </a:prstGeom>
          <a:noFill/>
          <a:ln w="9525">
            <a:noFill/>
          </a:ln>
        </p:spPr>
      </p:pic>
      <p:sp>
        <p:nvSpPr>
          <p:cNvPr id="2" name="文本框 1"/>
          <p:cNvSpPr txBox="1"/>
          <p:nvPr/>
        </p:nvSpPr>
        <p:spPr>
          <a:xfrm>
            <a:off x="732155" y="1693545"/>
            <a:ext cx="7681595" cy="460375"/>
          </a:xfrm>
          <a:prstGeom prst="rect">
            <a:avLst/>
          </a:prstGeom>
          <a:noFill/>
        </p:spPr>
        <p:txBody>
          <a:bodyPr wrap="square" rtlCol="0" anchor="t">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400" b="0" noProof="0" dirty="0">
                <a:ln>
                  <a:noFill/>
                </a:ln>
                <a:solidFill>
                  <a:srgbClr val="0000FF"/>
                </a:solidFill>
                <a:effectLst/>
                <a:uLnTx/>
                <a:uFillTx/>
                <a:latin typeface="+mj-ea"/>
                <a:ea typeface="+mj-ea"/>
                <a:sym typeface="+mn-ea"/>
              </a:rPr>
              <a:t>风险识别、风险分析、风险计划、风险控制和风险跟踪</a:t>
            </a:r>
          </a:p>
        </p:txBody>
      </p:sp>
      <p:sp>
        <p:nvSpPr>
          <p:cNvPr id="7"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3.</a:t>
            </a:r>
            <a:r>
              <a:rPr lang="zh-CN" altLang="en-US" sz="4000" b="1" kern="0" dirty="0">
                <a:latin typeface="隶书" panose="02010509060101010101" pitchFamily="49" charset="-122"/>
              </a:rPr>
              <a:t>软件质量控制 </a:t>
            </a:r>
            <a:r>
              <a:rPr lang="en-US" altLang="zh-CN" sz="4000" b="1" kern="0" dirty="0">
                <a:latin typeface="隶书" panose="02010509060101010101" pitchFamily="49" charset="-122"/>
              </a:rPr>
              <a:t>– </a:t>
            </a:r>
            <a:r>
              <a:rPr lang="zh-CN" altLang="en-US" sz="4000" b="1" kern="0" dirty="0">
                <a:latin typeface="隶书" panose="02010509060101010101" pitchFamily="49" charset="-122"/>
              </a:rPr>
              <a:t>方法</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p:nvPr>
        </p:nvSpPr>
        <p:spPr/>
        <p:txBody>
          <a:bodyPr vert="horz" wrap="square" lIns="91440" tIns="45720" rIns="91440" bIns="45720" anchor="ctr"/>
          <a:lstStyle/>
          <a:p>
            <a:pPr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4099" name="Rectangle 3"/>
          <p:cNvSpPr>
            <a:spLocks noGrp="1"/>
          </p:cNvSpPr>
          <p:nvPr/>
        </p:nvSpPr>
        <p:spPr>
          <a:xfrm>
            <a:off x="766445" y="1143000"/>
            <a:ext cx="5797550" cy="3625850"/>
          </a:xfrm>
          <a:prstGeom prst="rect">
            <a:avLst/>
          </a:prstGeom>
          <a:noFill/>
          <a:ln w="9525">
            <a:noFill/>
          </a:ln>
        </p:spPr>
        <p:txBody>
          <a:bodyPr/>
          <a:lstStyle/>
          <a:p>
            <a:pPr marL="85725" indent="-85725" algn="l" defTabSz="0" eaLnBrk="1" hangingPunct="1">
              <a:spcBef>
                <a:spcPct val="20000"/>
              </a:spcBef>
              <a:buClr>
                <a:schemeClr val="accent2"/>
              </a:buClr>
              <a:buSzPct val="80000"/>
              <a:buFont typeface="Wingdings" panose="05000000000000000000" pitchFamily="2" charset="2"/>
            </a:pPr>
            <a:r>
              <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rPr>
              <a:t>1.软件质量以及质量模型</a:t>
            </a:r>
          </a:p>
          <a:p>
            <a:pPr marL="85725" indent="-85725" algn="l" defTabSz="0" eaLnBrk="1" hangingPunct="1">
              <a:spcBef>
                <a:spcPct val="20000"/>
              </a:spcBef>
              <a:buClr>
                <a:schemeClr val="accent2"/>
              </a:buClr>
              <a:buSzPct val="80000"/>
              <a:buFont typeface="Wingdings" panose="05000000000000000000" pitchFamily="2" charset="2"/>
            </a:pPr>
            <a:r>
              <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2</a:t>
            </a: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.软件质量工程</a:t>
            </a:r>
          </a:p>
          <a:p>
            <a:pPr marL="85725" indent="-85725" algn="l" defTabSz="0" eaLnBrk="1" hangingPunct="1">
              <a:spcBef>
                <a:spcPct val="20000"/>
              </a:spcBef>
              <a:buClr>
                <a:schemeClr val="accent2"/>
              </a:buClr>
              <a:buSzPct val="80000"/>
              <a:buFont typeface="Wingdings" panose="05000000000000000000" pitchFamily="2" charset="2"/>
            </a:pPr>
            <a:r>
              <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3</a:t>
            </a: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.软件质量控制</a:t>
            </a:r>
            <a:endPar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marL="85725" indent="-85725" algn="l" defTabSz="0" eaLnBrk="1" hangingPunct="1">
              <a:spcBef>
                <a:spcPct val="20000"/>
              </a:spcBef>
              <a:buClr>
                <a:schemeClr val="accent2"/>
              </a:buClr>
              <a:buSzPct val="80000"/>
              <a:buFont typeface="Wingdings" panose="05000000000000000000" pitchFamily="2" charset="2"/>
            </a:pPr>
            <a:r>
              <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4</a:t>
            </a: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.软件质量保证  </a:t>
            </a:r>
            <a:endPar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marL="85725" indent="-85725" algn="l" defTabSz="0" eaLnBrk="1" hangingPunct="1">
              <a:spcBef>
                <a:spcPct val="20000"/>
              </a:spcBef>
              <a:buClr>
                <a:schemeClr val="accent2"/>
              </a:buClr>
              <a:buSzPct val="80000"/>
              <a:buFont typeface="Arial" panose="020B0604020202020204" pitchFamily="34" charset="0"/>
            </a:pPr>
            <a:r>
              <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5</a:t>
            </a: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.软件配置管理</a:t>
            </a:r>
          </a:p>
          <a:p>
            <a:pPr marL="85725" indent="-85725" algn="l" defTabSz="0" eaLnBrk="1" hangingPunct="1">
              <a:spcBef>
                <a:spcPct val="20000"/>
              </a:spcBef>
              <a:buClr>
                <a:schemeClr val="accent2"/>
              </a:buClr>
              <a:buSzPct val="80000"/>
              <a:buFont typeface="Arial" panose="020B0604020202020204" pitchFamily="34" charset="0"/>
            </a:pPr>
            <a:r>
              <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6</a:t>
            </a: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.软件度量</a:t>
            </a:r>
          </a:p>
          <a:p>
            <a:pPr marL="85725" indent="-85725" algn="l" defTabSz="0" eaLnBrk="1" hangingPunct="1">
              <a:spcBef>
                <a:spcPct val="20000"/>
              </a:spcBef>
              <a:buClr>
                <a:schemeClr val="accent2"/>
              </a:buClr>
              <a:buSzPct val="80000"/>
              <a:buFont typeface="Arial" panose="020B0604020202020204" pitchFamily="34" charset="0"/>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p:txBody>
      </p:sp>
      <p:sp>
        <p:nvSpPr>
          <p:cNvPr id="5"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zh-CN" altLang="en-US" sz="4400" dirty="0">
                <a:latin typeface="隶书" panose="02010509060101010101" pitchFamily="49" charset="-122"/>
              </a:rPr>
              <a:t>主要内容</a:t>
            </a:r>
            <a:endParaRPr lang="zh-CN" altLang="en-US" sz="4400" b="0" kern="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en-US" altLang="zh-CN" sz="4400" b="1" dirty="0">
              <a:latin typeface="隶书" panose="02010509060101010101" pitchFamily="49" charset="-122"/>
            </a:endParaRPr>
          </a:p>
        </p:txBody>
      </p:sp>
      <p:sp>
        <p:nvSpPr>
          <p:cNvPr id="26627" name="Rectangle 3"/>
          <p:cNvSpPr>
            <a:spLocks noGrp="1"/>
          </p:cNvSpPr>
          <p:nvPr/>
        </p:nvSpPr>
        <p:spPr>
          <a:xfrm>
            <a:off x="216535" y="934085"/>
            <a:ext cx="8712200" cy="5318760"/>
          </a:xfrm>
          <a:prstGeom prst="rect">
            <a:avLst/>
          </a:prstGeom>
          <a:noFill/>
          <a:ln w="9525">
            <a:noFill/>
          </a:ln>
        </p:spPr>
        <p:txBody>
          <a:bodyPr/>
          <a:lstStyle/>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r>
              <a:rPr lang="zh-CN" altLang="en-US" sz="2400" dirty="0">
                <a:solidFill>
                  <a:srgbClr val="0000FF"/>
                </a:solidFill>
                <a:latin typeface="+mj-ea"/>
                <a:ea typeface="+mj-ea"/>
                <a:sym typeface="+mn-ea"/>
              </a:rPr>
              <a:t>   </a:t>
            </a: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19459" name="Rectangle 3"/>
          <p:cNvSpPr>
            <a:spLocks noGrp="1"/>
          </p:cNvSpPr>
          <p:nvPr/>
        </p:nvSpPr>
        <p:spPr>
          <a:xfrm>
            <a:off x="395605" y="866140"/>
            <a:ext cx="8352790" cy="5314950"/>
          </a:xfrm>
          <a:prstGeom prst="rect">
            <a:avLst/>
          </a:prstGeom>
          <a:noFill/>
          <a:ln w="9525">
            <a:noFill/>
          </a:ln>
        </p:spPr>
        <p:txBody>
          <a:bodyPr/>
          <a:lstStyle/>
          <a:p>
            <a:pPr algn="l" defTabSz="0" eaLnBrk="1" hangingPunct="1">
              <a:spcBef>
                <a:spcPct val="20000"/>
              </a:spcBef>
              <a:buClr>
                <a:schemeClr val="accent2"/>
              </a:buClr>
              <a:buSzPct val="80000"/>
              <a:buFont typeface="Wingdings" panose="05000000000000000000" charset="0"/>
            </a:pPr>
            <a:r>
              <a:rPr lang="en-US" altLang="zh-CN" sz="2800" dirty="0">
                <a:solidFill>
                  <a:srgbClr val="FF0000"/>
                </a:solidFill>
                <a:latin typeface="隶书" panose="02010509060101010101" pitchFamily="49" charset="-122"/>
                <a:ea typeface="隶书" panose="02010509060101010101" pitchFamily="49" charset="-122"/>
                <a:sym typeface="宋体" panose="02010600030101010101" pitchFamily="2" charset="-122"/>
              </a:rPr>
              <a:t> </a:t>
            </a:r>
            <a:r>
              <a:rPr lang="en-US" altLang="zh-CN" sz="3200" dirty="0">
                <a:solidFill>
                  <a:srgbClr val="FF0000"/>
                </a:solidFill>
                <a:latin typeface="隶书" panose="02010509060101010101" pitchFamily="49" charset="-122"/>
                <a:ea typeface="隶书" panose="02010509060101010101" pitchFamily="49" charset="-122"/>
                <a:sym typeface="宋体" panose="02010600030101010101" pitchFamily="2" charset="-122"/>
              </a:rPr>
              <a:t> 2</a:t>
            </a:r>
            <a:r>
              <a:rPr lang="zh-CN" altLang="en-US" sz="3200" dirty="0">
                <a:solidFill>
                  <a:srgbClr val="FF0000"/>
                </a:solidFill>
                <a:latin typeface="隶书" panose="02010509060101010101" pitchFamily="49" charset="-122"/>
                <a:ea typeface="隶书" panose="02010509060101010101" pitchFamily="49" charset="-122"/>
                <a:sym typeface="宋体" panose="02010600030101010101" pitchFamily="2" charset="-122"/>
              </a:rPr>
              <a:t>）风险管理法：各个阶段可能的风险</a:t>
            </a:r>
          </a:p>
          <a:p>
            <a:pPr lvl="1" algn="l" defTabSz="0" eaLnBrk="1" hangingPunct="1">
              <a:spcBef>
                <a:spcPct val="20000"/>
              </a:spcBef>
              <a:buClr>
                <a:schemeClr val="accent2"/>
              </a:buClr>
              <a:buSzPct val="80000"/>
              <a:buFont typeface="Arial" panose="020B0604020202020204" pitchFamily="34" charset="0"/>
            </a:pPr>
            <a:endParaRPr lang="zh-CN" altLang="en-US" sz="3200" dirty="0">
              <a:solidFill>
                <a:srgbClr val="FF0000"/>
              </a:solidFill>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buFont typeface="Arial" panose="020B0604020202020204" pitchFamily="34" charset="0"/>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Wingdings" panose="05000000000000000000" charset="0"/>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Wingdings" panose="05000000000000000000" charset="0"/>
            </a:pPr>
            <a:endParaRPr lang="zh-CN" altLang="en-US" sz="2000" dirty="0">
              <a:latin typeface="+mj-ea"/>
              <a:ea typeface="+mj-ea"/>
              <a:cs typeface="+mj-ea"/>
              <a:sym typeface="宋体" panose="02010600030101010101" pitchFamily="2" charset="-122"/>
            </a:endParaRPr>
          </a:p>
        </p:txBody>
      </p:sp>
      <p:graphicFrame>
        <p:nvGraphicFramePr>
          <p:cNvPr id="3" name="表格 2"/>
          <p:cNvGraphicFramePr/>
          <p:nvPr/>
        </p:nvGraphicFramePr>
        <p:xfrm>
          <a:off x="874395" y="1715770"/>
          <a:ext cx="7536815" cy="4087495"/>
        </p:xfrm>
        <a:graphic>
          <a:graphicData uri="http://schemas.openxmlformats.org/drawingml/2006/table">
            <a:tbl>
              <a:tblPr firstRow="1" bandRow="1">
                <a:tableStyleId>{5C22544A-7EE6-4342-B048-85BDC9FD1C3A}</a:tableStyleId>
              </a:tblPr>
              <a:tblGrid>
                <a:gridCol w="1544955">
                  <a:extLst>
                    <a:ext uri="{9D8B030D-6E8A-4147-A177-3AD203B41FA5}">
                      <a16:colId xmlns:a16="http://schemas.microsoft.com/office/drawing/2014/main" val="20000"/>
                    </a:ext>
                  </a:extLst>
                </a:gridCol>
                <a:gridCol w="5991860">
                  <a:extLst>
                    <a:ext uri="{9D8B030D-6E8A-4147-A177-3AD203B41FA5}">
                      <a16:colId xmlns:a16="http://schemas.microsoft.com/office/drawing/2014/main" val="20001"/>
                    </a:ext>
                  </a:extLst>
                </a:gridCol>
              </a:tblGrid>
              <a:tr h="388620">
                <a:tc>
                  <a:txBody>
                    <a:bodyPr/>
                    <a:lstStyle/>
                    <a:p>
                      <a:pPr algn="ctr">
                        <a:buNone/>
                      </a:pPr>
                      <a:r>
                        <a:rPr lang="zh-CN" altLang="en-US">
                          <a:solidFill>
                            <a:schemeClr val="tx1"/>
                          </a:solidFill>
                          <a:latin typeface="楷体_GB2312" panose="02010609030101010101" pitchFamily="49" charset="-122"/>
                          <a:ea typeface="楷体_GB2312" panose="02010609030101010101" pitchFamily="49" charset="-122"/>
                        </a:rPr>
                        <a:t>阶段</a:t>
                      </a:r>
                    </a:p>
                  </a:txBody>
                  <a:tcPr>
                    <a:solidFill>
                      <a:schemeClr val="accent1">
                        <a:lumMod val="75000"/>
                      </a:schemeClr>
                    </a:solidFill>
                  </a:tcPr>
                </a:tc>
                <a:tc>
                  <a:txBody>
                    <a:bodyPr/>
                    <a:lstStyle/>
                    <a:p>
                      <a:pPr algn="ctr">
                        <a:buNone/>
                      </a:pPr>
                      <a:r>
                        <a:rPr lang="zh-CN" altLang="en-US">
                          <a:solidFill>
                            <a:schemeClr val="tx1"/>
                          </a:solidFill>
                          <a:latin typeface="楷体_GB2312" panose="02010609030101010101" pitchFamily="49" charset="-122"/>
                          <a:ea typeface="楷体_GB2312" panose="02010609030101010101" pitchFamily="49" charset="-122"/>
                        </a:rPr>
                        <a:t>可能出现的风险</a:t>
                      </a:r>
                    </a:p>
                  </a:txBody>
                  <a:tcPr>
                    <a:solidFill>
                      <a:schemeClr val="accent1">
                        <a:lumMod val="75000"/>
                      </a:schemeClr>
                    </a:solidFill>
                  </a:tcPr>
                </a:tc>
                <a:extLst>
                  <a:ext uri="{0D108BD9-81ED-4DB2-BD59-A6C34878D82A}">
                    <a16:rowId xmlns:a16="http://schemas.microsoft.com/office/drawing/2014/main" val="10000"/>
                  </a:ext>
                </a:extLst>
              </a:tr>
              <a:tr h="938530">
                <a:tc>
                  <a:txBody>
                    <a:bodyPr/>
                    <a:lstStyle/>
                    <a:p>
                      <a:pPr algn="ctr">
                        <a:buNone/>
                      </a:pPr>
                      <a:r>
                        <a:rPr lang="zh-CN" altLang="en-US" sz="1800">
                          <a:ln>
                            <a:noFill/>
                          </a:ln>
                          <a:solidFill>
                            <a:schemeClr val="tx1"/>
                          </a:solidFill>
                          <a:effectLst/>
                          <a:latin typeface="楷体_GB2312" panose="02010609030101010101" pitchFamily="49" charset="-122"/>
                          <a:ea typeface="楷体_GB2312" panose="02010609030101010101" pitchFamily="49" charset="-122"/>
                          <a:cs typeface="Times New Roman" panose="02020603050405020304" pitchFamily="18" charset="0"/>
                          <a:sym typeface="+mn-ea"/>
                        </a:rPr>
                        <a:t>计划</a:t>
                      </a:r>
                    </a:p>
                  </a:txBody>
                  <a:tcPr>
                    <a:solidFill>
                      <a:srgbClr val="CCFFFF"/>
                    </a:solidFill>
                  </a:tcPr>
                </a:tc>
                <a:tc>
                  <a:txBody>
                    <a:bodyPr/>
                    <a:lstStyle/>
                    <a:p>
                      <a:pPr marL="342900" marR="0" lvl="0" indent="-76200" algn="l" defTabSz="914400" rtl="0" eaLnBrk="1" fontAlgn="base" latinLnBrk="0" hangingPunct="1">
                        <a:lnSpc>
                          <a:spcPct val="100000"/>
                        </a:lnSpc>
                        <a:spcBef>
                          <a:spcPct val="0"/>
                        </a:spcBef>
                        <a:spcAft>
                          <a:spcPct val="0"/>
                        </a:spcAft>
                        <a:buClrTx/>
                        <a:buSzTx/>
                        <a:buFontTx/>
                        <a:buNone/>
                      </a:pPr>
                      <a:r>
                        <a:rPr lang="zh-CN" altLang="en-US" sz="1800">
                          <a:ln>
                            <a:noFill/>
                          </a:ln>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sym typeface="+mn-ea"/>
                        </a:rPr>
                        <a:t>目标不清             业务不清</a:t>
                      </a:r>
                      <a:endParaRPr kumimoji="0" lang="zh-CN" altLang="en-US" sz="1800" b="0"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sym typeface="+mn-ea"/>
                      </a:endParaRPr>
                    </a:p>
                    <a:p>
                      <a:pPr marL="342900" marR="0" lvl="0" indent="-76200" algn="l" defTabSz="914400" rtl="0" eaLnBrk="0" fontAlgn="base" latinLnBrk="0" hangingPunct="0">
                        <a:lnSpc>
                          <a:spcPct val="100000"/>
                        </a:lnSpc>
                        <a:spcBef>
                          <a:spcPct val="0"/>
                        </a:spcBef>
                        <a:spcAft>
                          <a:spcPct val="0"/>
                        </a:spcAft>
                        <a:buClrTx/>
                        <a:buSzTx/>
                        <a:buFontTx/>
                        <a:buNone/>
                      </a:pPr>
                      <a:r>
                        <a:rPr lang="zh-CN" altLang="en-US" sz="1800">
                          <a:ln>
                            <a:noFill/>
                          </a:ln>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sym typeface="+mn-ea"/>
                        </a:rPr>
                        <a:t>范围不清             缺乏可行性分析</a:t>
                      </a:r>
                      <a:endParaRPr kumimoji="0" lang="zh-CN" altLang="en-US" sz="1800" b="0"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sym typeface="+mn-ea"/>
                      </a:endParaRPr>
                    </a:p>
                    <a:p>
                      <a:pPr marL="342900" marR="0" lvl="0" indent="-76200" algn="l" defTabSz="914400" rtl="0" eaLnBrk="0" fontAlgn="base" latinLnBrk="0" hangingPunct="0">
                        <a:lnSpc>
                          <a:spcPct val="100000"/>
                        </a:lnSpc>
                        <a:spcBef>
                          <a:spcPct val="0"/>
                        </a:spcBef>
                        <a:spcAft>
                          <a:spcPct val="0"/>
                        </a:spcAft>
                        <a:buClrTx/>
                        <a:buSzTx/>
                        <a:buFontTx/>
                        <a:buNone/>
                      </a:pPr>
                      <a:r>
                        <a:rPr lang="zh-CN" altLang="en-US" sz="1800">
                          <a:ln>
                            <a:noFill/>
                          </a:ln>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sym typeface="+mn-ea"/>
                        </a:rPr>
                        <a:t>缺少沟通</a:t>
                      </a:r>
                      <a:endParaRPr lang="zh-CN" altLang="en-US">
                        <a:solidFill>
                          <a:schemeClr val="tx1"/>
                        </a:solidFill>
                        <a:latin typeface="楷体_GB2312" panose="02010609030101010101" pitchFamily="49" charset="-122"/>
                        <a:ea typeface="楷体_GB2312" panose="02010609030101010101" pitchFamily="49" charset="-122"/>
                        <a:cs typeface="楷体_GB2312" panose="02010609030101010101" pitchFamily="49" charset="-122"/>
                      </a:endParaRPr>
                    </a:p>
                  </a:txBody>
                  <a:tcPr>
                    <a:solidFill>
                      <a:srgbClr val="CCFFFF"/>
                    </a:solidFill>
                  </a:tcPr>
                </a:tc>
                <a:extLst>
                  <a:ext uri="{0D108BD9-81ED-4DB2-BD59-A6C34878D82A}">
                    <a16:rowId xmlns:a16="http://schemas.microsoft.com/office/drawing/2014/main" val="10001"/>
                  </a:ext>
                </a:extLst>
              </a:tr>
              <a:tr h="657225">
                <a:tc>
                  <a:txBody>
                    <a:bodyPr/>
                    <a:lstStyle/>
                    <a:p>
                      <a:pPr algn="ctr">
                        <a:buNone/>
                      </a:pPr>
                      <a:r>
                        <a:rPr lang="zh-CN" altLang="en-US">
                          <a:solidFill>
                            <a:schemeClr val="tx1"/>
                          </a:solidFill>
                          <a:latin typeface="楷体_GB2312" panose="02010609030101010101" pitchFamily="49" charset="-122"/>
                          <a:ea typeface="楷体_GB2312" panose="02010609030101010101" pitchFamily="49" charset="-122"/>
                        </a:rPr>
                        <a:t>设计</a:t>
                      </a:r>
                    </a:p>
                  </a:txBody>
                  <a:tcPr>
                    <a:solidFill>
                      <a:srgbClr val="CCFFFF"/>
                    </a:solidFill>
                  </a:tcPr>
                </a:tc>
                <a:tc>
                  <a:txBody>
                    <a:bodyPr/>
                    <a:lstStyle/>
                    <a:p>
                      <a:pPr marL="342900" marR="0" lvl="0" indent="-76200" algn="l" defTabSz="914400" rtl="0" eaLnBrk="1" fontAlgn="base" latinLnBrk="0" hangingPunct="1">
                        <a:lnSpc>
                          <a:spcPct val="100000"/>
                        </a:lnSpc>
                        <a:spcBef>
                          <a:spcPct val="0"/>
                        </a:spcBef>
                        <a:spcAft>
                          <a:spcPct val="0"/>
                        </a:spcAft>
                        <a:buClrTx/>
                        <a:buSzTx/>
                        <a:buFontTx/>
                        <a:buNone/>
                      </a:pPr>
                      <a:r>
                        <a:rPr lang="zh-CN" altLang="en-US" sz="1800">
                          <a:ln>
                            <a:noFill/>
                          </a:ln>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sym typeface="+mn-ea"/>
                        </a:rPr>
                        <a:t>缺乏经验             项目计划仓促（进度风险）</a:t>
                      </a:r>
                      <a:endParaRPr kumimoji="0" lang="zh-CN" altLang="en-US" sz="1800" b="0"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sym typeface="+mn-ea"/>
                      </a:endParaRPr>
                    </a:p>
                    <a:p>
                      <a:pPr marL="342900" marR="0" lvl="0" indent="-76200" algn="l" defTabSz="914400" rtl="0" eaLnBrk="0" fontAlgn="base" latinLnBrk="0" hangingPunct="0">
                        <a:lnSpc>
                          <a:spcPct val="100000"/>
                        </a:lnSpc>
                        <a:spcBef>
                          <a:spcPct val="0"/>
                        </a:spcBef>
                        <a:spcAft>
                          <a:spcPct val="0"/>
                        </a:spcAft>
                        <a:buClrTx/>
                        <a:buSzTx/>
                        <a:buFontTx/>
                        <a:buNone/>
                      </a:pPr>
                      <a:r>
                        <a:rPr lang="zh-CN" altLang="en-US" sz="1800">
                          <a:ln>
                            <a:noFill/>
                          </a:ln>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sym typeface="+mn-ea"/>
                        </a:rPr>
                        <a:t>没有变更控制计划     设计疏漏</a:t>
                      </a:r>
                      <a:endParaRPr lang="zh-CN" altLang="en-US">
                        <a:solidFill>
                          <a:schemeClr val="tx1"/>
                        </a:solidFill>
                        <a:latin typeface="楷体_GB2312" panose="02010609030101010101" pitchFamily="49" charset="-122"/>
                        <a:ea typeface="楷体_GB2312" panose="02010609030101010101" pitchFamily="49" charset="-122"/>
                        <a:cs typeface="楷体_GB2312" panose="02010609030101010101" pitchFamily="49" charset="-122"/>
                      </a:endParaRPr>
                    </a:p>
                  </a:txBody>
                  <a:tcPr>
                    <a:solidFill>
                      <a:srgbClr val="CCFFFF"/>
                    </a:solidFill>
                  </a:tcPr>
                </a:tc>
                <a:extLst>
                  <a:ext uri="{0D108BD9-81ED-4DB2-BD59-A6C34878D82A}">
                    <a16:rowId xmlns:a16="http://schemas.microsoft.com/office/drawing/2014/main" val="10002"/>
                  </a:ext>
                </a:extLst>
              </a:tr>
              <a:tr h="388620">
                <a:tc>
                  <a:txBody>
                    <a:bodyPr/>
                    <a:lstStyle/>
                    <a:p>
                      <a:pPr algn="ctr">
                        <a:buNone/>
                      </a:pPr>
                      <a:r>
                        <a:rPr lang="zh-CN" altLang="en-US">
                          <a:solidFill>
                            <a:schemeClr val="tx1"/>
                          </a:solidFill>
                          <a:latin typeface="楷体_GB2312" panose="02010609030101010101" pitchFamily="49" charset="-122"/>
                          <a:ea typeface="楷体_GB2312" panose="02010609030101010101" pitchFamily="49" charset="-122"/>
                        </a:rPr>
                        <a:t>实施</a:t>
                      </a:r>
                    </a:p>
                  </a:txBody>
                  <a:tcPr>
                    <a:solidFill>
                      <a:srgbClr val="CCFFFF"/>
                    </a:solidFill>
                  </a:tcPr>
                </a:tc>
                <a:tc>
                  <a:txBody>
                    <a:bodyPr/>
                    <a:lstStyle/>
                    <a:p>
                      <a:pPr marL="342900" marR="0" lvl="0" indent="-76200" algn="l" defTabSz="914400" rtl="0" eaLnBrk="1" fontAlgn="base" latinLnBrk="0" hangingPunct="1">
                        <a:lnSpc>
                          <a:spcPct val="100000"/>
                        </a:lnSpc>
                        <a:spcBef>
                          <a:spcPct val="0"/>
                        </a:spcBef>
                        <a:spcAft>
                          <a:spcPct val="0"/>
                        </a:spcAft>
                        <a:buClrTx/>
                        <a:buSzTx/>
                        <a:buFontTx/>
                        <a:buNone/>
                      </a:pPr>
                      <a:r>
                        <a:rPr lang="zh-CN" altLang="en-US" sz="1800">
                          <a:ln>
                            <a:noFill/>
                          </a:ln>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sym typeface="+mn-ea"/>
                        </a:rPr>
                        <a:t>缺乏环境             人员变更</a:t>
                      </a:r>
                      <a:endParaRPr kumimoji="0" lang="zh-CN" altLang="en-US" sz="1800" b="0"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sym typeface="+mn-ea"/>
                      </a:endParaRPr>
                    </a:p>
                    <a:p>
                      <a:pPr marL="342900" marR="0" lvl="0" indent="-76200" algn="l" defTabSz="914400" rtl="0" eaLnBrk="0" fontAlgn="base" latinLnBrk="0" hangingPunct="0">
                        <a:lnSpc>
                          <a:spcPct val="100000"/>
                        </a:lnSpc>
                        <a:spcBef>
                          <a:spcPct val="0"/>
                        </a:spcBef>
                        <a:spcAft>
                          <a:spcPct val="0"/>
                        </a:spcAft>
                        <a:buClrTx/>
                        <a:buSzTx/>
                        <a:buFontTx/>
                        <a:buNone/>
                      </a:pPr>
                      <a:r>
                        <a:rPr lang="zh-CN" altLang="en-US" sz="1800">
                          <a:ln>
                            <a:noFill/>
                          </a:ln>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sym typeface="+mn-ea"/>
                        </a:rPr>
                        <a:t>设计错误             内部沟通不畅</a:t>
                      </a:r>
                      <a:endParaRPr kumimoji="0" lang="zh-CN" altLang="en-US" sz="1800" b="0"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sym typeface="+mn-ea"/>
                      </a:endParaRPr>
                    </a:p>
                    <a:p>
                      <a:pPr marL="342900" marR="0" lvl="0" indent="-76200" algn="l" defTabSz="914400" rtl="0" eaLnBrk="0" fontAlgn="base" latinLnBrk="0" hangingPunct="0">
                        <a:lnSpc>
                          <a:spcPct val="100000"/>
                        </a:lnSpc>
                        <a:spcBef>
                          <a:spcPct val="0"/>
                        </a:spcBef>
                        <a:spcAft>
                          <a:spcPct val="0"/>
                        </a:spcAft>
                        <a:buClrTx/>
                        <a:buSzTx/>
                        <a:buFontTx/>
                        <a:buNone/>
                      </a:pPr>
                      <a:r>
                        <a:rPr lang="zh-CN" altLang="en-US" sz="1800">
                          <a:ln>
                            <a:noFill/>
                          </a:ln>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sym typeface="+mn-ea"/>
                        </a:rPr>
                        <a:t>开发能力             备选方案无效</a:t>
                      </a:r>
                      <a:endParaRPr kumimoji="0" lang="zh-CN" altLang="en-US" sz="1800" b="0"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sym typeface="+mn-ea"/>
                      </a:endParaRPr>
                    </a:p>
                    <a:p>
                      <a:pPr marL="342900" marR="0" lvl="0" indent="-76200" algn="l" defTabSz="914400" rtl="0" eaLnBrk="0" fontAlgn="base" latinLnBrk="0" hangingPunct="0">
                        <a:lnSpc>
                          <a:spcPct val="100000"/>
                        </a:lnSpc>
                        <a:spcBef>
                          <a:spcPct val="0"/>
                        </a:spcBef>
                        <a:spcAft>
                          <a:spcPct val="0"/>
                        </a:spcAft>
                        <a:buClrTx/>
                        <a:buSzTx/>
                        <a:buFontTx/>
                        <a:buNone/>
                      </a:pPr>
                      <a:r>
                        <a:rPr lang="zh-CN" altLang="en-US" sz="1800">
                          <a:ln>
                            <a:noFill/>
                          </a:ln>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sym typeface="+mn-ea"/>
                        </a:rPr>
                        <a:t>项目范围变更         测试计划不充分或缺少经验</a:t>
                      </a:r>
                      <a:endParaRPr kumimoji="0" lang="zh-CN" altLang="en-US" sz="1800" b="0"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sym typeface="+mn-ea"/>
                      </a:endParaRPr>
                    </a:p>
                    <a:p>
                      <a:pPr marL="342900" marR="0" lvl="0" indent="-76200" algn="l" defTabSz="914400" rtl="0" eaLnBrk="0" fontAlgn="base" latinLnBrk="0" hangingPunct="0">
                        <a:lnSpc>
                          <a:spcPct val="100000"/>
                        </a:lnSpc>
                        <a:spcBef>
                          <a:spcPct val="0"/>
                        </a:spcBef>
                        <a:spcAft>
                          <a:spcPct val="0"/>
                        </a:spcAft>
                        <a:buClrTx/>
                        <a:buSzTx/>
                        <a:buFontTx/>
                        <a:buNone/>
                      </a:pPr>
                      <a:r>
                        <a:rPr lang="zh-CN" altLang="en-US" sz="1800">
                          <a:ln>
                            <a:noFill/>
                          </a:ln>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sym typeface="+mn-ea"/>
                        </a:rPr>
                        <a:t>进度变更</a:t>
                      </a:r>
                      <a:endParaRPr lang="zh-CN" altLang="en-US">
                        <a:solidFill>
                          <a:schemeClr val="tx1"/>
                        </a:solidFill>
                        <a:latin typeface="楷体_GB2312" panose="02010609030101010101" pitchFamily="49" charset="-122"/>
                        <a:ea typeface="楷体_GB2312" panose="02010609030101010101" pitchFamily="49" charset="-122"/>
                        <a:cs typeface="楷体_GB2312" panose="02010609030101010101" pitchFamily="49" charset="-122"/>
                      </a:endParaRPr>
                    </a:p>
                  </a:txBody>
                  <a:tcPr>
                    <a:solidFill>
                      <a:srgbClr val="CCFFFF"/>
                    </a:solidFill>
                  </a:tcPr>
                </a:tc>
                <a:extLst>
                  <a:ext uri="{0D108BD9-81ED-4DB2-BD59-A6C34878D82A}">
                    <a16:rowId xmlns:a16="http://schemas.microsoft.com/office/drawing/2014/main" val="10003"/>
                  </a:ext>
                </a:extLst>
              </a:tr>
              <a:tr h="388620">
                <a:tc>
                  <a:txBody>
                    <a:bodyPr/>
                    <a:lstStyle/>
                    <a:p>
                      <a:pPr algn="ctr">
                        <a:buNone/>
                      </a:pPr>
                      <a:r>
                        <a:rPr lang="zh-CN" altLang="en-US">
                          <a:solidFill>
                            <a:schemeClr val="tx1"/>
                          </a:solidFill>
                          <a:latin typeface="楷体_GB2312" panose="02010609030101010101" pitchFamily="49" charset="-122"/>
                          <a:ea typeface="楷体_GB2312" panose="02010609030101010101" pitchFamily="49" charset="-122"/>
                        </a:rPr>
                        <a:t>发布</a:t>
                      </a:r>
                    </a:p>
                  </a:txBody>
                  <a:tcPr>
                    <a:solidFill>
                      <a:srgbClr val="CCFFFF"/>
                    </a:solidFill>
                  </a:tcPr>
                </a:tc>
                <a:tc>
                  <a:txBody>
                    <a:bodyPr/>
                    <a:lstStyle/>
                    <a:p>
                      <a:pPr marL="342900" marR="0" lvl="0" indent="-76200" algn="l" defTabSz="914400" rtl="0" eaLnBrk="1" fontAlgn="base" latinLnBrk="0" hangingPunct="1">
                        <a:lnSpc>
                          <a:spcPct val="100000"/>
                        </a:lnSpc>
                        <a:spcBef>
                          <a:spcPct val="0"/>
                        </a:spcBef>
                        <a:spcAft>
                          <a:spcPct val="0"/>
                        </a:spcAft>
                        <a:buClrTx/>
                        <a:buSzTx/>
                        <a:buFontTx/>
                        <a:buNone/>
                      </a:pPr>
                      <a:r>
                        <a:rPr lang="zh-CN" altLang="en-US" sz="1800">
                          <a:ln>
                            <a:noFill/>
                          </a:ln>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sym typeface="+mn-ea"/>
                        </a:rPr>
                        <a:t>质量差               设备未按时到货</a:t>
                      </a:r>
                      <a:endParaRPr kumimoji="0" lang="zh-CN" altLang="en-US" sz="1800" b="0" i="0" u="none" strike="noStrike" cap="none" normalizeH="0" baseline="0">
                        <a:ln>
                          <a:noFill/>
                        </a:ln>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sym typeface="+mn-ea"/>
                      </a:endParaRPr>
                    </a:p>
                    <a:p>
                      <a:pPr marL="342900" marR="0" lvl="0" indent="-76200" algn="l" defTabSz="914400" rtl="0" eaLnBrk="1" fontAlgn="base" latinLnBrk="0" hangingPunct="1">
                        <a:lnSpc>
                          <a:spcPct val="100000"/>
                        </a:lnSpc>
                        <a:spcBef>
                          <a:spcPct val="0"/>
                        </a:spcBef>
                        <a:spcAft>
                          <a:spcPct val="0"/>
                        </a:spcAft>
                        <a:buClrTx/>
                        <a:buSzTx/>
                        <a:buFontTx/>
                        <a:buNone/>
                      </a:pPr>
                      <a:r>
                        <a:rPr lang="zh-CN" altLang="en-US" sz="1800">
                          <a:ln>
                            <a:noFill/>
                          </a:ln>
                          <a:solidFill>
                            <a:schemeClr val="tx1"/>
                          </a:solidFill>
                          <a:effectLst/>
                          <a:latin typeface="楷体_GB2312" panose="02010609030101010101" pitchFamily="49" charset="-122"/>
                          <a:ea typeface="楷体_GB2312" panose="02010609030101010101" pitchFamily="49" charset="-122"/>
                          <a:cs typeface="楷体_GB2312" panose="02010609030101010101" pitchFamily="49" charset="-122"/>
                          <a:sym typeface="+mn-ea"/>
                        </a:rPr>
                        <a:t>客户不满意           资金不能及时回收</a:t>
                      </a:r>
                      <a:endParaRPr lang="zh-CN" altLang="en-US">
                        <a:solidFill>
                          <a:schemeClr val="tx1"/>
                        </a:solidFill>
                        <a:latin typeface="楷体_GB2312" panose="02010609030101010101" pitchFamily="49" charset="-122"/>
                        <a:ea typeface="楷体_GB2312" panose="02010609030101010101" pitchFamily="49" charset="-122"/>
                        <a:cs typeface="楷体_GB2312" panose="02010609030101010101" pitchFamily="49" charset="-122"/>
                      </a:endParaRPr>
                    </a:p>
                  </a:txBody>
                  <a:tcPr>
                    <a:solidFill>
                      <a:srgbClr val="CCFFFF"/>
                    </a:solidFill>
                  </a:tcPr>
                </a:tc>
                <a:extLst>
                  <a:ext uri="{0D108BD9-81ED-4DB2-BD59-A6C34878D82A}">
                    <a16:rowId xmlns:a16="http://schemas.microsoft.com/office/drawing/2014/main" val="10004"/>
                  </a:ext>
                </a:extLst>
              </a:tr>
            </a:tbl>
          </a:graphicData>
        </a:graphic>
      </p:graphicFrame>
      <p:sp>
        <p:nvSpPr>
          <p:cNvPr id="6"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3.</a:t>
            </a:r>
            <a:r>
              <a:rPr lang="zh-CN" altLang="en-US" sz="4000" b="1" kern="0" dirty="0">
                <a:latin typeface="隶书" panose="02010509060101010101" pitchFamily="49" charset="-122"/>
              </a:rPr>
              <a:t>软件质量控制 </a:t>
            </a:r>
            <a:r>
              <a:rPr lang="en-US" altLang="zh-CN" sz="4000" b="1" kern="0" dirty="0">
                <a:latin typeface="隶书" panose="02010509060101010101" pitchFamily="49" charset="-122"/>
              </a:rPr>
              <a:t>– </a:t>
            </a:r>
            <a:r>
              <a:rPr lang="zh-CN" altLang="en-US" sz="4000" b="1" kern="0" dirty="0">
                <a:latin typeface="隶书" panose="02010509060101010101" pitchFamily="49" charset="-122"/>
              </a:rPr>
              <a:t>方法</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26627" name="Rectangle 3"/>
          <p:cNvSpPr>
            <a:spLocks noGrp="1"/>
          </p:cNvSpPr>
          <p:nvPr/>
        </p:nvSpPr>
        <p:spPr>
          <a:xfrm>
            <a:off x="216535" y="934085"/>
            <a:ext cx="8712200" cy="5318760"/>
          </a:xfrm>
          <a:prstGeom prst="rect">
            <a:avLst/>
          </a:prstGeom>
          <a:noFill/>
          <a:ln w="9525">
            <a:noFill/>
          </a:ln>
        </p:spPr>
        <p:txBody>
          <a:bodyPr/>
          <a:lstStyle/>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r>
              <a:rPr lang="zh-CN" altLang="en-US" sz="2400" dirty="0">
                <a:solidFill>
                  <a:srgbClr val="0000FF"/>
                </a:solidFill>
                <a:latin typeface="+mj-ea"/>
                <a:ea typeface="+mj-ea"/>
                <a:sym typeface="+mn-ea"/>
              </a:rPr>
              <a:t>   </a:t>
            </a: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19459" name="Rectangle 3"/>
          <p:cNvSpPr>
            <a:spLocks noGrp="1"/>
          </p:cNvSpPr>
          <p:nvPr/>
        </p:nvSpPr>
        <p:spPr>
          <a:xfrm>
            <a:off x="395605" y="866140"/>
            <a:ext cx="8352790" cy="5314950"/>
          </a:xfrm>
          <a:prstGeom prst="rect">
            <a:avLst/>
          </a:prstGeom>
          <a:noFill/>
          <a:ln w="9525">
            <a:noFill/>
          </a:ln>
        </p:spPr>
        <p:txBody>
          <a:bodyPr/>
          <a:lstStyle/>
          <a:p>
            <a:pPr algn="l" defTabSz="0" eaLnBrk="1" hangingPunct="1">
              <a:spcBef>
                <a:spcPct val="20000"/>
              </a:spcBef>
              <a:buClr>
                <a:schemeClr val="accent2"/>
              </a:buClr>
              <a:buSzPct val="80000"/>
              <a:buFont typeface="Wingdings" panose="05000000000000000000" charset="0"/>
            </a:pPr>
            <a:r>
              <a:rPr lang="en-US" altLang="zh-CN" sz="3200" dirty="0">
                <a:solidFill>
                  <a:srgbClr val="FF0000"/>
                </a:solidFill>
                <a:latin typeface="隶书" panose="02010509060101010101" pitchFamily="49" charset="-122"/>
                <a:ea typeface="隶书" panose="02010509060101010101" pitchFamily="49" charset="-122"/>
                <a:sym typeface="宋体" panose="02010600030101010101" pitchFamily="2" charset="-122"/>
              </a:rPr>
              <a:t>2</a:t>
            </a:r>
            <a:r>
              <a:rPr lang="zh-CN" altLang="en-US" sz="3200" dirty="0">
                <a:solidFill>
                  <a:srgbClr val="FF0000"/>
                </a:solidFill>
                <a:latin typeface="隶书" panose="02010509060101010101" pitchFamily="49" charset="-122"/>
                <a:ea typeface="隶书" panose="02010509060101010101" pitchFamily="49" charset="-122"/>
                <a:sym typeface="宋体" panose="02010600030101010101" pitchFamily="2" charset="-122"/>
              </a:rPr>
              <a:t>）风险管理法：风险控制</a:t>
            </a:r>
          </a:p>
          <a:p>
            <a:pPr lvl="1" algn="l" defTabSz="0" eaLnBrk="1" hangingPunct="1">
              <a:spcBef>
                <a:spcPct val="20000"/>
              </a:spcBef>
              <a:buClr>
                <a:schemeClr val="accent2"/>
              </a:buClr>
              <a:buSzPct val="80000"/>
              <a:buFont typeface="Arial" panose="020B0604020202020204" pitchFamily="34" charset="0"/>
            </a:pPr>
            <a:endParaRPr lang="zh-CN" altLang="en-US" sz="2000" dirty="0">
              <a:latin typeface="+mj-ea"/>
              <a:ea typeface="+mj-ea"/>
              <a:cs typeface="+mj-ea"/>
              <a:sym typeface="宋体" panose="02010600030101010101" pitchFamily="2" charset="-122"/>
            </a:endParaRPr>
          </a:p>
        </p:txBody>
      </p:sp>
      <p:sp>
        <p:nvSpPr>
          <p:cNvPr id="16388" name="Rectangle 3"/>
          <p:cNvSpPr>
            <a:spLocks noGrp="1"/>
          </p:cNvSpPr>
          <p:nvPr/>
        </p:nvSpPr>
        <p:spPr>
          <a:xfrm>
            <a:off x="716280" y="1506220"/>
            <a:ext cx="7313295" cy="446595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p"/>
              <a:defRPr sz="29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1B1A"/>
              </a:buClr>
              <a:buSzPct val="70000"/>
              <a:buFont typeface="Wingdings" panose="05000000000000000000" pitchFamily="2" charset="2"/>
              <a:buChar char="l"/>
              <a:defRPr sz="2500">
                <a:solidFill>
                  <a:schemeClr val="tx2"/>
                </a:solidFill>
                <a:latin typeface="+mn-lt"/>
                <a:ea typeface="+mj-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b="1">
                <a:solidFill>
                  <a:schemeClr val="bg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9pPr>
          </a:lstStyle>
          <a:p>
            <a:pPr marL="0" indent="0" eaLnBrk="1" hangingPunct="1">
              <a:buNone/>
            </a:pPr>
            <a:endParaRPr lang="zh-CN" altLang="en-US" sz="800" dirty="0">
              <a:latin typeface="+mj-ea"/>
              <a:ea typeface="+mj-ea"/>
            </a:endParaRPr>
          </a:p>
          <a:p>
            <a:pPr lvl="1" eaLnBrk="1" hangingPunct="1"/>
            <a:r>
              <a:rPr lang="zh-CN" altLang="en-US" sz="2400" b="0" dirty="0">
                <a:solidFill>
                  <a:srgbClr val="0000FF"/>
                </a:solidFill>
                <a:latin typeface="+mj-ea"/>
                <a:ea typeface="+mj-ea"/>
              </a:rPr>
              <a:t>风险避免</a:t>
            </a:r>
            <a:r>
              <a:rPr lang="zh-CN" altLang="en-US" sz="2400" b="0" dirty="0">
                <a:latin typeface="+mj-ea"/>
                <a:ea typeface="+mj-ea"/>
              </a:rPr>
              <a:t>：通过变更计划消除风险的触发条件，如采用成熟技术、增加资源、减少软件范围等。</a:t>
            </a:r>
          </a:p>
          <a:p>
            <a:pPr lvl="1" eaLnBrk="1" hangingPunct="1"/>
            <a:endParaRPr lang="zh-CN" altLang="en-US" sz="2400" b="0" dirty="0">
              <a:latin typeface="+mj-ea"/>
              <a:ea typeface="+mj-ea"/>
            </a:endParaRPr>
          </a:p>
          <a:p>
            <a:pPr lvl="1" eaLnBrk="1" hangingPunct="1"/>
            <a:r>
              <a:rPr lang="zh-CN" altLang="en-US" sz="2400" b="0" dirty="0">
                <a:solidFill>
                  <a:srgbClr val="0000FF"/>
                </a:solidFill>
                <a:latin typeface="+mj-ea"/>
                <a:ea typeface="+mj-ea"/>
              </a:rPr>
              <a:t>风险弱化</a:t>
            </a:r>
            <a:r>
              <a:rPr lang="zh-CN" altLang="en-US" sz="2400" b="0" dirty="0">
                <a:latin typeface="+mj-ea"/>
                <a:ea typeface="+mj-ea"/>
              </a:rPr>
              <a:t>：降低风险发生的概率，如简化流程、更多测试、开发原型系统等。</a:t>
            </a:r>
          </a:p>
          <a:p>
            <a:pPr lvl="1" eaLnBrk="1" hangingPunct="1"/>
            <a:endParaRPr lang="zh-CN" altLang="en-US" sz="2400" b="0" dirty="0">
              <a:latin typeface="+mj-ea"/>
              <a:ea typeface="+mj-ea"/>
            </a:endParaRPr>
          </a:p>
          <a:p>
            <a:pPr lvl="1" eaLnBrk="1" hangingPunct="1"/>
            <a:r>
              <a:rPr lang="zh-CN" altLang="en-US" sz="2400" b="0" dirty="0">
                <a:solidFill>
                  <a:srgbClr val="0000FF"/>
                </a:solidFill>
                <a:latin typeface="+mj-ea"/>
                <a:ea typeface="+mj-ea"/>
              </a:rPr>
              <a:t>风险承担：</a:t>
            </a:r>
            <a:r>
              <a:rPr lang="zh-CN" altLang="en-US" sz="2400" b="0" dirty="0">
                <a:latin typeface="+mj-ea"/>
                <a:ea typeface="+mj-ea"/>
              </a:rPr>
              <a:t>制定应急方案，随机应变。</a:t>
            </a:r>
          </a:p>
          <a:p>
            <a:pPr lvl="1" eaLnBrk="1" hangingPunct="1"/>
            <a:endParaRPr lang="zh-CN" altLang="en-US" sz="2400" b="0" dirty="0">
              <a:latin typeface="+mj-ea"/>
              <a:ea typeface="+mj-ea"/>
            </a:endParaRPr>
          </a:p>
          <a:p>
            <a:pPr lvl="1" eaLnBrk="1" hangingPunct="1"/>
            <a:r>
              <a:rPr lang="zh-CN" altLang="en-US" sz="2400" b="0" dirty="0">
                <a:solidFill>
                  <a:srgbClr val="0000FF"/>
                </a:solidFill>
                <a:latin typeface="+mj-ea"/>
                <a:ea typeface="+mj-ea"/>
              </a:rPr>
              <a:t>风险转移：</a:t>
            </a:r>
            <a:r>
              <a:rPr lang="zh-CN" altLang="en-US" sz="2400" b="0" dirty="0">
                <a:latin typeface="+mj-ea"/>
                <a:ea typeface="+mj-ea"/>
              </a:rPr>
              <a:t>将风险发生的结果连同应对权利转移给有承受能力的第三方。</a:t>
            </a:r>
          </a:p>
        </p:txBody>
      </p:sp>
      <p:sp>
        <p:nvSpPr>
          <p:cNvPr id="6"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3.</a:t>
            </a:r>
            <a:r>
              <a:rPr lang="zh-CN" altLang="en-US" sz="4000" b="1" kern="0" dirty="0">
                <a:latin typeface="隶书" panose="02010509060101010101" pitchFamily="49" charset="-122"/>
              </a:rPr>
              <a:t>软件质量控制 </a:t>
            </a:r>
            <a:r>
              <a:rPr lang="en-US" altLang="zh-CN" sz="4000" b="1" kern="0" dirty="0">
                <a:latin typeface="隶书" panose="02010509060101010101" pitchFamily="49" charset="-122"/>
              </a:rPr>
              <a:t>– </a:t>
            </a:r>
            <a:r>
              <a:rPr lang="zh-CN" altLang="en-US" sz="4000" b="1" kern="0" dirty="0">
                <a:latin typeface="隶书" panose="02010509060101010101" pitchFamily="49" charset="-122"/>
              </a:rPr>
              <a:t>方法</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26627" name="Rectangle 3"/>
          <p:cNvSpPr>
            <a:spLocks noGrp="1"/>
          </p:cNvSpPr>
          <p:nvPr/>
        </p:nvSpPr>
        <p:spPr>
          <a:xfrm>
            <a:off x="216535" y="934085"/>
            <a:ext cx="8712200" cy="5318760"/>
          </a:xfrm>
          <a:prstGeom prst="rect">
            <a:avLst/>
          </a:prstGeom>
          <a:noFill/>
          <a:ln w="9525">
            <a:noFill/>
          </a:ln>
        </p:spPr>
        <p:txBody>
          <a:bodyPr/>
          <a:lstStyle/>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r>
              <a:rPr lang="zh-CN" altLang="en-US" sz="2400" dirty="0">
                <a:solidFill>
                  <a:srgbClr val="0000FF"/>
                </a:solidFill>
                <a:latin typeface="+mj-ea"/>
                <a:ea typeface="+mj-ea"/>
                <a:sym typeface="+mn-ea"/>
              </a:rPr>
              <a:t>   </a:t>
            </a: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19459" name="Rectangle 3"/>
          <p:cNvSpPr>
            <a:spLocks noGrp="1"/>
          </p:cNvSpPr>
          <p:nvPr/>
        </p:nvSpPr>
        <p:spPr>
          <a:xfrm>
            <a:off x="395605" y="866140"/>
            <a:ext cx="8352790" cy="5314950"/>
          </a:xfrm>
          <a:prstGeom prst="rect">
            <a:avLst/>
          </a:prstGeom>
          <a:noFill/>
          <a:ln w="9525">
            <a:noFill/>
          </a:ln>
        </p:spPr>
        <p:txBody>
          <a:bodyPr/>
          <a:lstStyle/>
          <a:p>
            <a:pPr algn="l" defTabSz="0" eaLnBrk="1" hangingPunct="1">
              <a:spcBef>
                <a:spcPct val="20000"/>
              </a:spcBef>
              <a:buClr>
                <a:schemeClr val="accent2"/>
              </a:buClr>
              <a:buSzPct val="80000"/>
              <a:buFont typeface="Wingdings" panose="05000000000000000000" charset="0"/>
            </a:pPr>
            <a:r>
              <a:rPr lang="en-US" altLang="zh-CN" sz="3600" dirty="0">
                <a:solidFill>
                  <a:srgbClr val="FF0000"/>
                </a:solidFill>
                <a:latin typeface="隶书" panose="02010509060101010101" pitchFamily="49" charset="-122"/>
                <a:ea typeface="隶书" panose="02010509060101010101" pitchFamily="49" charset="-122"/>
                <a:sym typeface="宋体" panose="02010600030101010101" pitchFamily="2" charset="-122"/>
              </a:rPr>
              <a:t>3</a:t>
            </a:r>
            <a:r>
              <a:rPr lang="zh-CN" altLang="en-US" sz="3600" dirty="0">
                <a:solidFill>
                  <a:srgbClr val="FF0000"/>
                </a:solidFill>
                <a:latin typeface="隶书" panose="02010509060101010101" pitchFamily="49" charset="-122"/>
                <a:ea typeface="隶书" panose="02010509060101010101" pitchFamily="49" charset="-122"/>
                <a:sym typeface="宋体" panose="02010600030101010101" pitchFamily="2" charset="-122"/>
              </a:rPr>
              <a:t>）戴明环</a:t>
            </a:r>
            <a:endPar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buFont typeface="Arial" panose="020B0604020202020204" pitchFamily="34" charset="0"/>
            </a:pPr>
            <a:r>
              <a:rPr lang="zh-CN" altLang="en-US" sz="2400" dirty="0">
                <a:solidFill>
                  <a:schemeClr val="tx1"/>
                </a:solidFill>
                <a:latin typeface="隶书" panose="02010509060101010101" pitchFamily="49" charset="-122"/>
                <a:ea typeface="隶书" panose="02010509060101010101" pitchFamily="49" charset="-122"/>
                <a:sym typeface="宋体" panose="02010600030101010101" pitchFamily="2" charset="-122"/>
              </a:rPr>
              <a:t>美国质量管理专家 休哈特 博士首先提出的，由日本人戴明采纳、宣传，获得普及。</a:t>
            </a:r>
          </a:p>
          <a:p>
            <a:pPr lvl="1" algn="l" defTabSz="0" eaLnBrk="1" hangingPunct="1">
              <a:spcBef>
                <a:spcPct val="20000"/>
              </a:spcBef>
              <a:buClr>
                <a:schemeClr val="accent2"/>
              </a:buClr>
              <a:buSzPct val="80000"/>
              <a:buFont typeface="Arial" panose="020B0604020202020204" pitchFamily="34" charset="0"/>
            </a:pPr>
            <a:endPar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buFont typeface="Arial" panose="020B0604020202020204" pitchFamily="34" charset="0"/>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Wingdings" panose="05000000000000000000" charset="0"/>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Wingdings" panose="05000000000000000000" charset="0"/>
            </a:pPr>
            <a:endParaRPr lang="zh-CN" altLang="en-US" sz="2000" dirty="0">
              <a:latin typeface="+mj-ea"/>
              <a:ea typeface="+mj-ea"/>
              <a:cs typeface="+mj-ea"/>
              <a:sym typeface="宋体" panose="02010600030101010101" pitchFamily="2" charset="-122"/>
            </a:endParaRPr>
          </a:p>
        </p:txBody>
      </p:sp>
      <p:pic>
        <p:nvPicPr>
          <p:cNvPr id="2" name="图片 1"/>
          <p:cNvPicPr>
            <a:picLocks noChangeAspect="1"/>
          </p:cNvPicPr>
          <p:nvPr/>
        </p:nvPicPr>
        <p:blipFill>
          <a:blip r:embed="rId3"/>
          <a:stretch>
            <a:fillRect/>
          </a:stretch>
        </p:blipFill>
        <p:spPr>
          <a:xfrm>
            <a:off x="2099310" y="2709545"/>
            <a:ext cx="4705985" cy="3182620"/>
          </a:xfrm>
          <a:prstGeom prst="rect">
            <a:avLst/>
          </a:prstGeom>
        </p:spPr>
      </p:pic>
      <p:sp>
        <p:nvSpPr>
          <p:cNvPr id="6"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3.</a:t>
            </a:r>
            <a:r>
              <a:rPr lang="zh-CN" altLang="en-US" sz="4000" b="1" kern="0" dirty="0">
                <a:latin typeface="隶书" panose="02010509060101010101" pitchFamily="49" charset="-122"/>
              </a:rPr>
              <a:t>软件质量控制 </a:t>
            </a:r>
            <a:r>
              <a:rPr lang="en-US" altLang="zh-CN" sz="4000" b="1" kern="0" dirty="0">
                <a:latin typeface="隶书" panose="02010509060101010101" pitchFamily="49" charset="-122"/>
              </a:rPr>
              <a:t>– </a:t>
            </a:r>
            <a:r>
              <a:rPr lang="zh-CN" altLang="en-US" sz="4000" b="1" kern="0" dirty="0">
                <a:latin typeface="隶书" panose="02010509060101010101" pitchFamily="49" charset="-122"/>
              </a:rPr>
              <a:t>方法</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26627" name="Rectangle 3"/>
          <p:cNvSpPr>
            <a:spLocks noGrp="1"/>
          </p:cNvSpPr>
          <p:nvPr/>
        </p:nvSpPr>
        <p:spPr>
          <a:xfrm>
            <a:off x="216535" y="934085"/>
            <a:ext cx="8712200" cy="5318760"/>
          </a:xfrm>
          <a:prstGeom prst="rect">
            <a:avLst/>
          </a:prstGeom>
          <a:noFill/>
          <a:ln w="9525">
            <a:noFill/>
          </a:ln>
        </p:spPr>
        <p:txBody>
          <a:bodyPr/>
          <a:lstStyle/>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r>
              <a:rPr lang="zh-CN" altLang="en-US" sz="2400" dirty="0">
                <a:solidFill>
                  <a:srgbClr val="0000FF"/>
                </a:solidFill>
                <a:latin typeface="+mj-ea"/>
                <a:ea typeface="+mj-ea"/>
                <a:sym typeface="+mn-ea"/>
              </a:rPr>
              <a:t>   </a:t>
            </a: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19459" name="Rectangle 3"/>
          <p:cNvSpPr>
            <a:spLocks noGrp="1"/>
          </p:cNvSpPr>
          <p:nvPr/>
        </p:nvSpPr>
        <p:spPr>
          <a:xfrm>
            <a:off x="395605" y="866140"/>
            <a:ext cx="8352790" cy="5314950"/>
          </a:xfrm>
          <a:prstGeom prst="rect">
            <a:avLst/>
          </a:prstGeom>
          <a:noFill/>
          <a:ln w="9525">
            <a:noFill/>
          </a:ln>
        </p:spPr>
        <p:txBody>
          <a:bodyPr/>
          <a:lstStyle/>
          <a:p>
            <a:pPr marL="457200" indent="-457200" algn="l" defTabSz="0" eaLnBrk="1" hangingPunct="1">
              <a:spcBef>
                <a:spcPct val="20000"/>
              </a:spcBef>
              <a:buClr>
                <a:schemeClr val="accent2"/>
              </a:buClr>
              <a:buSzPct val="80000"/>
              <a:buFont typeface="Wingdings" panose="05000000000000000000" charset="0"/>
              <a:buChar char="n"/>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Wingdings" panose="05000000000000000000" charset="0"/>
            </a:pPr>
            <a:r>
              <a:rPr lang="en-US" altLang="zh-CN" sz="2800" dirty="0">
                <a:solidFill>
                  <a:srgbClr val="FF0000"/>
                </a:solidFill>
                <a:latin typeface="隶书" panose="02010509060101010101" pitchFamily="49" charset="-122"/>
                <a:ea typeface="隶书" panose="02010509060101010101" pitchFamily="49" charset="-122"/>
                <a:sym typeface="宋体" panose="02010600030101010101" pitchFamily="2" charset="-122"/>
              </a:rPr>
              <a:t>1</a:t>
            </a:r>
            <a:r>
              <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rPr>
              <a:t>）检查表 </a:t>
            </a:r>
            <a:r>
              <a:rPr lang="en-US" altLang="zh-CN" sz="2800" dirty="0">
                <a:solidFill>
                  <a:srgbClr val="FF0000"/>
                </a:solidFill>
                <a:latin typeface="隶书" panose="02010509060101010101" pitchFamily="49" charset="-122"/>
                <a:ea typeface="隶书" panose="02010509060101010101" pitchFamily="49" charset="-122"/>
                <a:sym typeface="宋体" panose="02010600030101010101" pitchFamily="2" charset="-122"/>
              </a:rPr>
              <a:t>checklist: </a:t>
            </a:r>
            <a:r>
              <a:rPr lang="zh-CN" altLang="en-US" sz="2400" dirty="0">
                <a:solidFill>
                  <a:schemeClr val="tx1"/>
                </a:solidFill>
                <a:latin typeface="隶书" panose="02010509060101010101" pitchFamily="49" charset="-122"/>
                <a:ea typeface="隶书" panose="02010509060101010101" pitchFamily="49" charset="-122"/>
                <a:sym typeface="宋体" panose="02010600030101010101" pitchFamily="2" charset="-122"/>
              </a:rPr>
              <a:t>某发布检查表示例</a:t>
            </a:r>
          </a:p>
          <a:p>
            <a:pPr lvl="1" algn="l" defTabSz="0" eaLnBrk="1" hangingPunct="1">
              <a:spcBef>
                <a:spcPct val="20000"/>
              </a:spcBef>
              <a:buClr>
                <a:schemeClr val="accent2"/>
              </a:buClr>
              <a:buSzPct val="80000"/>
              <a:buFont typeface="Arial" panose="020B0604020202020204" pitchFamily="34" charset="0"/>
            </a:pPr>
            <a:endParaRPr lang="zh-CN" altLang="en-US" sz="2400" dirty="0">
              <a:solidFill>
                <a:schemeClr val="tx1"/>
              </a:solidFill>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buFont typeface="Arial" panose="020B0604020202020204" pitchFamily="34" charset="0"/>
            </a:pPr>
            <a:endPar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buFont typeface="Arial" panose="020B0604020202020204" pitchFamily="34" charset="0"/>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Wingdings" panose="05000000000000000000" charset="0"/>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Wingdings" panose="05000000000000000000" charset="0"/>
            </a:pPr>
            <a:endParaRPr lang="zh-CN" altLang="en-US" sz="2000" dirty="0">
              <a:latin typeface="+mj-ea"/>
              <a:ea typeface="+mj-ea"/>
              <a:cs typeface="+mj-ea"/>
              <a:sym typeface="宋体" panose="02010600030101010101" pitchFamily="2" charset="-122"/>
            </a:endParaRPr>
          </a:p>
        </p:txBody>
      </p:sp>
      <p:pic>
        <p:nvPicPr>
          <p:cNvPr id="1660933" name="图片 1660932"/>
          <p:cNvPicPr>
            <a:picLocks noChangeAspect="1"/>
          </p:cNvPicPr>
          <p:nvPr/>
        </p:nvPicPr>
        <p:blipFill>
          <a:blip r:embed="rId3"/>
          <a:stretch>
            <a:fillRect/>
          </a:stretch>
        </p:blipFill>
        <p:spPr>
          <a:xfrm>
            <a:off x="1261110" y="1946275"/>
            <a:ext cx="6494780" cy="4065270"/>
          </a:xfrm>
          <a:prstGeom prst="rect">
            <a:avLst/>
          </a:prstGeom>
          <a:noFill/>
          <a:ln w="9525">
            <a:noFill/>
          </a:ln>
        </p:spPr>
      </p:pic>
      <p:sp>
        <p:nvSpPr>
          <p:cNvPr id="6"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3.</a:t>
            </a:r>
            <a:r>
              <a:rPr lang="zh-CN" altLang="en-US" sz="4000" b="1" kern="0" dirty="0">
                <a:latin typeface="隶书" panose="02010509060101010101" pitchFamily="49" charset="-122"/>
              </a:rPr>
              <a:t>软件质量控制 </a:t>
            </a:r>
            <a:r>
              <a:rPr lang="en-US" altLang="zh-CN" sz="4000" b="1" kern="0" dirty="0">
                <a:latin typeface="隶书" panose="02010509060101010101" pitchFamily="49" charset="-122"/>
              </a:rPr>
              <a:t>– </a:t>
            </a:r>
            <a:r>
              <a:rPr lang="zh-CN" altLang="en-US" sz="4000" b="1" kern="0" dirty="0">
                <a:latin typeface="隶书" panose="02010509060101010101" pitchFamily="49" charset="-122"/>
              </a:rPr>
              <a:t>工具</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26627" name="Rectangle 3"/>
          <p:cNvSpPr>
            <a:spLocks noGrp="1"/>
          </p:cNvSpPr>
          <p:nvPr/>
        </p:nvSpPr>
        <p:spPr>
          <a:xfrm>
            <a:off x="216535" y="934085"/>
            <a:ext cx="8712200" cy="5318760"/>
          </a:xfrm>
          <a:prstGeom prst="rect">
            <a:avLst/>
          </a:prstGeom>
          <a:noFill/>
          <a:ln w="9525">
            <a:noFill/>
          </a:ln>
        </p:spPr>
        <p:txBody>
          <a:bodyPr/>
          <a:lstStyle/>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r>
              <a:rPr lang="zh-CN" altLang="en-US" sz="2400" dirty="0">
                <a:solidFill>
                  <a:srgbClr val="0000FF"/>
                </a:solidFill>
                <a:latin typeface="+mj-ea"/>
                <a:ea typeface="+mj-ea"/>
                <a:sym typeface="+mn-ea"/>
              </a:rPr>
              <a:t>   </a:t>
            </a: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19459" name="Rectangle 3"/>
          <p:cNvSpPr>
            <a:spLocks noGrp="1"/>
          </p:cNvSpPr>
          <p:nvPr/>
        </p:nvSpPr>
        <p:spPr>
          <a:xfrm>
            <a:off x="395605" y="866140"/>
            <a:ext cx="8352790" cy="5314950"/>
          </a:xfrm>
          <a:prstGeom prst="rect">
            <a:avLst/>
          </a:prstGeom>
          <a:noFill/>
          <a:ln w="9525">
            <a:noFill/>
          </a:ln>
        </p:spPr>
        <p:txBody>
          <a:bodyPr/>
          <a:lstStyle/>
          <a:p>
            <a:pPr marL="457200" indent="-457200" algn="l" defTabSz="0" eaLnBrk="1" hangingPunct="1">
              <a:spcBef>
                <a:spcPct val="20000"/>
              </a:spcBef>
              <a:buClr>
                <a:schemeClr val="accent2"/>
              </a:buClr>
              <a:buSzPct val="80000"/>
              <a:buFont typeface="Wingdings" panose="05000000000000000000" charset="0"/>
              <a:buChar char="n"/>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Wingdings" panose="05000000000000000000" charset="0"/>
            </a:pPr>
            <a:r>
              <a:rPr lang="en-US" altLang="zh-CN" sz="2800" dirty="0">
                <a:solidFill>
                  <a:srgbClr val="FF0000"/>
                </a:solidFill>
                <a:latin typeface="隶书" panose="02010509060101010101" pitchFamily="49" charset="-122"/>
                <a:ea typeface="隶书" panose="02010509060101010101" pitchFamily="49" charset="-122"/>
                <a:sym typeface="宋体" panose="02010600030101010101" pitchFamily="2" charset="-122"/>
              </a:rPr>
              <a:t>2</a:t>
            </a:r>
            <a:r>
              <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rPr>
              <a:t>）</a:t>
            </a:r>
            <a:r>
              <a:rPr lang="zh-CN" altLang="en-US" sz="2800" dirty="0">
                <a:solidFill>
                  <a:srgbClr val="FF0000"/>
                </a:solidFill>
                <a:latin typeface="隶书" panose="02010509060101010101" pitchFamily="49" charset="-122"/>
                <a:ea typeface="隶书" panose="02010509060101010101" pitchFamily="49" charset="-122"/>
                <a:sym typeface="+mn-ea"/>
              </a:rPr>
              <a:t>Pareto图</a:t>
            </a:r>
            <a:r>
              <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rPr>
              <a:t>:</a:t>
            </a:r>
            <a:r>
              <a:rPr lang="zh-CN" altLang="en-US" sz="2400" dirty="0">
                <a:latin typeface="隶书" panose="02010509060101010101" pitchFamily="49" charset="-122"/>
                <a:ea typeface="隶书" panose="02010509060101010101" pitchFamily="49" charset="-122"/>
                <a:sym typeface="宋体" panose="02010600030101010101" pitchFamily="2" charset="-122"/>
              </a:rPr>
              <a:t> </a:t>
            </a:r>
            <a:r>
              <a:rPr lang="en-US" altLang="zh-CN" sz="2400" dirty="0">
                <a:latin typeface="隶书" panose="02010509060101010101" pitchFamily="49" charset="-122"/>
                <a:ea typeface="隶书" panose="02010509060101010101" pitchFamily="49" charset="-122"/>
                <a:sym typeface="宋体" panose="02010600030101010101" pitchFamily="2" charset="-122"/>
              </a:rPr>
              <a:t>80/20</a:t>
            </a:r>
            <a:r>
              <a:rPr lang="zh-CN" altLang="en-US" sz="2400" dirty="0">
                <a:latin typeface="隶书" panose="02010509060101010101" pitchFamily="49" charset="-122"/>
                <a:ea typeface="隶书" panose="02010509060101010101" pitchFamily="49" charset="-122"/>
                <a:sym typeface="宋体" panose="02010600030101010101" pitchFamily="2" charset="-122"/>
              </a:rPr>
              <a:t>原则</a:t>
            </a:r>
          </a:p>
          <a:p>
            <a:pPr algn="l" defTabSz="0" eaLnBrk="1" hangingPunct="1">
              <a:spcBef>
                <a:spcPct val="20000"/>
              </a:spcBef>
              <a:buClr>
                <a:schemeClr val="accent2"/>
              </a:buClr>
              <a:buSzPct val="80000"/>
              <a:buFont typeface="Wingdings" panose="05000000000000000000" charset="0"/>
            </a:pPr>
            <a:r>
              <a:rPr lang="zh-CN" altLang="en-US" sz="2000" dirty="0">
                <a:solidFill>
                  <a:schemeClr val="tx1"/>
                </a:solidFill>
                <a:latin typeface="隶书" panose="02010509060101010101" pitchFamily="49" charset="-122"/>
                <a:ea typeface="隶书" panose="02010509060101010101" pitchFamily="49" charset="-122"/>
                <a:sym typeface="宋体" panose="02010600030101010101" pitchFamily="2" charset="-122"/>
              </a:rPr>
              <a:t>   一种按事件发生的频率排序而成，显示由于各种原因引起的缺陷数量或不一致的排列顺序，是找出影响项目产品或服务质量的主要因素的方法。</a:t>
            </a:r>
            <a:endParaRPr lang="zh-CN" altLang="en-US" sz="2400" dirty="0">
              <a:solidFill>
                <a:schemeClr val="tx1"/>
              </a:solidFill>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buFont typeface="Arial" panose="020B0604020202020204" pitchFamily="34" charset="0"/>
            </a:pPr>
            <a:endParaRPr lang="zh-CN" altLang="en-US" sz="2400" dirty="0">
              <a:solidFill>
                <a:schemeClr val="tx1"/>
              </a:solidFill>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buFont typeface="Arial" panose="020B0604020202020204" pitchFamily="34" charset="0"/>
            </a:pPr>
            <a:endPar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buFont typeface="Arial" panose="020B0604020202020204" pitchFamily="34" charset="0"/>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Wingdings" panose="05000000000000000000" charset="0"/>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Wingdings" panose="05000000000000000000" charset="0"/>
            </a:pPr>
            <a:endParaRPr lang="zh-CN" altLang="en-US" sz="2000" dirty="0">
              <a:latin typeface="+mj-ea"/>
              <a:ea typeface="+mj-ea"/>
              <a:cs typeface="+mj-ea"/>
              <a:sym typeface="宋体" panose="02010600030101010101" pitchFamily="2" charset="-122"/>
            </a:endParaRPr>
          </a:p>
        </p:txBody>
      </p:sp>
      <p:pic>
        <p:nvPicPr>
          <p:cNvPr id="1669126" name="图片 1669125"/>
          <p:cNvPicPr>
            <a:picLocks noChangeAspect="1"/>
          </p:cNvPicPr>
          <p:nvPr/>
        </p:nvPicPr>
        <p:blipFill>
          <a:blip r:embed="rId3">
            <a:grayscl/>
          </a:blip>
          <a:stretch>
            <a:fillRect/>
          </a:stretch>
        </p:blipFill>
        <p:spPr>
          <a:xfrm>
            <a:off x="2180590" y="2778125"/>
            <a:ext cx="4522470" cy="3474720"/>
          </a:xfrm>
          <a:prstGeom prst="rect">
            <a:avLst/>
          </a:prstGeom>
          <a:noFill/>
          <a:ln w="9525">
            <a:noFill/>
          </a:ln>
        </p:spPr>
      </p:pic>
      <p:sp>
        <p:nvSpPr>
          <p:cNvPr id="6"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3.</a:t>
            </a:r>
            <a:r>
              <a:rPr lang="zh-CN" altLang="en-US" sz="4000" b="1" kern="0" dirty="0">
                <a:latin typeface="隶书" panose="02010509060101010101" pitchFamily="49" charset="-122"/>
              </a:rPr>
              <a:t>软件质量控制 </a:t>
            </a:r>
            <a:r>
              <a:rPr lang="en-US" altLang="zh-CN" sz="4000" b="1" kern="0" dirty="0">
                <a:latin typeface="隶书" panose="02010509060101010101" pitchFamily="49" charset="-122"/>
              </a:rPr>
              <a:t>– </a:t>
            </a:r>
            <a:r>
              <a:rPr lang="zh-CN" altLang="en-US" sz="4000" b="1" kern="0" dirty="0">
                <a:latin typeface="隶书" panose="02010509060101010101" pitchFamily="49" charset="-122"/>
              </a:rPr>
              <a:t>工具</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26627" name="Rectangle 3"/>
          <p:cNvSpPr>
            <a:spLocks noGrp="1"/>
          </p:cNvSpPr>
          <p:nvPr/>
        </p:nvSpPr>
        <p:spPr>
          <a:xfrm>
            <a:off x="216535" y="934085"/>
            <a:ext cx="8712200" cy="5318760"/>
          </a:xfrm>
          <a:prstGeom prst="rect">
            <a:avLst/>
          </a:prstGeom>
          <a:noFill/>
          <a:ln w="9525">
            <a:noFill/>
          </a:ln>
        </p:spPr>
        <p:txBody>
          <a:bodyPr/>
          <a:lstStyle/>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r>
              <a:rPr lang="zh-CN" altLang="en-US" sz="2400" dirty="0">
                <a:solidFill>
                  <a:srgbClr val="0000FF"/>
                </a:solidFill>
                <a:latin typeface="+mj-ea"/>
                <a:ea typeface="+mj-ea"/>
                <a:sym typeface="+mn-ea"/>
              </a:rPr>
              <a:t>   </a:t>
            </a: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19459" name="Rectangle 3"/>
          <p:cNvSpPr>
            <a:spLocks noGrp="1"/>
          </p:cNvSpPr>
          <p:nvPr/>
        </p:nvSpPr>
        <p:spPr>
          <a:xfrm>
            <a:off x="396240" y="1155065"/>
            <a:ext cx="8352790" cy="5314950"/>
          </a:xfrm>
          <a:prstGeom prst="rect">
            <a:avLst/>
          </a:prstGeom>
          <a:noFill/>
          <a:ln w="9525">
            <a:noFill/>
          </a:ln>
        </p:spPr>
        <p:txBody>
          <a:bodyPr/>
          <a:lstStyle/>
          <a:p>
            <a:pPr algn="l" defTabSz="0" eaLnBrk="1" hangingPunct="1">
              <a:spcBef>
                <a:spcPct val="20000"/>
              </a:spcBef>
              <a:buClr>
                <a:schemeClr val="accent2"/>
              </a:buClr>
              <a:buSzPct val="80000"/>
              <a:buFont typeface="Wingdings" panose="05000000000000000000" charset="0"/>
            </a:pPr>
            <a:r>
              <a:rPr lang="en-US" altLang="zh-CN" sz="2800" dirty="0">
                <a:solidFill>
                  <a:srgbClr val="FF0000"/>
                </a:solidFill>
                <a:latin typeface="隶书" panose="02010509060101010101" pitchFamily="49" charset="-122"/>
                <a:ea typeface="隶书" panose="02010509060101010101" pitchFamily="49" charset="-122"/>
                <a:sym typeface="宋体" panose="02010600030101010101" pitchFamily="2" charset="-122"/>
              </a:rPr>
              <a:t>3</a:t>
            </a:r>
            <a:r>
              <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rPr>
              <a:t>）直方图</a:t>
            </a:r>
          </a:p>
          <a:p>
            <a:pPr algn="l" defTabSz="0" eaLnBrk="1" hangingPunct="1">
              <a:spcBef>
                <a:spcPct val="20000"/>
              </a:spcBef>
              <a:buClr>
                <a:schemeClr val="accent2"/>
              </a:buClr>
              <a:buSzPct val="80000"/>
              <a:buFont typeface="Wingdings" panose="05000000000000000000" charset="0"/>
            </a:pPr>
            <a:r>
              <a:rPr lang="zh-CN" altLang="en-US" sz="2000" dirty="0">
                <a:solidFill>
                  <a:schemeClr val="tx1"/>
                </a:solidFill>
                <a:latin typeface="隶书" panose="02010509060101010101" pitchFamily="49" charset="-122"/>
                <a:ea typeface="隶书" panose="02010509060101010101" pitchFamily="49" charset="-122"/>
                <a:sym typeface="宋体" panose="02010600030101010101" pitchFamily="2" charset="-122"/>
              </a:rPr>
              <a:t> </a:t>
            </a:r>
            <a:endParaRPr lang="zh-CN" altLang="en-US" sz="2400" dirty="0">
              <a:solidFill>
                <a:schemeClr val="tx1"/>
              </a:solidFill>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buFont typeface="Arial" panose="020B0604020202020204" pitchFamily="34" charset="0"/>
            </a:pPr>
            <a:endPar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buFont typeface="Arial" panose="020B0604020202020204" pitchFamily="34" charset="0"/>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Wingdings" panose="05000000000000000000" charset="0"/>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Wingdings" panose="05000000000000000000" charset="0"/>
            </a:pPr>
            <a:endParaRPr lang="zh-CN" altLang="en-US" sz="2000" dirty="0">
              <a:latin typeface="+mj-ea"/>
              <a:ea typeface="+mj-ea"/>
              <a:cs typeface="+mj-ea"/>
              <a:sym typeface="宋体" panose="02010600030101010101" pitchFamily="2" charset="-122"/>
            </a:endParaRPr>
          </a:p>
        </p:txBody>
      </p:sp>
      <p:pic>
        <p:nvPicPr>
          <p:cNvPr id="1662980" name="图片 1662979"/>
          <p:cNvPicPr>
            <a:picLocks noChangeAspect="1"/>
          </p:cNvPicPr>
          <p:nvPr/>
        </p:nvPicPr>
        <p:blipFill>
          <a:blip r:embed="rId3">
            <a:grayscl/>
          </a:blip>
          <a:stretch>
            <a:fillRect/>
          </a:stretch>
        </p:blipFill>
        <p:spPr>
          <a:xfrm>
            <a:off x="590868" y="1884998"/>
            <a:ext cx="4068762" cy="3276600"/>
          </a:xfrm>
          <a:prstGeom prst="rect">
            <a:avLst/>
          </a:prstGeom>
          <a:noFill/>
          <a:ln w="9525">
            <a:noFill/>
          </a:ln>
        </p:spPr>
      </p:pic>
      <p:pic>
        <p:nvPicPr>
          <p:cNvPr id="1662981" name="图片 1662980"/>
          <p:cNvPicPr>
            <a:picLocks noChangeAspect="1"/>
          </p:cNvPicPr>
          <p:nvPr/>
        </p:nvPicPr>
        <p:blipFill>
          <a:blip r:embed="rId4">
            <a:grayscl/>
          </a:blip>
          <a:stretch>
            <a:fillRect/>
          </a:stretch>
        </p:blipFill>
        <p:spPr>
          <a:xfrm>
            <a:off x="4542155" y="1882140"/>
            <a:ext cx="4032250" cy="3279775"/>
          </a:xfrm>
          <a:prstGeom prst="rect">
            <a:avLst/>
          </a:prstGeom>
          <a:noFill/>
          <a:ln w="9525">
            <a:noFill/>
          </a:ln>
        </p:spPr>
      </p:pic>
      <p:sp>
        <p:nvSpPr>
          <p:cNvPr id="7"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3.</a:t>
            </a:r>
            <a:r>
              <a:rPr lang="zh-CN" altLang="en-US" sz="4000" b="1" kern="0" dirty="0">
                <a:latin typeface="隶书" panose="02010509060101010101" pitchFamily="49" charset="-122"/>
              </a:rPr>
              <a:t>软件质量控制 </a:t>
            </a:r>
            <a:r>
              <a:rPr lang="en-US" altLang="zh-CN" sz="4000" b="1" kern="0" dirty="0">
                <a:latin typeface="隶书" panose="02010509060101010101" pitchFamily="49" charset="-122"/>
              </a:rPr>
              <a:t>– </a:t>
            </a:r>
            <a:r>
              <a:rPr lang="zh-CN" altLang="en-US" sz="4000" b="1" kern="0" dirty="0">
                <a:latin typeface="隶书" panose="02010509060101010101" pitchFamily="49" charset="-122"/>
              </a:rPr>
              <a:t>工具</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26627" name="Rectangle 3"/>
          <p:cNvSpPr>
            <a:spLocks noGrp="1"/>
          </p:cNvSpPr>
          <p:nvPr/>
        </p:nvSpPr>
        <p:spPr>
          <a:xfrm>
            <a:off x="216535" y="934085"/>
            <a:ext cx="8712200" cy="5318760"/>
          </a:xfrm>
          <a:prstGeom prst="rect">
            <a:avLst/>
          </a:prstGeom>
          <a:noFill/>
          <a:ln w="9525">
            <a:noFill/>
          </a:ln>
        </p:spPr>
        <p:txBody>
          <a:bodyPr/>
          <a:lstStyle/>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r>
              <a:rPr lang="zh-CN" altLang="en-US" sz="2400" dirty="0">
                <a:solidFill>
                  <a:srgbClr val="0000FF"/>
                </a:solidFill>
                <a:latin typeface="+mj-ea"/>
                <a:ea typeface="+mj-ea"/>
                <a:sym typeface="+mn-ea"/>
              </a:rPr>
              <a:t>   </a:t>
            </a: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19459" name="Rectangle 3"/>
          <p:cNvSpPr>
            <a:spLocks noGrp="1"/>
          </p:cNvSpPr>
          <p:nvPr/>
        </p:nvSpPr>
        <p:spPr>
          <a:xfrm>
            <a:off x="395605" y="866140"/>
            <a:ext cx="8352790" cy="5314950"/>
          </a:xfrm>
          <a:prstGeom prst="rect">
            <a:avLst/>
          </a:prstGeom>
          <a:noFill/>
          <a:ln w="9525">
            <a:noFill/>
          </a:ln>
        </p:spPr>
        <p:txBody>
          <a:bodyPr/>
          <a:lstStyle/>
          <a:p>
            <a:pPr marL="457200" indent="-457200" algn="l" defTabSz="0" eaLnBrk="1" hangingPunct="1">
              <a:spcBef>
                <a:spcPct val="20000"/>
              </a:spcBef>
              <a:buClr>
                <a:schemeClr val="accent2"/>
              </a:buClr>
              <a:buSzPct val="80000"/>
              <a:buFont typeface="Wingdings" panose="05000000000000000000" charset="0"/>
              <a:buChar char="n"/>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Wingdings" panose="05000000000000000000" charset="0"/>
            </a:pPr>
            <a:r>
              <a:rPr lang="en-US" altLang="zh-CN" sz="2800" dirty="0">
                <a:solidFill>
                  <a:srgbClr val="FF0000"/>
                </a:solidFill>
                <a:latin typeface="隶书" panose="02010509060101010101" pitchFamily="49" charset="-122"/>
                <a:ea typeface="隶书" panose="02010509060101010101" pitchFamily="49" charset="-122"/>
                <a:sym typeface="宋体" panose="02010600030101010101" pitchFamily="2" charset="-122"/>
              </a:rPr>
              <a:t>4</a:t>
            </a:r>
            <a:r>
              <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rPr>
              <a:t>）运行图</a:t>
            </a:r>
          </a:p>
          <a:p>
            <a:pPr algn="l" defTabSz="0" eaLnBrk="1" hangingPunct="1">
              <a:spcBef>
                <a:spcPct val="20000"/>
              </a:spcBef>
              <a:buClr>
                <a:schemeClr val="accent2"/>
              </a:buClr>
              <a:buSzPct val="80000"/>
              <a:buFont typeface="Wingdings" panose="05000000000000000000" charset="0"/>
            </a:pPr>
            <a:r>
              <a:rPr lang="zh-CN" altLang="en-US" sz="2000" dirty="0">
                <a:solidFill>
                  <a:schemeClr val="tx1"/>
                </a:solidFill>
                <a:latin typeface="隶书" panose="02010509060101010101" pitchFamily="49" charset="-122"/>
                <a:ea typeface="隶书" panose="02010509060101010101" pitchFamily="49" charset="-122"/>
                <a:sym typeface="宋体" panose="02010600030101010101" pitchFamily="2" charset="-122"/>
              </a:rPr>
              <a:t> </a:t>
            </a:r>
            <a:endParaRPr lang="zh-CN" altLang="en-US" sz="2400" dirty="0">
              <a:solidFill>
                <a:schemeClr val="tx1"/>
              </a:solidFill>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buFont typeface="Arial" panose="020B0604020202020204" pitchFamily="34" charset="0"/>
            </a:pPr>
            <a:endPar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buFont typeface="Arial" panose="020B0604020202020204" pitchFamily="34" charset="0"/>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Wingdings" panose="05000000000000000000" charset="0"/>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Wingdings" panose="05000000000000000000" charset="0"/>
            </a:pPr>
            <a:endParaRPr lang="zh-CN" altLang="en-US" sz="2000" dirty="0">
              <a:latin typeface="+mj-ea"/>
              <a:ea typeface="+mj-ea"/>
              <a:cs typeface="+mj-ea"/>
              <a:sym typeface="宋体" panose="02010600030101010101" pitchFamily="2" charset="-122"/>
            </a:endParaRPr>
          </a:p>
        </p:txBody>
      </p:sp>
      <p:pic>
        <p:nvPicPr>
          <p:cNvPr id="1681413" name="图片 1681412"/>
          <p:cNvPicPr>
            <a:picLocks noChangeAspect="1"/>
          </p:cNvPicPr>
          <p:nvPr/>
        </p:nvPicPr>
        <p:blipFill>
          <a:blip r:embed="rId3"/>
          <a:stretch>
            <a:fillRect/>
          </a:stretch>
        </p:blipFill>
        <p:spPr>
          <a:xfrm>
            <a:off x="1295083" y="2025968"/>
            <a:ext cx="6553200" cy="3603625"/>
          </a:xfrm>
          <a:prstGeom prst="rect">
            <a:avLst/>
          </a:prstGeom>
          <a:noFill/>
          <a:ln w="9525">
            <a:noFill/>
          </a:ln>
        </p:spPr>
      </p:pic>
      <p:sp>
        <p:nvSpPr>
          <p:cNvPr id="6"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3.</a:t>
            </a:r>
            <a:r>
              <a:rPr lang="zh-CN" altLang="en-US" sz="4000" b="1" kern="0" dirty="0">
                <a:latin typeface="隶书" panose="02010509060101010101" pitchFamily="49" charset="-122"/>
              </a:rPr>
              <a:t>软件质量控制 </a:t>
            </a:r>
            <a:r>
              <a:rPr lang="en-US" altLang="zh-CN" sz="4000" b="1" kern="0" dirty="0">
                <a:latin typeface="隶书" panose="02010509060101010101" pitchFamily="49" charset="-122"/>
              </a:rPr>
              <a:t>– </a:t>
            </a:r>
            <a:r>
              <a:rPr lang="zh-CN" altLang="en-US" sz="4000" b="1" kern="0" dirty="0">
                <a:latin typeface="隶书" panose="02010509060101010101" pitchFamily="49" charset="-122"/>
              </a:rPr>
              <a:t>工具</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26627" name="Rectangle 3"/>
          <p:cNvSpPr>
            <a:spLocks noGrp="1"/>
          </p:cNvSpPr>
          <p:nvPr/>
        </p:nvSpPr>
        <p:spPr>
          <a:xfrm>
            <a:off x="216535" y="934085"/>
            <a:ext cx="8712200" cy="5318760"/>
          </a:xfrm>
          <a:prstGeom prst="rect">
            <a:avLst/>
          </a:prstGeom>
          <a:noFill/>
          <a:ln w="9525">
            <a:noFill/>
          </a:ln>
        </p:spPr>
        <p:txBody>
          <a:bodyPr/>
          <a:lstStyle/>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r>
              <a:rPr lang="zh-CN" altLang="en-US" sz="2400" dirty="0">
                <a:solidFill>
                  <a:srgbClr val="0000FF"/>
                </a:solidFill>
                <a:latin typeface="+mj-ea"/>
                <a:ea typeface="+mj-ea"/>
                <a:sym typeface="+mn-ea"/>
              </a:rPr>
              <a:t>   </a:t>
            </a: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19459" name="Rectangle 3"/>
          <p:cNvSpPr>
            <a:spLocks noGrp="1"/>
          </p:cNvSpPr>
          <p:nvPr/>
        </p:nvSpPr>
        <p:spPr>
          <a:xfrm>
            <a:off x="395605" y="866140"/>
            <a:ext cx="8352790" cy="5314950"/>
          </a:xfrm>
          <a:prstGeom prst="rect">
            <a:avLst/>
          </a:prstGeom>
          <a:noFill/>
          <a:ln w="9525">
            <a:noFill/>
          </a:ln>
        </p:spPr>
        <p:txBody>
          <a:bodyPr/>
          <a:lstStyle/>
          <a:p>
            <a:pPr marL="457200" indent="-457200" algn="l" defTabSz="0" eaLnBrk="1" hangingPunct="1">
              <a:spcBef>
                <a:spcPct val="20000"/>
              </a:spcBef>
              <a:buClr>
                <a:schemeClr val="accent2"/>
              </a:buClr>
              <a:buSzPct val="80000"/>
              <a:buFont typeface="Wingdings" panose="05000000000000000000" charset="0"/>
              <a:buChar char="n"/>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Wingdings" panose="05000000000000000000" charset="0"/>
            </a:pPr>
            <a:r>
              <a:rPr lang="en-US" altLang="zh-CN" sz="2800" dirty="0">
                <a:solidFill>
                  <a:srgbClr val="FF0000"/>
                </a:solidFill>
                <a:latin typeface="隶书" panose="02010509060101010101" pitchFamily="49" charset="-122"/>
                <a:ea typeface="隶书" panose="02010509060101010101" pitchFamily="49" charset="-122"/>
                <a:sym typeface="宋体" panose="02010600030101010101" pitchFamily="2" charset="-122"/>
              </a:rPr>
              <a:t>5</a:t>
            </a:r>
            <a:r>
              <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rPr>
              <a:t>）散布图：</a:t>
            </a:r>
            <a:r>
              <a:rPr lang="zh-CN" altLang="en-US" sz="2800" b="0" dirty="0">
                <a:solidFill>
                  <a:schemeClr val="tx1"/>
                </a:solidFill>
                <a:latin typeface="隶书" panose="02010509060101010101" pitchFamily="49" charset="-122"/>
                <a:ea typeface="隶书" panose="02010509060101010101" pitchFamily="49" charset="-122"/>
                <a:sym typeface="宋体" panose="02010600030101010101" pitchFamily="2" charset="-122"/>
              </a:rPr>
              <a:t>如回归分析、相关分析等</a:t>
            </a:r>
          </a:p>
          <a:p>
            <a:pPr algn="l" defTabSz="0" eaLnBrk="1" hangingPunct="1">
              <a:spcBef>
                <a:spcPct val="20000"/>
              </a:spcBef>
              <a:buClr>
                <a:schemeClr val="accent2"/>
              </a:buClr>
              <a:buSzPct val="80000"/>
              <a:buFont typeface="Wingdings" panose="05000000000000000000" charset="0"/>
            </a:pPr>
            <a:r>
              <a:rPr lang="zh-CN" altLang="en-US" sz="2000" dirty="0">
                <a:solidFill>
                  <a:schemeClr val="tx1"/>
                </a:solidFill>
                <a:latin typeface="隶书" panose="02010509060101010101" pitchFamily="49" charset="-122"/>
                <a:ea typeface="隶书" panose="02010509060101010101" pitchFamily="49" charset="-122"/>
                <a:sym typeface="宋体" panose="02010600030101010101" pitchFamily="2" charset="-122"/>
              </a:rPr>
              <a:t> </a:t>
            </a:r>
            <a:endParaRPr lang="zh-CN" altLang="en-US" sz="2400" dirty="0">
              <a:solidFill>
                <a:schemeClr val="tx1"/>
              </a:solidFill>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buFont typeface="Arial" panose="020B0604020202020204" pitchFamily="34" charset="0"/>
            </a:pPr>
            <a:endPar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buFont typeface="Arial" panose="020B0604020202020204" pitchFamily="34" charset="0"/>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Wingdings" panose="05000000000000000000" charset="0"/>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Wingdings" panose="05000000000000000000" charset="0"/>
            </a:pPr>
            <a:endParaRPr lang="zh-CN" altLang="en-US" sz="2000" dirty="0">
              <a:latin typeface="+mj-ea"/>
              <a:ea typeface="+mj-ea"/>
              <a:cs typeface="+mj-ea"/>
              <a:sym typeface="宋体" panose="02010600030101010101" pitchFamily="2" charset="-122"/>
            </a:endParaRPr>
          </a:p>
        </p:txBody>
      </p:sp>
      <p:pic>
        <p:nvPicPr>
          <p:cNvPr id="1665032" name="图片 1665031"/>
          <p:cNvPicPr>
            <a:picLocks noChangeAspect="1"/>
          </p:cNvPicPr>
          <p:nvPr/>
        </p:nvPicPr>
        <p:blipFill>
          <a:blip r:embed="rId3"/>
          <a:stretch>
            <a:fillRect/>
          </a:stretch>
        </p:blipFill>
        <p:spPr>
          <a:xfrm>
            <a:off x="827088" y="1989138"/>
            <a:ext cx="7164387" cy="3382962"/>
          </a:xfrm>
          <a:prstGeom prst="rect">
            <a:avLst/>
          </a:prstGeom>
          <a:noFill/>
          <a:ln w="9525">
            <a:noFill/>
          </a:ln>
        </p:spPr>
      </p:pic>
      <p:sp>
        <p:nvSpPr>
          <p:cNvPr id="6"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3.</a:t>
            </a:r>
            <a:r>
              <a:rPr lang="zh-CN" altLang="en-US" sz="4000" b="1" kern="0" dirty="0">
                <a:latin typeface="隶书" panose="02010509060101010101" pitchFamily="49" charset="-122"/>
              </a:rPr>
              <a:t>软件质量控制 </a:t>
            </a:r>
            <a:r>
              <a:rPr lang="en-US" altLang="zh-CN" sz="4000" b="1" kern="0" dirty="0">
                <a:latin typeface="隶书" panose="02010509060101010101" pitchFamily="49" charset="-122"/>
              </a:rPr>
              <a:t>– </a:t>
            </a:r>
            <a:r>
              <a:rPr lang="zh-CN" altLang="en-US" sz="4000" b="1" kern="0" dirty="0">
                <a:latin typeface="隶书" panose="02010509060101010101" pitchFamily="49" charset="-122"/>
              </a:rPr>
              <a:t>工具</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26627" name="Rectangle 3"/>
          <p:cNvSpPr>
            <a:spLocks noGrp="1"/>
          </p:cNvSpPr>
          <p:nvPr/>
        </p:nvSpPr>
        <p:spPr>
          <a:xfrm>
            <a:off x="216535" y="934085"/>
            <a:ext cx="8712200" cy="5318760"/>
          </a:xfrm>
          <a:prstGeom prst="rect">
            <a:avLst/>
          </a:prstGeom>
          <a:noFill/>
          <a:ln w="9525">
            <a:noFill/>
          </a:ln>
        </p:spPr>
        <p:txBody>
          <a:bodyPr/>
          <a:lstStyle/>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r>
              <a:rPr lang="zh-CN" altLang="en-US" sz="2400" dirty="0">
                <a:solidFill>
                  <a:srgbClr val="0000FF"/>
                </a:solidFill>
                <a:latin typeface="+mj-ea"/>
                <a:ea typeface="+mj-ea"/>
                <a:sym typeface="+mn-ea"/>
              </a:rPr>
              <a:t>   </a:t>
            </a: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19459" name="Rectangle 3"/>
          <p:cNvSpPr>
            <a:spLocks noGrp="1"/>
          </p:cNvSpPr>
          <p:nvPr/>
        </p:nvSpPr>
        <p:spPr>
          <a:xfrm>
            <a:off x="395605" y="866140"/>
            <a:ext cx="8352790" cy="5314950"/>
          </a:xfrm>
          <a:prstGeom prst="rect">
            <a:avLst/>
          </a:prstGeom>
          <a:noFill/>
          <a:ln w="9525">
            <a:noFill/>
          </a:ln>
        </p:spPr>
        <p:txBody>
          <a:bodyPr/>
          <a:lstStyle/>
          <a:p>
            <a:pPr algn="l" defTabSz="0" eaLnBrk="1" hangingPunct="1">
              <a:spcBef>
                <a:spcPct val="20000"/>
              </a:spcBef>
              <a:buClr>
                <a:schemeClr val="accent2"/>
              </a:buClr>
              <a:buSzPct val="80000"/>
              <a:buFont typeface="Wingdings" panose="05000000000000000000" charset="0"/>
            </a:pPr>
            <a:r>
              <a:rPr lang="en-US" altLang="zh-CN" sz="2800" dirty="0">
                <a:solidFill>
                  <a:srgbClr val="FF0000"/>
                </a:solidFill>
                <a:latin typeface="隶书" panose="02010509060101010101" pitchFamily="49" charset="-122"/>
                <a:ea typeface="隶书" panose="02010509060101010101" pitchFamily="49" charset="-122"/>
                <a:sym typeface="宋体" panose="02010600030101010101" pitchFamily="2" charset="-122"/>
              </a:rPr>
              <a:t>6</a:t>
            </a:r>
            <a:r>
              <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rPr>
              <a:t>）因果图（鱼刺图）：</a:t>
            </a:r>
            <a:r>
              <a:rPr lang="zh-CN" altLang="en-US" sz="2000" dirty="0">
                <a:solidFill>
                  <a:schemeClr val="tx1"/>
                </a:solidFill>
                <a:latin typeface="隶书" panose="02010509060101010101" pitchFamily="49" charset="-122"/>
                <a:ea typeface="隶书" panose="02010509060101010101" pitchFamily="49" charset="-122"/>
                <a:sym typeface="宋体" panose="02010600030101010101" pitchFamily="2" charset="-122"/>
              </a:rPr>
              <a:t> </a:t>
            </a:r>
            <a:endParaRPr lang="zh-CN" altLang="en-US" sz="2400" dirty="0">
              <a:solidFill>
                <a:schemeClr val="tx1"/>
              </a:solidFill>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buFont typeface="Arial" panose="020B0604020202020204" pitchFamily="34" charset="0"/>
            </a:pPr>
            <a:endPar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buFont typeface="Arial" panose="020B0604020202020204" pitchFamily="34" charset="0"/>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Wingdings" panose="05000000000000000000" charset="0"/>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Wingdings" panose="05000000000000000000" charset="0"/>
            </a:pPr>
            <a:endParaRPr lang="zh-CN" altLang="en-US" sz="2000" dirty="0">
              <a:latin typeface="+mj-ea"/>
              <a:ea typeface="+mj-ea"/>
              <a:cs typeface="+mj-ea"/>
              <a:sym typeface="宋体" panose="02010600030101010101" pitchFamily="2" charset="-122"/>
            </a:endParaRPr>
          </a:p>
        </p:txBody>
      </p:sp>
      <p:pic>
        <p:nvPicPr>
          <p:cNvPr id="2" name="图片 1"/>
          <p:cNvPicPr>
            <a:picLocks noChangeAspect="1"/>
          </p:cNvPicPr>
          <p:nvPr/>
        </p:nvPicPr>
        <p:blipFill>
          <a:blip r:embed="rId3"/>
          <a:stretch>
            <a:fillRect/>
          </a:stretch>
        </p:blipFill>
        <p:spPr>
          <a:xfrm>
            <a:off x="1045845" y="1505585"/>
            <a:ext cx="5311140" cy="3123565"/>
          </a:xfrm>
          <a:prstGeom prst="rect">
            <a:avLst/>
          </a:prstGeom>
        </p:spPr>
      </p:pic>
      <p:pic>
        <p:nvPicPr>
          <p:cNvPr id="3" name="图片 2"/>
          <p:cNvPicPr>
            <a:picLocks noChangeAspect="1"/>
          </p:cNvPicPr>
          <p:nvPr/>
        </p:nvPicPr>
        <p:blipFill>
          <a:blip r:embed="rId4"/>
          <a:stretch>
            <a:fillRect/>
          </a:stretch>
        </p:blipFill>
        <p:spPr>
          <a:xfrm>
            <a:off x="974090" y="4855210"/>
            <a:ext cx="2951480" cy="1758950"/>
          </a:xfrm>
          <a:prstGeom prst="rect">
            <a:avLst/>
          </a:prstGeom>
        </p:spPr>
      </p:pic>
      <p:sp>
        <p:nvSpPr>
          <p:cNvPr id="7"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3.</a:t>
            </a:r>
            <a:r>
              <a:rPr lang="zh-CN" altLang="en-US" sz="4000" b="1" kern="0" dirty="0">
                <a:latin typeface="隶书" panose="02010509060101010101" pitchFamily="49" charset="-122"/>
              </a:rPr>
              <a:t>软件质量控制 </a:t>
            </a:r>
            <a:r>
              <a:rPr lang="en-US" altLang="zh-CN" sz="4000" b="1" kern="0" dirty="0">
                <a:latin typeface="隶书" panose="02010509060101010101" pitchFamily="49" charset="-122"/>
              </a:rPr>
              <a:t>– </a:t>
            </a:r>
            <a:r>
              <a:rPr lang="zh-CN" altLang="en-US" sz="4000" b="1" kern="0" dirty="0">
                <a:latin typeface="隶书" panose="02010509060101010101" pitchFamily="49" charset="-122"/>
              </a:rPr>
              <a:t>工具</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26627" name="Rectangle 3"/>
          <p:cNvSpPr>
            <a:spLocks noGrp="1"/>
          </p:cNvSpPr>
          <p:nvPr/>
        </p:nvSpPr>
        <p:spPr>
          <a:xfrm>
            <a:off x="216535" y="934085"/>
            <a:ext cx="8712200" cy="5318760"/>
          </a:xfrm>
          <a:prstGeom prst="rect">
            <a:avLst/>
          </a:prstGeom>
          <a:noFill/>
          <a:ln w="9525">
            <a:noFill/>
          </a:ln>
        </p:spPr>
        <p:txBody>
          <a:bodyPr/>
          <a:lstStyle/>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r>
              <a:rPr lang="zh-CN" altLang="en-US" sz="2400" dirty="0">
                <a:solidFill>
                  <a:srgbClr val="0000FF"/>
                </a:solidFill>
                <a:latin typeface="+mj-ea"/>
                <a:ea typeface="+mj-ea"/>
                <a:sym typeface="+mn-ea"/>
              </a:rPr>
              <a:t>   </a:t>
            </a: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19459" name="Rectangle 3"/>
          <p:cNvSpPr>
            <a:spLocks noGrp="1"/>
          </p:cNvSpPr>
          <p:nvPr/>
        </p:nvSpPr>
        <p:spPr>
          <a:xfrm>
            <a:off x="395605" y="866140"/>
            <a:ext cx="8352790" cy="5314950"/>
          </a:xfrm>
          <a:prstGeom prst="rect">
            <a:avLst/>
          </a:prstGeom>
          <a:noFill/>
          <a:ln w="9525">
            <a:noFill/>
          </a:ln>
        </p:spPr>
        <p:txBody>
          <a:bodyPr/>
          <a:lstStyle/>
          <a:p>
            <a:pPr algn="l" defTabSz="0" eaLnBrk="1" hangingPunct="1">
              <a:spcBef>
                <a:spcPct val="20000"/>
              </a:spcBef>
              <a:buClr>
                <a:schemeClr val="accent2"/>
              </a:buClr>
              <a:buSzPct val="80000"/>
              <a:buFont typeface="Wingdings" panose="05000000000000000000" charset="0"/>
            </a:pPr>
            <a:r>
              <a:rPr lang="en-US" altLang="zh-CN" sz="2800" dirty="0">
                <a:solidFill>
                  <a:srgbClr val="FF0000"/>
                </a:solidFill>
                <a:latin typeface="隶书" panose="02010509060101010101" pitchFamily="49" charset="-122"/>
                <a:ea typeface="隶书" panose="02010509060101010101" pitchFamily="49" charset="-122"/>
                <a:sym typeface="宋体" panose="02010600030101010101" pitchFamily="2" charset="-122"/>
              </a:rPr>
              <a:t>6</a:t>
            </a:r>
            <a:r>
              <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rPr>
              <a:t>）因果图（鱼刺图）</a:t>
            </a:r>
            <a:r>
              <a:rPr lang="en-US" altLang="zh-CN" sz="2800" dirty="0">
                <a:solidFill>
                  <a:srgbClr val="FF0000"/>
                </a:solidFill>
                <a:latin typeface="隶书" panose="02010509060101010101" pitchFamily="49" charset="-122"/>
                <a:ea typeface="隶书" panose="02010509060101010101" pitchFamily="49" charset="-122"/>
                <a:sym typeface="宋体" panose="02010600030101010101" pitchFamily="2" charset="-122"/>
              </a:rPr>
              <a:t>- </a:t>
            </a:r>
            <a:r>
              <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rPr>
              <a:t>例子</a:t>
            </a:r>
            <a:r>
              <a:rPr lang="zh-CN" altLang="en-US" sz="2000" dirty="0">
                <a:solidFill>
                  <a:schemeClr val="tx1"/>
                </a:solidFill>
                <a:latin typeface="隶书" panose="02010509060101010101" pitchFamily="49" charset="-122"/>
                <a:ea typeface="隶书" panose="02010509060101010101" pitchFamily="49" charset="-122"/>
                <a:sym typeface="宋体" panose="02010600030101010101" pitchFamily="2" charset="-122"/>
              </a:rPr>
              <a:t> </a:t>
            </a:r>
            <a:endParaRPr lang="zh-CN" altLang="en-US" sz="2400" dirty="0">
              <a:solidFill>
                <a:schemeClr val="tx1"/>
              </a:solidFill>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buFont typeface="Arial" panose="020B0604020202020204" pitchFamily="34" charset="0"/>
            </a:pPr>
            <a:endPar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buFont typeface="Arial" panose="020B0604020202020204" pitchFamily="34" charset="0"/>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Wingdings" panose="05000000000000000000" charset="0"/>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Wingdings" panose="05000000000000000000" charset="0"/>
            </a:pPr>
            <a:endParaRPr lang="zh-CN" altLang="en-US" sz="2000" dirty="0">
              <a:latin typeface="+mj-ea"/>
              <a:ea typeface="+mj-ea"/>
              <a:cs typeface="+mj-ea"/>
              <a:sym typeface="宋体" panose="02010600030101010101" pitchFamily="2" charset="-122"/>
            </a:endParaRPr>
          </a:p>
        </p:txBody>
      </p:sp>
      <p:pic>
        <p:nvPicPr>
          <p:cNvPr id="4" name="图片 3"/>
          <p:cNvPicPr>
            <a:picLocks noChangeAspect="1"/>
          </p:cNvPicPr>
          <p:nvPr/>
        </p:nvPicPr>
        <p:blipFill>
          <a:blip r:embed="rId3"/>
          <a:stretch>
            <a:fillRect/>
          </a:stretch>
        </p:blipFill>
        <p:spPr>
          <a:xfrm>
            <a:off x="1316355" y="1487170"/>
            <a:ext cx="5842635" cy="4693920"/>
          </a:xfrm>
          <a:prstGeom prst="rect">
            <a:avLst/>
          </a:prstGeom>
        </p:spPr>
      </p:pic>
      <p:sp>
        <p:nvSpPr>
          <p:cNvPr id="6"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3.</a:t>
            </a:r>
            <a:r>
              <a:rPr lang="zh-CN" altLang="en-US" sz="4000" b="1" kern="0" dirty="0">
                <a:latin typeface="隶书" panose="02010509060101010101" pitchFamily="49" charset="-122"/>
              </a:rPr>
              <a:t>软件质量控制 </a:t>
            </a:r>
            <a:r>
              <a:rPr lang="en-US" altLang="zh-CN" sz="4000" b="1" kern="0" dirty="0">
                <a:latin typeface="隶书" panose="02010509060101010101" pitchFamily="49" charset="-122"/>
              </a:rPr>
              <a:t>– </a:t>
            </a:r>
            <a:r>
              <a:rPr lang="zh-CN" altLang="en-US" sz="4000" b="1" kern="0" dirty="0">
                <a:latin typeface="隶书" panose="02010509060101010101" pitchFamily="49" charset="-122"/>
              </a:rPr>
              <a:t>工具</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r>
              <a:rPr lang="en-US" altLang="zh-CN" sz="4400" b="1" dirty="0">
                <a:latin typeface="隶书" panose="02010509060101010101" pitchFamily="49" charset="-122"/>
              </a:rPr>
              <a:t> </a:t>
            </a:r>
            <a:endParaRPr lang="zh-CN" altLang="en-US" sz="4400" b="1" dirty="0">
              <a:latin typeface="隶书" panose="02010509060101010101" pitchFamily="49" charset="-122"/>
            </a:endParaRPr>
          </a:p>
        </p:txBody>
      </p:sp>
      <p:pic>
        <p:nvPicPr>
          <p:cNvPr id="5123" name="Picture 2"/>
          <p:cNvPicPr>
            <a:picLocks noChangeAspect="1"/>
          </p:cNvPicPr>
          <p:nvPr/>
        </p:nvPicPr>
        <p:blipFill>
          <a:blip r:embed="rId2"/>
          <a:stretch>
            <a:fillRect/>
          </a:stretch>
        </p:blipFill>
        <p:spPr>
          <a:xfrm>
            <a:off x="395605" y="1488440"/>
            <a:ext cx="8239125" cy="3333115"/>
          </a:xfrm>
          <a:prstGeom prst="rect">
            <a:avLst/>
          </a:prstGeom>
          <a:noFill/>
          <a:ln w="9525">
            <a:noFill/>
          </a:ln>
        </p:spPr>
      </p:pic>
      <p:sp>
        <p:nvSpPr>
          <p:cNvPr id="5" name="标题 1"/>
          <p:cNvSpPr txBox="1"/>
          <p:nvPr/>
        </p:nvSpPr>
        <p:spPr>
          <a:xfrm>
            <a:off x="108297" y="2"/>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1.</a:t>
            </a:r>
            <a:r>
              <a:rPr lang="zh-CN" altLang="en-US" sz="4400" dirty="0">
                <a:latin typeface="隶书" panose="02010509060101010101" pitchFamily="49" charset="-122"/>
              </a:rPr>
              <a:t>软件质量 </a:t>
            </a:r>
            <a:r>
              <a:rPr lang="en-US" altLang="zh-CN" sz="4400" dirty="0">
                <a:latin typeface="隶书" panose="02010509060101010101" pitchFamily="49" charset="-122"/>
              </a:rPr>
              <a:t>- </a:t>
            </a:r>
            <a:r>
              <a:rPr lang="zh-CN" altLang="en-US" sz="4400" dirty="0">
                <a:latin typeface="隶书" panose="02010509060101010101" pitchFamily="49" charset="-122"/>
              </a:rPr>
              <a:t>引言</a:t>
            </a:r>
            <a:endParaRPr lang="zh-CN" altLang="en-US" sz="4400" b="0" kern="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p:nvPr>
        </p:nvSpPr>
        <p:spPr/>
        <p:txBody>
          <a:bodyPr vert="horz" wrap="square" lIns="91440" tIns="45720" rIns="91440" bIns="45720" anchor="ctr"/>
          <a:lstStyle/>
          <a:p>
            <a:pPr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4099" name="Rectangle 3"/>
          <p:cNvSpPr>
            <a:spLocks noGrp="1"/>
          </p:cNvSpPr>
          <p:nvPr/>
        </p:nvSpPr>
        <p:spPr>
          <a:xfrm>
            <a:off x="766445" y="1143000"/>
            <a:ext cx="5797550" cy="3625850"/>
          </a:xfrm>
          <a:prstGeom prst="rect">
            <a:avLst/>
          </a:prstGeom>
          <a:noFill/>
          <a:ln w="9525">
            <a:noFill/>
          </a:ln>
        </p:spPr>
        <p:txBody>
          <a:bodyPr/>
          <a:lstStyle/>
          <a:p>
            <a:pPr marL="85725" indent="-85725" algn="l" defTabSz="0" eaLnBrk="1" hangingPunct="1">
              <a:spcBef>
                <a:spcPct val="20000"/>
              </a:spcBef>
              <a:buClr>
                <a:schemeClr val="accent2"/>
              </a:buClr>
              <a:buSzPct val="80000"/>
              <a:buFont typeface="Wingdings" panose="05000000000000000000" pitchFamily="2" charset="2"/>
            </a:pP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1.软件质量以及质量模型</a:t>
            </a:r>
          </a:p>
          <a:p>
            <a:pPr marL="85725" indent="-85725" algn="l" defTabSz="0" eaLnBrk="1" hangingPunct="1">
              <a:spcBef>
                <a:spcPct val="20000"/>
              </a:spcBef>
              <a:buClr>
                <a:schemeClr val="accent2"/>
              </a:buClr>
              <a:buSzPct val="80000"/>
              <a:buFont typeface="Wingdings" panose="05000000000000000000" pitchFamily="2" charset="2"/>
            </a:pPr>
            <a:r>
              <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2</a:t>
            </a: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.软件质量工程</a:t>
            </a:r>
          </a:p>
          <a:p>
            <a:pPr marL="85725" indent="-85725" algn="l" defTabSz="0" eaLnBrk="1" hangingPunct="1">
              <a:spcBef>
                <a:spcPct val="20000"/>
              </a:spcBef>
              <a:buClr>
                <a:schemeClr val="accent2"/>
              </a:buClr>
              <a:buSzPct val="80000"/>
              <a:buFont typeface="Wingdings" panose="05000000000000000000" pitchFamily="2" charset="2"/>
            </a:pPr>
            <a:r>
              <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3</a:t>
            </a: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.软件质量控制</a:t>
            </a:r>
            <a:endPar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marL="85725" indent="-85725" algn="l" defTabSz="0" eaLnBrk="1" hangingPunct="1">
              <a:spcBef>
                <a:spcPct val="20000"/>
              </a:spcBef>
              <a:buClr>
                <a:schemeClr val="accent2"/>
              </a:buClr>
              <a:buSzPct val="80000"/>
              <a:buFont typeface="Wingdings" panose="05000000000000000000" pitchFamily="2" charset="2"/>
            </a:pPr>
            <a:r>
              <a:rPr lang="en-US" altLang="zh-CN" sz="2800" dirty="0">
                <a:solidFill>
                  <a:srgbClr val="FF0000"/>
                </a:solidFill>
                <a:latin typeface="隶书" panose="02010509060101010101" pitchFamily="49" charset="-122"/>
                <a:ea typeface="隶书" panose="02010509060101010101" pitchFamily="49" charset="-122"/>
                <a:sym typeface="宋体" panose="02010600030101010101" pitchFamily="2" charset="-122"/>
              </a:rPr>
              <a:t>4</a:t>
            </a:r>
            <a:r>
              <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rPr>
              <a:t>.软件质量保证  </a:t>
            </a:r>
            <a:endParaRPr lang="en-US" altLang="zh-CN" sz="2800" dirty="0">
              <a:solidFill>
                <a:srgbClr val="FF0000"/>
              </a:solidFill>
              <a:latin typeface="隶书" panose="02010509060101010101" pitchFamily="49" charset="-122"/>
              <a:ea typeface="隶书" panose="02010509060101010101" pitchFamily="49" charset="-122"/>
              <a:sym typeface="宋体" panose="02010600030101010101" pitchFamily="2" charset="-122"/>
            </a:endParaRPr>
          </a:p>
          <a:p>
            <a:pPr marL="85725" indent="-85725" algn="l" defTabSz="0" eaLnBrk="1" hangingPunct="1">
              <a:spcBef>
                <a:spcPct val="20000"/>
              </a:spcBef>
              <a:buClr>
                <a:schemeClr val="accent2"/>
              </a:buClr>
              <a:buSzPct val="80000"/>
              <a:buFont typeface="Arial" panose="020B0604020202020204" pitchFamily="34" charset="0"/>
            </a:pPr>
            <a:r>
              <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5</a:t>
            </a: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.软件配置管理</a:t>
            </a:r>
          </a:p>
          <a:p>
            <a:pPr marL="85725" indent="-85725" algn="l" defTabSz="0" eaLnBrk="1" hangingPunct="1">
              <a:spcBef>
                <a:spcPct val="20000"/>
              </a:spcBef>
              <a:buClr>
                <a:schemeClr val="accent2"/>
              </a:buClr>
              <a:buSzPct val="80000"/>
              <a:buFont typeface="Arial" panose="020B0604020202020204" pitchFamily="34" charset="0"/>
            </a:pPr>
            <a:r>
              <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6</a:t>
            </a: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.软件度量</a:t>
            </a:r>
          </a:p>
          <a:p>
            <a:pPr marL="85725" indent="-85725" algn="l" defTabSz="0" eaLnBrk="1" hangingPunct="1">
              <a:spcBef>
                <a:spcPct val="20000"/>
              </a:spcBef>
              <a:buClr>
                <a:schemeClr val="accent2"/>
              </a:buClr>
              <a:buSzPct val="80000"/>
              <a:buFont typeface="Arial" panose="020B0604020202020204" pitchFamily="34" charset="0"/>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p:txBody>
      </p:sp>
      <p:sp>
        <p:nvSpPr>
          <p:cNvPr id="5"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zh-CN" altLang="en-US" sz="4400" dirty="0">
                <a:latin typeface="隶书" panose="02010509060101010101" pitchFamily="49" charset="-122"/>
              </a:rPr>
              <a:t>主要内容</a:t>
            </a:r>
            <a:endParaRPr lang="zh-CN" altLang="en-US" sz="4400" b="0" kern="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26627" name="Rectangle 3"/>
          <p:cNvSpPr>
            <a:spLocks noGrp="1"/>
          </p:cNvSpPr>
          <p:nvPr/>
        </p:nvSpPr>
        <p:spPr>
          <a:xfrm>
            <a:off x="216535" y="934085"/>
            <a:ext cx="8712200" cy="5318760"/>
          </a:xfrm>
          <a:prstGeom prst="rect">
            <a:avLst/>
          </a:prstGeom>
          <a:noFill/>
          <a:ln w="9525">
            <a:noFill/>
          </a:ln>
        </p:spPr>
        <p:txBody>
          <a:bodyPr/>
          <a:lstStyle/>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r>
              <a:rPr lang="zh-CN" altLang="en-US" sz="2400" dirty="0">
                <a:solidFill>
                  <a:srgbClr val="0000FF"/>
                </a:solidFill>
                <a:latin typeface="+mj-ea"/>
                <a:ea typeface="+mj-ea"/>
                <a:sym typeface="+mn-ea"/>
              </a:rPr>
              <a:t>   </a:t>
            </a: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19459" name="Rectangle 3"/>
          <p:cNvSpPr>
            <a:spLocks noGrp="1"/>
          </p:cNvSpPr>
          <p:nvPr/>
        </p:nvSpPr>
        <p:spPr>
          <a:xfrm>
            <a:off x="395605" y="866140"/>
            <a:ext cx="8352790" cy="5314950"/>
          </a:xfrm>
          <a:prstGeom prst="rect">
            <a:avLst/>
          </a:prstGeom>
          <a:noFill/>
          <a:ln w="9525">
            <a:noFill/>
          </a:ln>
        </p:spPr>
        <p:txBody>
          <a:bodyPr/>
          <a:lstStyle/>
          <a:p>
            <a:pPr marL="457200" indent="-457200" algn="l" defTabSz="0" eaLnBrk="1" hangingPunct="1">
              <a:spcBef>
                <a:spcPct val="20000"/>
              </a:spcBef>
              <a:buClr>
                <a:schemeClr val="accent2"/>
              </a:buClr>
              <a:buSzPct val="80000"/>
              <a:buFont typeface="Wingdings" panose="05000000000000000000" charset="0"/>
              <a:buChar char="n"/>
            </a:pP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软件质量保证概念</a:t>
            </a:r>
          </a:p>
          <a:p>
            <a:pPr algn="l" defTabSz="0" eaLnBrk="1" hangingPunct="1">
              <a:spcBef>
                <a:spcPct val="20000"/>
              </a:spcBef>
              <a:buClr>
                <a:schemeClr val="accent2"/>
              </a:buClr>
              <a:buSzPct val="80000"/>
              <a:buFont typeface="Wingdings" panose="05000000000000000000" charset="0"/>
            </a:pPr>
            <a:r>
              <a:rPr lang="zh-CN" altLang="en-US" sz="2000" dirty="0">
                <a:solidFill>
                  <a:schemeClr val="tx1"/>
                </a:solidFill>
                <a:latin typeface="+mj-ea"/>
                <a:ea typeface="+mj-ea"/>
                <a:cs typeface="+mj-ea"/>
                <a:sym typeface="+mn-ea"/>
              </a:rPr>
              <a:t>   建立一套有计划、有系统的方法，向管理层保证拟定出的标准、步骤、实践、方法，能够正确地被所有项目所采用，着重内部的检查。</a:t>
            </a: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Wingdings" panose="05000000000000000000" charset="0"/>
            </a:pPr>
            <a:endParaRPr lang="zh-CN" altLang="en-US" sz="2000" dirty="0">
              <a:latin typeface="+mj-ea"/>
              <a:ea typeface="+mj-ea"/>
              <a:cs typeface="+mj-ea"/>
              <a:sym typeface="宋体" panose="02010600030101010101" pitchFamily="2" charset="-122"/>
            </a:endParaRPr>
          </a:p>
        </p:txBody>
      </p:sp>
      <p:pic>
        <p:nvPicPr>
          <p:cNvPr id="26629" name="Picture 2"/>
          <p:cNvPicPr>
            <a:picLocks noChangeAspect="1"/>
          </p:cNvPicPr>
          <p:nvPr/>
        </p:nvPicPr>
        <p:blipFill>
          <a:blip r:embed="rId3"/>
          <a:stretch>
            <a:fillRect/>
          </a:stretch>
        </p:blipFill>
        <p:spPr>
          <a:xfrm>
            <a:off x="2092960" y="2188210"/>
            <a:ext cx="4205288" cy="4191000"/>
          </a:xfrm>
          <a:prstGeom prst="rect">
            <a:avLst/>
          </a:prstGeom>
          <a:noFill/>
          <a:ln w="9525">
            <a:noFill/>
          </a:ln>
        </p:spPr>
      </p:pic>
      <p:sp>
        <p:nvSpPr>
          <p:cNvPr id="6"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4.</a:t>
            </a:r>
            <a:r>
              <a:rPr lang="zh-CN" altLang="en-US" sz="4000" b="1" kern="0" dirty="0">
                <a:latin typeface="隶书" panose="02010509060101010101" pitchFamily="49" charset="-122"/>
              </a:rPr>
              <a:t>软件质量保证</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26627" name="Rectangle 3"/>
          <p:cNvSpPr>
            <a:spLocks noGrp="1"/>
          </p:cNvSpPr>
          <p:nvPr/>
        </p:nvSpPr>
        <p:spPr>
          <a:xfrm>
            <a:off x="216535" y="934085"/>
            <a:ext cx="8712200" cy="5318760"/>
          </a:xfrm>
          <a:prstGeom prst="rect">
            <a:avLst/>
          </a:prstGeom>
          <a:noFill/>
          <a:ln w="9525">
            <a:noFill/>
          </a:ln>
        </p:spPr>
        <p:txBody>
          <a:bodyPr/>
          <a:lstStyle/>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r>
              <a:rPr lang="zh-CN" altLang="en-US" sz="2400" dirty="0">
                <a:solidFill>
                  <a:srgbClr val="0000FF"/>
                </a:solidFill>
                <a:latin typeface="+mj-ea"/>
                <a:ea typeface="+mj-ea"/>
                <a:sym typeface="+mn-ea"/>
              </a:rPr>
              <a:t>   </a:t>
            </a: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19459" name="Rectangle 3"/>
          <p:cNvSpPr>
            <a:spLocks noGrp="1"/>
          </p:cNvSpPr>
          <p:nvPr/>
        </p:nvSpPr>
        <p:spPr>
          <a:xfrm>
            <a:off x="395605" y="866140"/>
            <a:ext cx="8352790" cy="5314950"/>
          </a:xfrm>
          <a:prstGeom prst="rect">
            <a:avLst/>
          </a:prstGeom>
          <a:noFill/>
          <a:ln w="9525">
            <a:noFill/>
          </a:ln>
        </p:spPr>
        <p:txBody>
          <a:bodyPr/>
          <a:lstStyle/>
          <a:p>
            <a:pPr algn="l" defTabSz="0" eaLnBrk="1" hangingPunct="1">
              <a:spcBef>
                <a:spcPct val="20000"/>
              </a:spcBef>
              <a:buClr>
                <a:schemeClr val="accent2"/>
              </a:buClr>
              <a:buSzPct val="80000"/>
              <a:buFont typeface="Wingdings" panose="05000000000000000000" charset="0"/>
            </a:pPr>
            <a:endPar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marL="800100" lvl="1" indent="-342900" algn="l" defTabSz="0" eaLnBrk="1" hangingPunct="1">
              <a:spcBef>
                <a:spcPct val="20000"/>
              </a:spcBef>
              <a:buClr>
                <a:schemeClr val="accent2"/>
              </a:buClr>
              <a:buSzPct val="80000"/>
              <a:buFont typeface="Wingdings" panose="05000000000000000000" charset="0"/>
              <a:buChar char="p"/>
            </a:pPr>
            <a:r>
              <a:rPr lang="en-US" altLang="zh-CN" sz="2400" dirty="0">
                <a:latin typeface="+mj-ea"/>
                <a:ea typeface="+mj-ea"/>
                <a:cs typeface="+mj-ea"/>
                <a:sym typeface="宋体" panose="02010600030101010101" pitchFamily="2" charset="-122"/>
              </a:rPr>
              <a:t>SQA</a:t>
            </a:r>
            <a:r>
              <a:rPr lang="zh-CN" altLang="en-US" sz="2400" dirty="0">
                <a:latin typeface="+mj-ea"/>
                <a:ea typeface="+mj-ea"/>
                <a:cs typeface="+mj-ea"/>
                <a:sym typeface="宋体" panose="02010600030101010101" pitchFamily="2" charset="-122"/>
              </a:rPr>
              <a:t>是</a:t>
            </a:r>
            <a:r>
              <a:rPr lang="en-US" altLang="zh-CN" sz="2400" dirty="0">
                <a:latin typeface="+mj-ea"/>
                <a:ea typeface="+mj-ea"/>
                <a:cs typeface="+mj-ea"/>
                <a:sym typeface="宋体" panose="02010600030101010101" pitchFamily="2" charset="-122"/>
              </a:rPr>
              <a:t>CMM2</a:t>
            </a:r>
            <a:r>
              <a:rPr lang="zh-CN" altLang="en-US" sz="2400" dirty="0">
                <a:latin typeface="+mj-ea"/>
                <a:ea typeface="+mj-ea"/>
                <a:cs typeface="+mj-ea"/>
                <a:sym typeface="宋体" panose="02010600030101010101" pitchFamily="2" charset="-122"/>
              </a:rPr>
              <a:t>级的</a:t>
            </a:r>
            <a:r>
              <a:rPr lang="en-US" altLang="zh-CN" sz="2400" dirty="0">
                <a:latin typeface="+mj-ea"/>
                <a:ea typeface="+mj-ea"/>
                <a:cs typeface="+mj-ea"/>
                <a:sym typeface="宋体" panose="02010600030101010101" pitchFamily="2" charset="-122"/>
              </a:rPr>
              <a:t>KPA(Key process Areas)</a:t>
            </a:r>
          </a:p>
          <a:p>
            <a:pPr marL="800100" lvl="1" indent="-342900" algn="l" defTabSz="0" eaLnBrk="1" hangingPunct="1">
              <a:spcBef>
                <a:spcPct val="20000"/>
              </a:spcBef>
              <a:buClr>
                <a:schemeClr val="accent2"/>
              </a:buClr>
              <a:buSzPct val="80000"/>
              <a:buFont typeface="Arial" panose="020B0604020202020204" pitchFamily="34" charset="0"/>
            </a:pPr>
            <a:endParaRPr lang="en-US" altLang="zh-CN" sz="2400" dirty="0">
              <a:latin typeface="+mj-ea"/>
              <a:ea typeface="+mj-ea"/>
              <a:cs typeface="+mj-ea"/>
              <a:sym typeface="宋体" panose="02010600030101010101" pitchFamily="2" charset="-122"/>
            </a:endParaRPr>
          </a:p>
          <a:p>
            <a:pPr marL="800100" lvl="1" indent="-342900" algn="l" defTabSz="0" eaLnBrk="1" hangingPunct="1">
              <a:spcBef>
                <a:spcPct val="20000"/>
              </a:spcBef>
              <a:buClr>
                <a:schemeClr val="accent2"/>
              </a:buClr>
              <a:buSzPct val="80000"/>
              <a:buFont typeface="Wingdings" panose="05000000000000000000" charset="0"/>
              <a:buChar char="p"/>
            </a:pPr>
            <a:r>
              <a:rPr lang="en-US" altLang="zh-CN" sz="2400" dirty="0">
                <a:latin typeface="+mj-ea"/>
                <a:ea typeface="+mj-ea"/>
                <a:cs typeface="+mj-ea"/>
                <a:sym typeface="宋体" panose="02010600030101010101" pitchFamily="2" charset="-122"/>
              </a:rPr>
              <a:t>SQA</a:t>
            </a:r>
            <a:r>
              <a:rPr lang="zh-CN" altLang="en-US" sz="2400" dirty="0">
                <a:latin typeface="+mj-ea"/>
                <a:ea typeface="+mj-ea"/>
                <a:cs typeface="+mj-ea"/>
                <a:sym typeface="宋体" panose="02010600030101010101" pitchFamily="2" charset="-122"/>
              </a:rPr>
              <a:t>目标：</a:t>
            </a:r>
          </a:p>
          <a:p>
            <a:pPr lvl="1" algn="l" defTabSz="0" eaLnBrk="1" hangingPunct="1">
              <a:spcBef>
                <a:spcPct val="20000"/>
              </a:spcBef>
              <a:buClr>
                <a:schemeClr val="accent2"/>
              </a:buClr>
              <a:buSzPct val="80000"/>
              <a:buFont typeface="Arial" panose="020B0604020202020204" pitchFamily="34" charset="0"/>
            </a:pPr>
            <a:r>
              <a:rPr lang="zh-CN" altLang="en-US" sz="2400" dirty="0">
                <a:latin typeface="+mj-ea"/>
                <a:ea typeface="+mj-ea"/>
                <a:cs typeface="+mj-ea"/>
                <a:sym typeface="宋体" panose="02010600030101010101" pitchFamily="2" charset="-122"/>
              </a:rPr>
              <a:t>   减少并纠正实际的软件与预期的软件开发过程和结果不符合情况。</a:t>
            </a:r>
          </a:p>
          <a:p>
            <a:pPr lvl="1" algn="l" defTabSz="0" eaLnBrk="1" hangingPunct="1">
              <a:spcBef>
                <a:spcPct val="20000"/>
              </a:spcBef>
              <a:buClr>
                <a:schemeClr val="accent2"/>
              </a:buClr>
              <a:buSzPct val="80000"/>
              <a:buFont typeface="Arial" panose="020B0604020202020204" pitchFamily="34" charset="0"/>
            </a:pPr>
            <a:endParaRPr lang="zh-CN" altLang="en-US" sz="2400" dirty="0">
              <a:latin typeface="+mj-ea"/>
              <a:ea typeface="+mj-ea"/>
              <a:cs typeface="+mj-ea"/>
              <a:sym typeface="宋体" panose="02010600030101010101" pitchFamily="2" charset="-122"/>
            </a:endParaRPr>
          </a:p>
          <a:p>
            <a:pPr marL="800100" lvl="1" indent="-342900" algn="l" defTabSz="0" eaLnBrk="1" hangingPunct="1">
              <a:spcBef>
                <a:spcPct val="20000"/>
              </a:spcBef>
              <a:buClr>
                <a:schemeClr val="accent2"/>
              </a:buClr>
              <a:buSzPct val="80000"/>
              <a:buFont typeface="Wingdings" panose="05000000000000000000" charset="0"/>
              <a:buChar char="p"/>
            </a:pPr>
            <a:r>
              <a:rPr lang="zh-CN" altLang="en-US" sz="2400" dirty="0">
                <a:latin typeface="+mj-ea"/>
                <a:ea typeface="+mj-ea"/>
                <a:cs typeface="+mj-ea"/>
                <a:sym typeface="宋体" panose="02010600030101010101" pitchFamily="2" charset="-122"/>
              </a:rPr>
              <a:t>方法</a:t>
            </a:r>
          </a:p>
          <a:p>
            <a:pPr lvl="1" algn="l" defTabSz="0" eaLnBrk="1" hangingPunct="1">
              <a:spcBef>
                <a:spcPct val="20000"/>
              </a:spcBef>
              <a:buClr>
                <a:schemeClr val="accent2"/>
              </a:buClr>
              <a:buSzPct val="80000"/>
              <a:buFont typeface="Wingdings" panose="05000000000000000000" charset="0"/>
            </a:pPr>
            <a:r>
              <a:rPr lang="zh-CN" altLang="en-US" sz="2400" dirty="0">
                <a:latin typeface="+mj-ea"/>
                <a:ea typeface="+mj-ea"/>
                <a:cs typeface="+mj-ea"/>
                <a:sym typeface="宋体" panose="02010600030101010101" pitchFamily="2" charset="-122"/>
              </a:rPr>
              <a:t>   通过在软件开发周期中尽可能早地预期或者检测到不符合的情况，防止错误的发生，并减少错误纠正的成本。（强调审计、报告、处理）</a:t>
            </a:r>
          </a:p>
          <a:p>
            <a:pPr lvl="1" algn="l" defTabSz="0" eaLnBrk="1" hangingPunct="1">
              <a:spcBef>
                <a:spcPct val="20000"/>
              </a:spcBef>
              <a:buClr>
                <a:schemeClr val="accent2"/>
              </a:buClr>
              <a:buSzPct val="80000"/>
              <a:buFont typeface="Arial" panose="020B0604020202020204" pitchFamily="34" charset="0"/>
            </a:pPr>
            <a:r>
              <a:rPr lang="zh-CN" altLang="en-US" sz="2400" dirty="0">
                <a:latin typeface="+mj-ea"/>
                <a:ea typeface="+mj-ea"/>
                <a:cs typeface="+mj-ea"/>
                <a:sym typeface="宋体" panose="02010600030101010101" pitchFamily="2" charset="-122"/>
              </a:rPr>
              <a:t> </a:t>
            </a:r>
            <a:r>
              <a:rPr lang="zh-CN" altLang="en-US" sz="2400" dirty="0">
                <a:solidFill>
                  <a:srgbClr val="FF0000"/>
                </a:solidFill>
                <a:latin typeface="+mj-ea"/>
                <a:ea typeface="+mj-ea"/>
                <a:cs typeface="+mj-ea"/>
                <a:sym typeface="宋体" panose="02010600030101010101" pitchFamily="2" charset="-122"/>
              </a:rPr>
              <a:t> </a:t>
            </a:r>
            <a:r>
              <a:rPr lang="en-US" altLang="zh-CN" sz="2400" dirty="0">
                <a:solidFill>
                  <a:srgbClr val="FF0000"/>
                </a:solidFill>
                <a:latin typeface="+mj-ea"/>
                <a:ea typeface="+mj-ea"/>
                <a:cs typeface="+mj-ea"/>
                <a:sym typeface="宋体" panose="02010600030101010101" pitchFamily="2" charset="-122"/>
              </a:rPr>
              <a:t>- </a:t>
            </a:r>
            <a:r>
              <a:rPr lang="zh-CN" altLang="en-US" sz="2400" dirty="0">
                <a:solidFill>
                  <a:srgbClr val="FF0000"/>
                </a:solidFill>
                <a:latin typeface="+mj-ea"/>
                <a:ea typeface="+mj-ea"/>
                <a:cs typeface="+mj-ea"/>
                <a:sym typeface="宋体" panose="02010600030101010101" pitchFamily="2" charset="-122"/>
              </a:rPr>
              <a:t>错误发现越早，造成的损失越小，修改的代价也越小</a:t>
            </a:r>
          </a:p>
        </p:txBody>
      </p:sp>
      <p:sp>
        <p:nvSpPr>
          <p:cNvPr id="5"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4.</a:t>
            </a:r>
            <a:r>
              <a:rPr lang="zh-CN" altLang="en-US" sz="4000" b="1" kern="0" dirty="0">
                <a:latin typeface="隶书" panose="02010509060101010101" pitchFamily="49" charset="-122"/>
              </a:rPr>
              <a:t>软件质量保证 </a:t>
            </a:r>
            <a:r>
              <a:rPr lang="en-US" altLang="zh-CN" sz="4000" kern="0" dirty="0">
                <a:latin typeface="隶书" panose="02010509060101010101" pitchFamily="49" charset="-122"/>
              </a:rPr>
              <a:t>– </a:t>
            </a:r>
            <a:r>
              <a:rPr lang="zh-CN" altLang="en-US" sz="4000" kern="0" dirty="0">
                <a:latin typeface="隶书" panose="02010509060101010101" pitchFamily="49" charset="-122"/>
              </a:rPr>
              <a:t>概述</a:t>
            </a:r>
            <a:endParaRPr lang="zh-CN" altLang="en-US" sz="4000" b="1" kern="0" dirty="0">
              <a:latin typeface="隶书" panose="02010509060101010101"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en-US" altLang="zh-CN" sz="4400" b="1" dirty="0">
              <a:latin typeface="隶书" panose="02010509060101010101" pitchFamily="49" charset="-122"/>
            </a:endParaRPr>
          </a:p>
        </p:txBody>
      </p:sp>
      <p:sp>
        <p:nvSpPr>
          <p:cNvPr id="26627" name="Rectangle 3"/>
          <p:cNvSpPr>
            <a:spLocks noGrp="1"/>
          </p:cNvSpPr>
          <p:nvPr/>
        </p:nvSpPr>
        <p:spPr>
          <a:xfrm>
            <a:off x="216535" y="934085"/>
            <a:ext cx="8712200" cy="5318760"/>
          </a:xfrm>
          <a:prstGeom prst="rect">
            <a:avLst/>
          </a:prstGeom>
          <a:noFill/>
          <a:ln w="9525">
            <a:noFill/>
          </a:ln>
        </p:spPr>
        <p:txBody>
          <a:bodyPr/>
          <a:lstStyle/>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r>
              <a:rPr lang="zh-CN" altLang="en-US" sz="2400" dirty="0">
                <a:solidFill>
                  <a:srgbClr val="0000FF"/>
                </a:solidFill>
                <a:latin typeface="+mj-ea"/>
                <a:ea typeface="+mj-ea"/>
                <a:sym typeface="+mn-ea"/>
              </a:rPr>
              <a:t>   </a:t>
            </a: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19459" name="Rectangle 3"/>
          <p:cNvSpPr>
            <a:spLocks noGrp="1"/>
          </p:cNvSpPr>
          <p:nvPr/>
        </p:nvSpPr>
        <p:spPr>
          <a:xfrm>
            <a:off x="395605" y="866140"/>
            <a:ext cx="8352790" cy="5314950"/>
          </a:xfrm>
          <a:prstGeom prst="rect">
            <a:avLst/>
          </a:prstGeom>
          <a:noFill/>
          <a:ln w="9525">
            <a:noFill/>
          </a:ln>
        </p:spPr>
        <p:txBody>
          <a:bodyPr/>
          <a:lstStyle/>
          <a:p>
            <a:pPr algn="l" defTabSz="0" eaLnBrk="1" hangingPunct="1">
              <a:spcBef>
                <a:spcPct val="20000"/>
              </a:spcBef>
              <a:buClr>
                <a:schemeClr val="accent2"/>
              </a:buClr>
              <a:buSzPct val="80000"/>
              <a:buFont typeface="Wingdings" panose="05000000000000000000" charset="0"/>
            </a:pPr>
            <a:endPar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buFont typeface="Wingdings" panose="05000000000000000000" charset="0"/>
            </a:pPr>
            <a:r>
              <a:rPr lang="en-US" altLang="zh-CN" sz="2400" dirty="0">
                <a:latin typeface="+mj-ea"/>
                <a:ea typeface="+mj-ea"/>
                <a:cs typeface="+mj-ea"/>
                <a:sym typeface="宋体" panose="02010600030101010101" pitchFamily="2" charset="-122"/>
              </a:rPr>
              <a:t>CMM</a:t>
            </a:r>
            <a:r>
              <a:rPr lang="zh-CN" altLang="en-US" sz="2400" dirty="0">
                <a:latin typeface="+mj-ea"/>
                <a:ea typeface="+mj-ea"/>
                <a:cs typeface="+mj-ea"/>
                <a:sym typeface="宋体" panose="02010600030101010101" pitchFamily="2" charset="-122"/>
              </a:rPr>
              <a:t>：Capability Maturity Model for Software</a:t>
            </a:r>
          </a:p>
          <a:p>
            <a:pPr lvl="1" algn="l" defTabSz="0" eaLnBrk="1" hangingPunct="1">
              <a:spcBef>
                <a:spcPct val="20000"/>
              </a:spcBef>
              <a:buClr>
                <a:schemeClr val="accent2"/>
              </a:buClr>
              <a:buSzPct val="80000"/>
              <a:buFont typeface="Wingdings" panose="05000000000000000000" charset="0"/>
            </a:pPr>
            <a:r>
              <a:rPr lang="zh-CN" altLang="en-US" sz="2400" dirty="0">
                <a:latin typeface="+mj-ea"/>
                <a:ea typeface="+mj-ea"/>
                <a:cs typeface="+mj-ea"/>
                <a:sym typeface="宋体" panose="02010600030101010101" pitchFamily="2" charset="-122"/>
              </a:rPr>
              <a:t>能力成熟度模型，由</a:t>
            </a:r>
            <a:r>
              <a:rPr lang="en-US" altLang="zh-CN" sz="2400" dirty="0">
                <a:latin typeface="+mj-ea"/>
                <a:ea typeface="+mj-ea"/>
                <a:cs typeface="+mj-ea"/>
                <a:sym typeface="宋体" panose="02010600030101010101" pitchFamily="2" charset="-122"/>
              </a:rPr>
              <a:t>Carnegie Mellon</a:t>
            </a:r>
            <a:r>
              <a:rPr lang="zh-CN" altLang="en-US" sz="2400" dirty="0">
                <a:latin typeface="+mj-ea"/>
                <a:ea typeface="+mj-ea"/>
                <a:cs typeface="+mj-ea"/>
                <a:sym typeface="宋体" panose="02010600030101010101" pitchFamily="2" charset="-122"/>
              </a:rPr>
              <a:t>的</a:t>
            </a:r>
            <a:r>
              <a:rPr lang="en-US" altLang="zh-CN" sz="2400" dirty="0">
                <a:latin typeface="+mj-ea"/>
                <a:ea typeface="+mj-ea"/>
                <a:cs typeface="+mj-ea"/>
                <a:sym typeface="宋体" panose="02010600030101010101" pitchFamily="2" charset="-122"/>
              </a:rPr>
              <a:t>SEI</a:t>
            </a:r>
            <a:r>
              <a:rPr lang="zh-CN" altLang="en-US" sz="2400" dirty="0">
                <a:latin typeface="+mj-ea"/>
                <a:ea typeface="+mj-ea"/>
                <a:cs typeface="+mj-ea"/>
                <a:sym typeface="宋体" panose="02010600030101010101" pitchFamily="2" charset="-122"/>
              </a:rPr>
              <a:t>开发</a:t>
            </a:r>
          </a:p>
          <a:p>
            <a:pPr marL="800100" lvl="1" indent="-342900" algn="l" defTabSz="0" eaLnBrk="1" hangingPunct="1">
              <a:spcBef>
                <a:spcPct val="20000"/>
              </a:spcBef>
              <a:buClr>
                <a:schemeClr val="accent2"/>
              </a:buClr>
              <a:buSzPct val="80000"/>
              <a:buFont typeface="Arial" panose="020B0604020202020204" pitchFamily="34" charset="0"/>
            </a:pPr>
            <a:endParaRPr lang="zh-CN" altLang="en-US" sz="2400" dirty="0">
              <a:latin typeface="+mj-ea"/>
              <a:ea typeface="+mj-ea"/>
              <a:cs typeface="+mj-ea"/>
              <a:sym typeface="宋体" panose="02010600030101010101" pitchFamily="2" charset="-122"/>
            </a:endParaRPr>
          </a:p>
        </p:txBody>
      </p:sp>
      <p:pic>
        <p:nvPicPr>
          <p:cNvPr id="18" name="图片 17"/>
          <p:cNvPicPr>
            <a:picLocks noChangeAspect="1"/>
          </p:cNvPicPr>
          <p:nvPr/>
        </p:nvPicPr>
        <p:blipFill>
          <a:blip r:embed="rId3"/>
          <a:stretch>
            <a:fillRect/>
          </a:stretch>
        </p:blipFill>
        <p:spPr>
          <a:xfrm>
            <a:off x="1744980" y="2342515"/>
            <a:ext cx="5262245" cy="3910330"/>
          </a:xfrm>
          <a:prstGeom prst="rect">
            <a:avLst/>
          </a:prstGeom>
        </p:spPr>
      </p:pic>
      <p:sp>
        <p:nvSpPr>
          <p:cNvPr id="6"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4.</a:t>
            </a:r>
            <a:r>
              <a:rPr lang="zh-CN" altLang="en-US" sz="4000" b="1" kern="0" dirty="0">
                <a:latin typeface="隶书" panose="02010509060101010101" pitchFamily="49" charset="-122"/>
              </a:rPr>
              <a:t>软件质量保证 </a:t>
            </a:r>
            <a:r>
              <a:rPr lang="en-US" altLang="zh-CN" sz="4000" kern="0" dirty="0">
                <a:latin typeface="隶书" panose="02010509060101010101" pitchFamily="49" charset="-122"/>
              </a:rPr>
              <a:t>– </a:t>
            </a:r>
            <a:r>
              <a:rPr lang="zh-CN" altLang="en-US" sz="4000" kern="0" dirty="0">
                <a:latin typeface="隶书" panose="02010509060101010101" pitchFamily="49" charset="-122"/>
              </a:rPr>
              <a:t>概述</a:t>
            </a:r>
            <a:endParaRPr lang="zh-CN" altLang="en-US" sz="4000" b="1" kern="0" dirty="0">
              <a:latin typeface="隶书" panose="02010509060101010101" pitchFamily="49"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26627" name="Rectangle 3"/>
          <p:cNvSpPr>
            <a:spLocks noGrp="1"/>
          </p:cNvSpPr>
          <p:nvPr/>
        </p:nvSpPr>
        <p:spPr>
          <a:xfrm>
            <a:off x="216535" y="934085"/>
            <a:ext cx="8712200" cy="5318760"/>
          </a:xfrm>
          <a:prstGeom prst="rect">
            <a:avLst/>
          </a:prstGeom>
          <a:noFill/>
          <a:ln w="9525">
            <a:noFill/>
          </a:ln>
        </p:spPr>
        <p:txBody>
          <a:bodyPr/>
          <a:lstStyle/>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r>
              <a:rPr lang="zh-CN" altLang="en-US" sz="2400" dirty="0">
                <a:solidFill>
                  <a:srgbClr val="0000FF"/>
                </a:solidFill>
                <a:latin typeface="+mj-ea"/>
                <a:ea typeface="+mj-ea"/>
                <a:sym typeface="+mn-ea"/>
              </a:rPr>
              <a:t>   </a:t>
            </a: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19459" name="Rectangle 3"/>
          <p:cNvSpPr>
            <a:spLocks noGrp="1"/>
          </p:cNvSpPr>
          <p:nvPr/>
        </p:nvSpPr>
        <p:spPr>
          <a:xfrm>
            <a:off x="395605" y="866140"/>
            <a:ext cx="8352790" cy="5314950"/>
          </a:xfrm>
          <a:prstGeom prst="rect">
            <a:avLst/>
          </a:prstGeom>
          <a:noFill/>
          <a:ln w="9525">
            <a:noFill/>
          </a:ln>
        </p:spPr>
        <p:txBody>
          <a:bodyPr/>
          <a:lstStyle/>
          <a:p>
            <a:pPr marL="457200" indent="-457200" algn="l" defTabSz="0" eaLnBrk="1" hangingPunct="1">
              <a:spcBef>
                <a:spcPct val="20000"/>
              </a:spcBef>
              <a:buClr>
                <a:schemeClr val="accent2"/>
              </a:buClr>
              <a:buSzPct val="80000"/>
              <a:buFont typeface="Wingdings" panose="05000000000000000000" charset="0"/>
              <a:buChar char="n"/>
            </a:pPr>
            <a:endParaRPr lang="zh-CN" altLang="en-US" sz="2400" dirty="0">
              <a:latin typeface="+mj-ea"/>
              <a:ea typeface="+mj-ea"/>
              <a:cs typeface="+mj-ea"/>
              <a:sym typeface="宋体" panose="02010600030101010101" pitchFamily="2" charset="-122"/>
            </a:endParaRPr>
          </a:p>
          <a:p>
            <a:pPr marL="800100" lvl="1" indent="-342900" algn="l" defTabSz="0" eaLnBrk="1" hangingPunct="1">
              <a:spcBef>
                <a:spcPct val="20000"/>
              </a:spcBef>
              <a:buClr>
                <a:schemeClr val="accent2"/>
              </a:buClr>
              <a:buSzPct val="80000"/>
              <a:buFont typeface="Arial" panose="020B0604020202020204" pitchFamily="34" charset="0"/>
            </a:pPr>
            <a:endParaRPr lang="zh-CN" altLang="en-US" sz="2400" dirty="0">
              <a:latin typeface="+mj-ea"/>
              <a:ea typeface="+mj-ea"/>
              <a:cs typeface="+mj-ea"/>
              <a:sym typeface="宋体" panose="02010600030101010101" pitchFamily="2" charset="-122"/>
            </a:endParaRPr>
          </a:p>
        </p:txBody>
      </p:sp>
      <p:pic>
        <p:nvPicPr>
          <p:cNvPr id="142" name="图片 141"/>
          <p:cNvPicPr>
            <a:picLocks noChangeAspect="1"/>
          </p:cNvPicPr>
          <p:nvPr/>
        </p:nvPicPr>
        <p:blipFill>
          <a:blip r:embed="rId3"/>
          <a:stretch>
            <a:fillRect/>
          </a:stretch>
        </p:blipFill>
        <p:spPr>
          <a:xfrm>
            <a:off x="310141" y="1554267"/>
            <a:ext cx="8618967" cy="3749365"/>
          </a:xfrm>
          <a:prstGeom prst="rect">
            <a:avLst/>
          </a:prstGeom>
        </p:spPr>
      </p:pic>
      <p:sp>
        <p:nvSpPr>
          <p:cNvPr id="6"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4.</a:t>
            </a:r>
            <a:r>
              <a:rPr lang="zh-CN" altLang="en-US" sz="4000" b="1" kern="0" dirty="0">
                <a:latin typeface="隶书" panose="02010509060101010101" pitchFamily="49" charset="-122"/>
              </a:rPr>
              <a:t>软件质量保证 </a:t>
            </a:r>
            <a:r>
              <a:rPr lang="en-US" altLang="zh-CN" sz="4000" kern="0" dirty="0">
                <a:latin typeface="隶书" panose="02010509060101010101" pitchFamily="49" charset="-122"/>
              </a:rPr>
              <a:t>– </a:t>
            </a:r>
            <a:r>
              <a:rPr lang="zh-CN" altLang="en-US" sz="4000" kern="0" dirty="0">
                <a:latin typeface="隶书" panose="02010509060101010101" pitchFamily="49" charset="-122"/>
              </a:rPr>
              <a:t>概述</a:t>
            </a:r>
            <a:endParaRPr lang="zh-CN" altLang="en-US" sz="4000" b="1" kern="0" dirty="0">
              <a:latin typeface="隶书" panose="02010509060101010101" pitchFamily="49"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216218" y="73025"/>
            <a:ext cx="8353425" cy="692150"/>
          </a:xfrm>
        </p:spPr>
        <p:txBody>
          <a:bodyPr vert="horz" wrap="square" lIns="91440" tIns="45720" rIns="91440" bIns="45720" anchor="ctr"/>
          <a:lstStyle/>
          <a:p>
            <a:pPr algn="l" eaLnBrk="1" hangingPunct="1"/>
            <a:r>
              <a:rPr lang="en-US" altLang="zh-CN" sz="4400" b="1" dirty="0">
                <a:latin typeface="隶书" panose="02010509060101010101" pitchFamily="49" charset="-122"/>
              </a:rPr>
              <a:t>4.</a:t>
            </a:r>
            <a:r>
              <a:rPr lang="zh-CN" altLang="en-US" sz="4400" b="1" dirty="0">
                <a:latin typeface="隶书" panose="02010509060101010101" pitchFamily="49" charset="-122"/>
              </a:rPr>
              <a:t>软件质量保证 </a:t>
            </a:r>
            <a:r>
              <a:rPr lang="en-US" altLang="zh-CN" sz="4400" b="1" dirty="0">
                <a:latin typeface="隶书" panose="02010509060101010101" pitchFamily="49" charset="-122"/>
              </a:rPr>
              <a:t>- </a:t>
            </a:r>
            <a:r>
              <a:rPr lang="zh-CN" altLang="en-US" sz="4400" b="1" dirty="0">
                <a:latin typeface="隶书" panose="02010509060101010101" pitchFamily="49" charset="-122"/>
              </a:rPr>
              <a:t>各阶段</a:t>
            </a:r>
          </a:p>
        </p:txBody>
      </p:sp>
      <p:sp>
        <p:nvSpPr>
          <p:cNvPr id="26627" name="Rectangle 3"/>
          <p:cNvSpPr>
            <a:spLocks noGrp="1"/>
          </p:cNvSpPr>
          <p:nvPr/>
        </p:nvSpPr>
        <p:spPr>
          <a:xfrm>
            <a:off x="216535" y="934085"/>
            <a:ext cx="8712200" cy="5318760"/>
          </a:xfrm>
          <a:prstGeom prst="rect">
            <a:avLst/>
          </a:prstGeom>
          <a:noFill/>
          <a:ln w="9525">
            <a:noFill/>
          </a:ln>
        </p:spPr>
        <p:txBody>
          <a:bodyPr/>
          <a:lstStyle/>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r>
              <a:rPr lang="zh-CN" altLang="en-US" sz="2400" dirty="0">
                <a:solidFill>
                  <a:srgbClr val="0000FF"/>
                </a:solidFill>
                <a:latin typeface="+mj-ea"/>
                <a:ea typeface="+mj-ea"/>
                <a:sym typeface="+mn-ea"/>
              </a:rPr>
              <a:t>   </a:t>
            </a: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19459" name="Rectangle 3"/>
          <p:cNvSpPr>
            <a:spLocks noGrp="1"/>
          </p:cNvSpPr>
          <p:nvPr/>
        </p:nvSpPr>
        <p:spPr>
          <a:xfrm>
            <a:off x="395605" y="866140"/>
            <a:ext cx="8352790" cy="5314950"/>
          </a:xfrm>
          <a:prstGeom prst="rect">
            <a:avLst/>
          </a:prstGeom>
          <a:noFill/>
          <a:ln w="9525">
            <a:noFill/>
          </a:ln>
        </p:spPr>
        <p:txBody>
          <a:bodyPr/>
          <a:lstStyle/>
          <a:p>
            <a:pPr marL="457200" indent="-457200" algn="l" defTabSz="0" eaLnBrk="1" hangingPunct="1">
              <a:spcBef>
                <a:spcPct val="20000"/>
              </a:spcBef>
              <a:buClr>
                <a:schemeClr val="accent2"/>
              </a:buClr>
              <a:buSzPct val="80000"/>
              <a:buFont typeface="Wingdings" panose="05000000000000000000" charset="0"/>
              <a:buChar char="n"/>
            </a:pPr>
            <a:r>
              <a:rPr lang="en-US" altLang="zh-CN" sz="3600" dirty="0">
                <a:solidFill>
                  <a:schemeClr val="accent2"/>
                </a:solidFill>
                <a:latin typeface="隶书" panose="02010509060101010101" pitchFamily="49" charset="-122"/>
                <a:ea typeface="隶书" panose="02010509060101010101" pitchFamily="49" charset="-122"/>
                <a:sym typeface="宋体" panose="02010600030101010101" pitchFamily="2" charset="-122"/>
              </a:rPr>
              <a:t>SQA</a:t>
            </a:r>
            <a:r>
              <a:rPr lang="zh-CN" altLang="en-US" sz="3600" dirty="0">
                <a:solidFill>
                  <a:schemeClr val="accent2"/>
                </a:solidFill>
                <a:latin typeface="隶书" panose="02010509060101010101" pitchFamily="49" charset="-122"/>
                <a:ea typeface="隶书" panose="02010509060101010101" pitchFamily="49" charset="-122"/>
                <a:sym typeface="宋体" panose="02010600030101010101" pitchFamily="2" charset="-122"/>
              </a:rPr>
              <a:t>适用于各个开发阶段</a:t>
            </a:r>
          </a:p>
          <a:p>
            <a:pPr algn="l" defTabSz="0" eaLnBrk="1" hangingPunct="1">
              <a:spcBef>
                <a:spcPct val="20000"/>
              </a:spcBef>
              <a:buClr>
                <a:schemeClr val="accent2"/>
              </a:buClr>
              <a:buSzPct val="80000"/>
              <a:buFont typeface="Wingdings" panose="05000000000000000000" charset="0"/>
            </a:pPr>
            <a:r>
              <a:rPr lang="en-US" altLang="zh-CN" sz="2400" b="0" dirty="0">
                <a:latin typeface="Times New Roman" panose="02020603050405020304" pitchFamily="18" charset="0"/>
                <a:cs typeface="Times New Roman" panose="02020603050405020304" pitchFamily="18" charset="0"/>
                <a:sym typeface="+mn-ea"/>
              </a:rPr>
              <a:t>   SQA encompasses the </a:t>
            </a:r>
            <a:r>
              <a:rPr lang="en-US" altLang="zh-CN" sz="2400" b="0" dirty="0">
                <a:solidFill>
                  <a:srgbClr val="FF0000"/>
                </a:solidFill>
                <a:latin typeface="Times New Roman" panose="02020603050405020304" pitchFamily="18" charset="0"/>
                <a:cs typeface="Times New Roman" panose="02020603050405020304" pitchFamily="18" charset="0"/>
                <a:sym typeface="+mn-ea"/>
              </a:rPr>
              <a:t>entire</a:t>
            </a:r>
            <a:r>
              <a:rPr lang="en-US" altLang="zh-CN" sz="2400" b="0" dirty="0">
                <a:latin typeface="Times New Roman" panose="02020603050405020304" pitchFamily="18" charset="0"/>
                <a:cs typeface="Times New Roman" panose="02020603050405020304" pitchFamily="18" charset="0"/>
                <a:sym typeface="+mn-ea"/>
              </a:rPr>
              <a:t> software development process, which includes processes such </a:t>
            </a:r>
            <a:r>
              <a:rPr lang="en-US" altLang="zh-CN" sz="2400" b="0" dirty="0">
                <a:solidFill>
                  <a:schemeClr val="tx1"/>
                </a:solidFill>
                <a:latin typeface="Times New Roman" panose="02020603050405020304" pitchFamily="18" charset="0"/>
                <a:cs typeface="Times New Roman" panose="02020603050405020304" pitchFamily="18" charset="0"/>
                <a:sym typeface="+mn-ea"/>
              </a:rPr>
              <a:t>as</a:t>
            </a:r>
            <a:r>
              <a:rPr lang="zh-CN" altLang="en-US" sz="2400" b="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mn-ea"/>
              </a:rPr>
              <a:t>：</a:t>
            </a:r>
          </a:p>
          <a:p>
            <a:pPr marL="800100" lvl="1" indent="-342900" algn="l" defTabSz="0" eaLnBrk="1" hangingPunct="1">
              <a:spcBef>
                <a:spcPct val="20000"/>
              </a:spcBef>
              <a:buClr>
                <a:schemeClr val="accent2"/>
              </a:buClr>
              <a:buSzPct val="80000"/>
              <a:buFont typeface="Arial" panose="020B0604020202020204" pitchFamily="34" charset="0"/>
              <a:buChar char="•"/>
            </a:pPr>
            <a:r>
              <a:rPr lang="en-US" altLang="zh-CN" sz="2400" b="0" dirty="0">
                <a:solidFill>
                  <a:srgbClr val="0000FF"/>
                </a:solidFill>
                <a:latin typeface="Times New Roman" panose="02020603050405020304" pitchFamily="18" charset="0"/>
                <a:cs typeface="Times New Roman" panose="02020603050405020304" pitchFamily="18" charset="0"/>
                <a:sym typeface="+mn-ea"/>
              </a:rPr>
              <a:t>requirements definition</a:t>
            </a:r>
            <a:r>
              <a:rPr lang="en-US" altLang="zh-CN" sz="2400" b="0" dirty="0">
                <a:latin typeface="Times New Roman" panose="02020603050405020304" pitchFamily="18" charset="0"/>
                <a:cs typeface="Times New Roman" panose="02020603050405020304" pitchFamily="18" charset="0"/>
                <a:sym typeface="+mn-ea"/>
              </a:rPr>
              <a:t>, </a:t>
            </a:r>
          </a:p>
          <a:p>
            <a:pPr marL="800100" lvl="1" indent="-342900" algn="l" defTabSz="0" eaLnBrk="1" hangingPunct="1">
              <a:spcBef>
                <a:spcPct val="20000"/>
              </a:spcBef>
              <a:buClr>
                <a:schemeClr val="accent2"/>
              </a:buClr>
              <a:buSzPct val="80000"/>
              <a:buFont typeface="Arial" panose="020B0604020202020204" pitchFamily="34" charset="0"/>
              <a:buChar char="•"/>
            </a:pPr>
            <a:r>
              <a:rPr lang="en-US" altLang="zh-CN" sz="2400" b="0" dirty="0">
                <a:solidFill>
                  <a:srgbClr val="0000FF"/>
                </a:solidFill>
                <a:latin typeface="Times New Roman" panose="02020603050405020304" pitchFamily="18" charset="0"/>
                <a:cs typeface="Times New Roman" panose="02020603050405020304" pitchFamily="18" charset="0"/>
                <a:sym typeface="+mn-ea"/>
              </a:rPr>
              <a:t>software design</a:t>
            </a:r>
            <a:r>
              <a:rPr lang="en-US" altLang="zh-CN" sz="2400" b="0" dirty="0">
                <a:latin typeface="Times New Roman" panose="02020603050405020304" pitchFamily="18" charset="0"/>
                <a:cs typeface="Times New Roman" panose="02020603050405020304" pitchFamily="18" charset="0"/>
                <a:sym typeface="+mn-ea"/>
              </a:rPr>
              <a:t>, </a:t>
            </a:r>
            <a:r>
              <a:rPr lang="en-US" altLang="zh-CN" sz="2400" b="0" dirty="0">
                <a:solidFill>
                  <a:srgbClr val="0000FF"/>
                </a:solidFill>
                <a:latin typeface="Times New Roman" panose="02020603050405020304" pitchFamily="18" charset="0"/>
                <a:cs typeface="Times New Roman" panose="02020603050405020304" pitchFamily="18" charset="0"/>
                <a:sym typeface="+mn-ea"/>
              </a:rPr>
              <a:t>coding</a:t>
            </a:r>
            <a:r>
              <a:rPr lang="en-US" altLang="zh-CN" sz="2400" b="0" dirty="0">
                <a:latin typeface="Times New Roman" panose="02020603050405020304" pitchFamily="18" charset="0"/>
                <a:cs typeface="Times New Roman" panose="02020603050405020304" pitchFamily="18" charset="0"/>
                <a:sym typeface="+mn-ea"/>
              </a:rPr>
              <a:t>, </a:t>
            </a:r>
          </a:p>
          <a:p>
            <a:pPr marL="800100" lvl="1" indent="-342900" algn="l" defTabSz="0" eaLnBrk="1" hangingPunct="1">
              <a:spcBef>
                <a:spcPct val="20000"/>
              </a:spcBef>
              <a:buClr>
                <a:schemeClr val="accent2"/>
              </a:buClr>
              <a:buSzPct val="80000"/>
              <a:buFont typeface="Arial" panose="020B0604020202020204" pitchFamily="34" charset="0"/>
              <a:buChar char="•"/>
            </a:pPr>
            <a:r>
              <a:rPr lang="en-US" altLang="zh-CN" sz="2400" b="0" dirty="0">
                <a:solidFill>
                  <a:srgbClr val="0000FF"/>
                </a:solidFill>
                <a:latin typeface="Times New Roman" panose="02020603050405020304" pitchFamily="18" charset="0"/>
                <a:cs typeface="Times New Roman" panose="02020603050405020304" pitchFamily="18" charset="0"/>
                <a:sym typeface="+mn-ea"/>
              </a:rPr>
              <a:t>source code control</a:t>
            </a:r>
            <a:r>
              <a:rPr lang="en-US" altLang="zh-CN" sz="2400" b="0" dirty="0">
                <a:latin typeface="Times New Roman" panose="02020603050405020304" pitchFamily="18" charset="0"/>
                <a:cs typeface="Times New Roman" panose="02020603050405020304" pitchFamily="18" charset="0"/>
                <a:sym typeface="+mn-ea"/>
              </a:rPr>
              <a:t>, </a:t>
            </a:r>
            <a:r>
              <a:rPr lang="en-US" altLang="zh-CN" sz="2400" b="0" dirty="0">
                <a:solidFill>
                  <a:srgbClr val="0000FF"/>
                </a:solidFill>
                <a:latin typeface="Times New Roman" panose="02020603050405020304" pitchFamily="18" charset="0"/>
                <a:cs typeface="Times New Roman" panose="02020603050405020304" pitchFamily="18" charset="0"/>
                <a:sym typeface="+mn-ea"/>
              </a:rPr>
              <a:t>code reviews</a:t>
            </a:r>
            <a:r>
              <a:rPr lang="en-US" altLang="zh-CN" sz="2400" b="0" dirty="0">
                <a:latin typeface="Times New Roman" panose="02020603050405020304" pitchFamily="18" charset="0"/>
                <a:cs typeface="Times New Roman" panose="02020603050405020304" pitchFamily="18" charset="0"/>
                <a:sym typeface="+mn-ea"/>
              </a:rPr>
              <a:t>, </a:t>
            </a:r>
          </a:p>
          <a:p>
            <a:pPr marL="800100" lvl="1" indent="-342900" algn="l" defTabSz="0" eaLnBrk="1" hangingPunct="1">
              <a:spcBef>
                <a:spcPct val="20000"/>
              </a:spcBef>
              <a:buClr>
                <a:schemeClr val="accent2"/>
              </a:buClr>
              <a:buSzPct val="80000"/>
              <a:buFont typeface="Arial" panose="020B0604020202020204" pitchFamily="34" charset="0"/>
              <a:buChar char="•"/>
            </a:pPr>
            <a:r>
              <a:rPr lang="en-US" altLang="zh-CN" sz="2400" b="0" dirty="0">
                <a:solidFill>
                  <a:srgbClr val="0000FF"/>
                </a:solidFill>
                <a:latin typeface="Times New Roman" panose="02020603050405020304" pitchFamily="18" charset="0"/>
                <a:cs typeface="Times New Roman" panose="02020603050405020304" pitchFamily="18" charset="0"/>
                <a:sym typeface="+mn-ea"/>
              </a:rPr>
              <a:t>software configuration management</a:t>
            </a:r>
            <a:r>
              <a:rPr lang="en-US" altLang="zh-CN" sz="2400" b="0" dirty="0">
                <a:latin typeface="Times New Roman" panose="02020603050405020304" pitchFamily="18" charset="0"/>
                <a:cs typeface="Times New Roman" panose="02020603050405020304" pitchFamily="18" charset="0"/>
                <a:sym typeface="+mn-ea"/>
              </a:rPr>
              <a:t>, </a:t>
            </a:r>
          </a:p>
          <a:p>
            <a:pPr marL="800100" lvl="1" indent="-342900" algn="l" defTabSz="0" eaLnBrk="1" hangingPunct="1">
              <a:spcBef>
                <a:spcPct val="20000"/>
              </a:spcBef>
              <a:buClr>
                <a:schemeClr val="accent2"/>
              </a:buClr>
              <a:buSzPct val="80000"/>
              <a:buFont typeface="Arial" panose="020B0604020202020204" pitchFamily="34" charset="0"/>
              <a:buChar char="•"/>
            </a:pPr>
            <a:r>
              <a:rPr lang="en-US" altLang="zh-CN" sz="2400" b="0" dirty="0">
                <a:solidFill>
                  <a:srgbClr val="0000FF"/>
                </a:solidFill>
                <a:latin typeface="Times New Roman" panose="02020603050405020304" pitchFamily="18" charset="0"/>
                <a:cs typeface="Times New Roman" panose="02020603050405020304" pitchFamily="18" charset="0"/>
                <a:sym typeface="+mn-ea"/>
              </a:rPr>
              <a:t>testing</a:t>
            </a:r>
            <a:r>
              <a:rPr lang="en-US" altLang="zh-CN" sz="2400" b="0" dirty="0">
                <a:latin typeface="Times New Roman" panose="02020603050405020304" pitchFamily="18" charset="0"/>
                <a:cs typeface="Times New Roman" panose="02020603050405020304" pitchFamily="18" charset="0"/>
                <a:sym typeface="+mn-ea"/>
              </a:rPr>
              <a:t>, </a:t>
            </a:r>
          </a:p>
          <a:p>
            <a:pPr marL="800100" lvl="1" indent="-342900" algn="l" defTabSz="0" eaLnBrk="1" hangingPunct="1">
              <a:spcBef>
                <a:spcPct val="20000"/>
              </a:spcBef>
              <a:buClr>
                <a:schemeClr val="accent2"/>
              </a:buClr>
              <a:buSzPct val="80000"/>
              <a:buFont typeface="Arial" panose="020B0604020202020204" pitchFamily="34" charset="0"/>
              <a:buChar char="•"/>
            </a:pPr>
            <a:r>
              <a:rPr lang="en-US" altLang="zh-CN" sz="2400" b="0" dirty="0">
                <a:solidFill>
                  <a:srgbClr val="0000FF"/>
                </a:solidFill>
                <a:latin typeface="Times New Roman" panose="02020603050405020304" pitchFamily="18" charset="0"/>
                <a:cs typeface="Times New Roman" panose="02020603050405020304" pitchFamily="18" charset="0"/>
                <a:sym typeface="+mn-ea"/>
              </a:rPr>
              <a:t>release management</a:t>
            </a:r>
            <a:r>
              <a:rPr lang="en-US" altLang="zh-CN" sz="2400" b="0" dirty="0">
                <a:latin typeface="Times New Roman" panose="02020603050405020304" pitchFamily="18" charset="0"/>
                <a:cs typeface="Times New Roman" panose="02020603050405020304" pitchFamily="18" charset="0"/>
                <a:sym typeface="+mn-ea"/>
              </a:rPr>
              <a:t>, </a:t>
            </a:r>
          </a:p>
          <a:p>
            <a:pPr marL="800100" lvl="1" indent="-342900" algn="l" defTabSz="0" eaLnBrk="1" hangingPunct="1">
              <a:spcBef>
                <a:spcPct val="20000"/>
              </a:spcBef>
              <a:buClr>
                <a:schemeClr val="accent2"/>
              </a:buClr>
              <a:buSzPct val="80000"/>
              <a:buFont typeface="Arial" panose="020B0604020202020204" pitchFamily="34" charset="0"/>
              <a:buChar char="•"/>
            </a:pPr>
            <a:r>
              <a:rPr lang="en-US" altLang="zh-CN" sz="2400" b="0" dirty="0">
                <a:solidFill>
                  <a:srgbClr val="0000FF"/>
                </a:solidFill>
                <a:latin typeface="Times New Roman" panose="02020603050405020304" pitchFamily="18" charset="0"/>
                <a:cs typeface="Times New Roman" panose="02020603050405020304" pitchFamily="18" charset="0"/>
                <a:sym typeface="+mn-ea"/>
              </a:rPr>
              <a:t>product integration</a:t>
            </a:r>
            <a:endParaRPr lang="en-US" altLang="zh-CN" sz="2400" b="0" dirty="0">
              <a:solidFill>
                <a:srgbClr val="0000FF"/>
              </a:solidFill>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r>
              <a:rPr lang="en-US" altLang="zh-CN" sz="2400" b="0" dirty="0">
                <a:latin typeface="Times New Roman" panose="02020603050405020304" pitchFamily="18" charset="0"/>
                <a:cs typeface="Times New Roman" panose="02020603050405020304" pitchFamily="18" charset="0"/>
                <a:sym typeface="+mn-ea"/>
              </a:rPr>
              <a:t> (cited from Wikipedia)</a:t>
            </a:r>
            <a:endParaRPr lang="zh-CN" altLang="en-US" sz="2400" dirty="0">
              <a:latin typeface="+mj-ea"/>
              <a:ea typeface="+mj-ea"/>
              <a:cs typeface="+mj-ea"/>
              <a:sym typeface="宋体" panose="02010600030101010101" pitchFamily="2" charset="-122"/>
            </a:endParaRPr>
          </a:p>
          <a:p>
            <a:pPr marL="800100" lvl="1" indent="-342900" algn="l" defTabSz="0" eaLnBrk="1" hangingPunct="1">
              <a:spcBef>
                <a:spcPct val="20000"/>
              </a:spcBef>
              <a:buClr>
                <a:schemeClr val="accent2"/>
              </a:buClr>
              <a:buSzPct val="80000"/>
              <a:buFont typeface="Arial" panose="020B0604020202020204" pitchFamily="34" charset="0"/>
            </a:pPr>
            <a:endParaRPr lang="zh-CN" altLang="en-US" sz="2400" dirty="0">
              <a:latin typeface="+mj-ea"/>
              <a:ea typeface="+mj-ea"/>
              <a:cs typeface="+mj-ea"/>
              <a:sym typeface="宋体" panose="02010600030101010101"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216218" y="73025"/>
            <a:ext cx="8353425" cy="692150"/>
          </a:xfrm>
        </p:spPr>
        <p:txBody>
          <a:bodyPr vert="horz" wrap="square" lIns="91440" tIns="45720" rIns="91440" bIns="45720" anchor="ctr"/>
          <a:lstStyle/>
          <a:p>
            <a:pPr algn="l" eaLnBrk="1" hangingPunct="1"/>
            <a:r>
              <a:rPr lang="en-US" altLang="zh-CN" sz="4400" b="1" dirty="0">
                <a:latin typeface="隶书" panose="02010509060101010101" pitchFamily="49" charset="-122"/>
              </a:rPr>
              <a:t>4.</a:t>
            </a:r>
            <a:r>
              <a:rPr lang="zh-CN" altLang="en-US" sz="4400" b="1" dirty="0">
                <a:latin typeface="隶书" panose="02010509060101010101" pitchFamily="49" charset="-122"/>
              </a:rPr>
              <a:t>软件质量保证 </a:t>
            </a:r>
            <a:r>
              <a:rPr lang="en-US" altLang="zh-CN" sz="4400" b="1" dirty="0">
                <a:latin typeface="隶书" panose="02010509060101010101" pitchFamily="49" charset="-122"/>
              </a:rPr>
              <a:t>- </a:t>
            </a:r>
            <a:r>
              <a:rPr lang="zh-CN" altLang="en-US" sz="4400" b="1" dirty="0">
                <a:latin typeface="隶书" panose="02010509060101010101" pitchFamily="49" charset="-122"/>
              </a:rPr>
              <a:t>各阶段</a:t>
            </a:r>
          </a:p>
        </p:txBody>
      </p:sp>
      <p:sp>
        <p:nvSpPr>
          <p:cNvPr id="26627" name="Rectangle 3"/>
          <p:cNvSpPr>
            <a:spLocks noGrp="1"/>
          </p:cNvSpPr>
          <p:nvPr/>
        </p:nvSpPr>
        <p:spPr>
          <a:xfrm>
            <a:off x="216535" y="934085"/>
            <a:ext cx="8712200" cy="5318760"/>
          </a:xfrm>
          <a:prstGeom prst="rect">
            <a:avLst/>
          </a:prstGeom>
          <a:noFill/>
          <a:ln w="9525">
            <a:noFill/>
          </a:ln>
        </p:spPr>
        <p:txBody>
          <a:bodyPr/>
          <a:lstStyle/>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r>
              <a:rPr lang="zh-CN" altLang="en-US" sz="2400" dirty="0">
                <a:solidFill>
                  <a:srgbClr val="0000FF"/>
                </a:solidFill>
                <a:latin typeface="+mj-ea"/>
                <a:ea typeface="+mj-ea"/>
                <a:sym typeface="+mn-ea"/>
              </a:rPr>
              <a:t>   </a:t>
            </a: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19459" name="Rectangle 3"/>
          <p:cNvSpPr>
            <a:spLocks noGrp="1"/>
          </p:cNvSpPr>
          <p:nvPr/>
        </p:nvSpPr>
        <p:spPr>
          <a:xfrm>
            <a:off x="395605" y="866140"/>
            <a:ext cx="8352790" cy="5314950"/>
          </a:xfrm>
          <a:prstGeom prst="rect">
            <a:avLst/>
          </a:prstGeom>
          <a:noFill/>
          <a:ln w="9525">
            <a:noFill/>
          </a:ln>
        </p:spPr>
        <p:txBody>
          <a:bodyPr/>
          <a:lstStyle/>
          <a:p>
            <a:pPr marL="457200" indent="-457200" algn="l" defTabSz="0" eaLnBrk="1" hangingPunct="1">
              <a:spcBef>
                <a:spcPct val="20000"/>
              </a:spcBef>
              <a:buClr>
                <a:schemeClr val="accent2"/>
              </a:buClr>
              <a:buSzPct val="80000"/>
              <a:buFont typeface="Wingdings" panose="05000000000000000000" charset="0"/>
              <a:buChar char="n"/>
            </a:pPr>
            <a:endParaRPr lang="en-US" altLang="zh-CN" sz="36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marL="457200" indent="-457200" algn="l" defTabSz="0" eaLnBrk="1" hangingPunct="1">
              <a:spcBef>
                <a:spcPct val="20000"/>
              </a:spcBef>
              <a:buClr>
                <a:schemeClr val="accent2"/>
              </a:buClr>
              <a:buSzPct val="80000"/>
              <a:buFont typeface="Wingdings" panose="05000000000000000000" charset="0"/>
              <a:buChar char="n"/>
            </a:pPr>
            <a:r>
              <a:rPr lang="en-US" altLang="zh-CN" sz="3600" dirty="0">
                <a:solidFill>
                  <a:schemeClr val="accent2"/>
                </a:solidFill>
                <a:latin typeface="隶书" panose="02010509060101010101" pitchFamily="49" charset="-122"/>
                <a:ea typeface="隶书" panose="02010509060101010101" pitchFamily="49" charset="-122"/>
                <a:sym typeface="宋体" panose="02010600030101010101" pitchFamily="2" charset="-122"/>
              </a:rPr>
              <a:t>SQA</a:t>
            </a:r>
            <a:r>
              <a:rPr lang="zh-CN" altLang="en-US" sz="3600" dirty="0">
                <a:solidFill>
                  <a:schemeClr val="accent2"/>
                </a:solidFill>
                <a:latin typeface="隶书" panose="02010509060101010101" pitchFamily="49" charset="-122"/>
                <a:ea typeface="隶书" panose="02010509060101010101" pitchFamily="49" charset="-122"/>
                <a:sym typeface="宋体" panose="02010600030101010101" pitchFamily="2" charset="-122"/>
              </a:rPr>
              <a:t>：需求分析</a:t>
            </a:r>
          </a:p>
          <a:p>
            <a:pPr marL="1028700" lvl="1" indent="-571500" algn="l" defTabSz="0" eaLnBrk="1" hangingPunct="1">
              <a:spcBef>
                <a:spcPct val="20000"/>
              </a:spcBef>
              <a:buClr>
                <a:schemeClr val="accent2"/>
              </a:buClr>
              <a:buSzPct val="80000"/>
              <a:buFont typeface="Wingdings" panose="05000000000000000000" charset="0"/>
              <a:buChar char="p"/>
            </a:pPr>
            <a:r>
              <a:rPr lang="zh-CN" altLang="en-US" sz="2800" dirty="0">
                <a:solidFill>
                  <a:schemeClr val="tx1"/>
                </a:solidFill>
                <a:latin typeface="隶书" panose="02010509060101010101" pitchFamily="49" charset="-122"/>
                <a:ea typeface="隶书" panose="02010509060101010101" pitchFamily="49" charset="-122"/>
                <a:sym typeface="宋体" panose="02010600030101010101" pitchFamily="2" charset="-122"/>
              </a:rPr>
              <a:t>确保客户提出的要求是可行的</a:t>
            </a:r>
          </a:p>
          <a:p>
            <a:pPr marL="1028700" lvl="1" indent="-571500" algn="l" defTabSz="0" eaLnBrk="1" hangingPunct="1">
              <a:spcBef>
                <a:spcPct val="20000"/>
              </a:spcBef>
              <a:buClr>
                <a:schemeClr val="accent2"/>
              </a:buClr>
              <a:buSzPct val="80000"/>
              <a:buFont typeface="Wingdings" panose="05000000000000000000" charset="0"/>
              <a:buChar char="p"/>
            </a:pPr>
            <a:r>
              <a:rPr lang="zh-CN" altLang="en-US" sz="2800" dirty="0">
                <a:solidFill>
                  <a:schemeClr val="tx1"/>
                </a:solidFill>
                <a:latin typeface="隶书" panose="02010509060101010101" pitchFamily="49" charset="-122"/>
                <a:ea typeface="隶书" panose="02010509060101010101" pitchFamily="49" charset="-122"/>
                <a:sym typeface="宋体" panose="02010600030101010101" pitchFamily="2" charset="-122"/>
              </a:rPr>
              <a:t>确保客户了解自己提出的需求的含义</a:t>
            </a:r>
          </a:p>
          <a:p>
            <a:pPr marL="1028700" lvl="1" indent="-571500" algn="l" defTabSz="0" eaLnBrk="1" hangingPunct="1">
              <a:spcBef>
                <a:spcPct val="20000"/>
              </a:spcBef>
              <a:buClr>
                <a:schemeClr val="accent2"/>
              </a:buClr>
              <a:buSzPct val="80000"/>
              <a:buFont typeface="Wingdings" panose="05000000000000000000" charset="0"/>
              <a:buChar char="p"/>
            </a:pPr>
            <a:r>
              <a:rPr lang="zh-CN" altLang="en-US" sz="2800" dirty="0">
                <a:solidFill>
                  <a:schemeClr val="tx1"/>
                </a:solidFill>
                <a:latin typeface="隶书" panose="02010509060101010101" pitchFamily="49" charset="-122"/>
                <a:ea typeface="隶书" panose="02010509060101010101" pitchFamily="49" charset="-122"/>
                <a:sym typeface="宋体" panose="02010600030101010101" pitchFamily="2" charset="-122"/>
              </a:rPr>
              <a:t>确保开发人员和客户对需求没有误解</a:t>
            </a:r>
          </a:p>
          <a:p>
            <a:pPr marL="1028700" lvl="1" indent="-571500" algn="l" defTabSz="0" eaLnBrk="1" hangingPunct="1">
              <a:spcBef>
                <a:spcPct val="20000"/>
              </a:spcBef>
              <a:buClr>
                <a:schemeClr val="accent2"/>
              </a:buClr>
              <a:buSzPct val="80000"/>
              <a:buFont typeface="Wingdings" panose="05000000000000000000" charset="0"/>
              <a:buChar char="p"/>
            </a:pPr>
            <a:r>
              <a:rPr lang="zh-CN" altLang="en-US" sz="2800" dirty="0">
                <a:solidFill>
                  <a:schemeClr val="tx1"/>
                </a:solidFill>
                <a:latin typeface="隶书" panose="02010509060101010101" pitchFamily="49" charset="-122"/>
                <a:ea typeface="隶书" panose="02010509060101010101" pitchFamily="49" charset="-122"/>
                <a:sym typeface="宋体" panose="02010600030101010101" pitchFamily="2" charset="-122"/>
              </a:rPr>
              <a:t>确保按照需求实现的软件可满足客户的要求</a:t>
            </a:r>
            <a:endParaRPr lang="zh-CN" altLang="en-US" sz="36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Wingdings" panose="05000000000000000000" charset="0"/>
            </a:pPr>
            <a:endParaRPr lang="zh-CN" altLang="en-US" sz="2400" dirty="0">
              <a:latin typeface="+mj-ea"/>
              <a:ea typeface="+mj-ea"/>
              <a:cs typeface="+mj-ea"/>
              <a:sym typeface="宋体" panose="02010600030101010101" pitchFamily="2" charset="-122"/>
            </a:endParaRPr>
          </a:p>
          <a:p>
            <a:pPr marL="800100" lvl="1" indent="-342900" algn="l" defTabSz="0" eaLnBrk="1" hangingPunct="1">
              <a:spcBef>
                <a:spcPct val="20000"/>
              </a:spcBef>
              <a:buClr>
                <a:schemeClr val="accent2"/>
              </a:buClr>
              <a:buSzPct val="80000"/>
              <a:buFont typeface="Arial" panose="020B0604020202020204" pitchFamily="34" charset="0"/>
            </a:pPr>
            <a:endParaRPr lang="zh-CN" altLang="en-US" sz="2400" dirty="0">
              <a:latin typeface="+mj-ea"/>
              <a:ea typeface="+mj-ea"/>
              <a:cs typeface="+mj-ea"/>
              <a:sym typeface="宋体" panose="02010600030101010101"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216218" y="73025"/>
            <a:ext cx="8353425" cy="692150"/>
          </a:xfrm>
        </p:spPr>
        <p:txBody>
          <a:bodyPr vert="horz" wrap="square" lIns="91440" tIns="45720" rIns="91440" bIns="45720" anchor="ctr"/>
          <a:lstStyle/>
          <a:p>
            <a:pPr algn="l" eaLnBrk="1" hangingPunct="1"/>
            <a:r>
              <a:rPr lang="en-US" altLang="zh-CN" sz="4400" b="1" dirty="0">
                <a:latin typeface="隶书" panose="02010509060101010101" pitchFamily="49" charset="-122"/>
              </a:rPr>
              <a:t>4.</a:t>
            </a:r>
            <a:r>
              <a:rPr lang="zh-CN" altLang="en-US" sz="4400" b="1" dirty="0">
                <a:latin typeface="隶书" panose="02010509060101010101" pitchFamily="49" charset="-122"/>
              </a:rPr>
              <a:t>软件质量保证 </a:t>
            </a:r>
            <a:r>
              <a:rPr lang="en-US" altLang="zh-CN" sz="4400" b="1" dirty="0">
                <a:latin typeface="隶书" panose="02010509060101010101" pitchFamily="49" charset="-122"/>
              </a:rPr>
              <a:t>- </a:t>
            </a:r>
            <a:r>
              <a:rPr lang="zh-CN" altLang="en-US" sz="4400" b="1" dirty="0">
                <a:latin typeface="隶书" panose="02010509060101010101" pitchFamily="49" charset="-122"/>
              </a:rPr>
              <a:t>各阶段</a:t>
            </a:r>
          </a:p>
        </p:txBody>
      </p:sp>
      <p:sp>
        <p:nvSpPr>
          <p:cNvPr id="26627" name="Rectangle 3"/>
          <p:cNvSpPr>
            <a:spLocks noGrp="1"/>
          </p:cNvSpPr>
          <p:nvPr/>
        </p:nvSpPr>
        <p:spPr>
          <a:xfrm>
            <a:off x="216535" y="934085"/>
            <a:ext cx="8712200" cy="5318760"/>
          </a:xfrm>
          <a:prstGeom prst="rect">
            <a:avLst/>
          </a:prstGeom>
          <a:noFill/>
          <a:ln w="9525">
            <a:noFill/>
          </a:ln>
        </p:spPr>
        <p:txBody>
          <a:bodyPr/>
          <a:lstStyle/>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r>
              <a:rPr lang="zh-CN" altLang="en-US" sz="2400" dirty="0">
                <a:solidFill>
                  <a:srgbClr val="0000FF"/>
                </a:solidFill>
                <a:latin typeface="+mj-ea"/>
                <a:ea typeface="+mj-ea"/>
                <a:sym typeface="+mn-ea"/>
              </a:rPr>
              <a:t>   </a:t>
            </a: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19459" name="Rectangle 3"/>
          <p:cNvSpPr>
            <a:spLocks noGrp="1"/>
          </p:cNvSpPr>
          <p:nvPr/>
        </p:nvSpPr>
        <p:spPr>
          <a:xfrm>
            <a:off x="395605" y="866140"/>
            <a:ext cx="8448675" cy="5314950"/>
          </a:xfrm>
          <a:prstGeom prst="rect">
            <a:avLst/>
          </a:prstGeom>
          <a:noFill/>
          <a:ln w="9525">
            <a:noFill/>
          </a:ln>
        </p:spPr>
        <p:txBody>
          <a:bodyPr/>
          <a:lstStyle/>
          <a:p>
            <a:pPr marL="457200" indent="-457200" algn="l" defTabSz="0" eaLnBrk="1" hangingPunct="1">
              <a:spcBef>
                <a:spcPct val="20000"/>
              </a:spcBef>
              <a:buClr>
                <a:schemeClr val="accent2"/>
              </a:buClr>
              <a:buSzPct val="80000"/>
              <a:buFont typeface="Wingdings" panose="05000000000000000000" charset="0"/>
              <a:buChar char="n"/>
            </a:pPr>
            <a:r>
              <a:rPr lang="en-US" altLang="zh-CN" sz="3600" dirty="0">
                <a:solidFill>
                  <a:schemeClr val="accent2"/>
                </a:solidFill>
                <a:latin typeface="隶书" panose="02010509060101010101" pitchFamily="49" charset="-122"/>
                <a:ea typeface="隶书" panose="02010509060101010101" pitchFamily="49" charset="-122"/>
                <a:sym typeface="宋体" panose="02010600030101010101" pitchFamily="2" charset="-122"/>
              </a:rPr>
              <a:t>SQA</a:t>
            </a:r>
            <a:r>
              <a:rPr lang="zh-CN" altLang="en-US" sz="3600" dirty="0">
                <a:solidFill>
                  <a:schemeClr val="accent2"/>
                </a:solidFill>
                <a:latin typeface="隶书" panose="02010509060101010101" pitchFamily="49" charset="-122"/>
                <a:ea typeface="隶书" panose="02010509060101010101" pitchFamily="49" charset="-122"/>
                <a:sym typeface="宋体" panose="02010600030101010101" pitchFamily="2" charset="-122"/>
              </a:rPr>
              <a:t>：规格定义 </a:t>
            </a:r>
            <a:endParaRPr lang="zh-CN" altLang="en-US" sz="2400" dirty="0">
              <a:latin typeface="+mj-ea"/>
              <a:ea typeface="+mj-ea"/>
              <a:cs typeface="+mj-ea"/>
              <a:sym typeface="宋体" panose="02010600030101010101" pitchFamily="2" charset="-122"/>
            </a:endParaRPr>
          </a:p>
          <a:p>
            <a:pPr lvl="1" algn="l" defTabSz="0" eaLnBrk="1" hangingPunct="1">
              <a:spcBef>
                <a:spcPct val="20000"/>
              </a:spcBef>
              <a:buClr>
                <a:schemeClr val="accent2"/>
              </a:buClr>
              <a:buSzPct val="80000"/>
              <a:buFont typeface="Wingdings" panose="05000000000000000000" charset="0"/>
            </a:pPr>
            <a:r>
              <a:rPr lang="zh-CN" altLang="en-US" sz="2800" dirty="0">
                <a:latin typeface="隶书" panose="02010509060101010101" pitchFamily="49" charset="-122"/>
                <a:ea typeface="隶书" panose="02010509060101010101" pitchFamily="49" charset="-122"/>
                <a:sym typeface="宋体" panose="02010600030101010101" pitchFamily="2" charset="-122"/>
              </a:rPr>
              <a:t>确保规格定义完全符合、支持和覆盖已经描述的系统需求：</a:t>
            </a:r>
            <a:endParaRPr lang="zh-CN" altLang="en-US" sz="2800" dirty="0">
              <a:solidFill>
                <a:schemeClr val="tx1"/>
              </a:solidFill>
              <a:latin typeface="隶书" panose="02010509060101010101" pitchFamily="49" charset="-122"/>
              <a:ea typeface="隶书" panose="02010509060101010101" pitchFamily="49" charset="-122"/>
              <a:sym typeface="宋体" panose="02010600030101010101" pitchFamily="2" charset="-122"/>
            </a:endParaRPr>
          </a:p>
          <a:p>
            <a:pPr marL="1028700" lvl="1" indent="-571500" algn="l" defTabSz="0" eaLnBrk="1" hangingPunct="1">
              <a:spcBef>
                <a:spcPct val="20000"/>
              </a:spcBef>
              <a:buClr>
                <a:schemeClr val="accent2"/>
              </a:buClr>
              <a:buSzPct val="80000"/>
              <a:buFont typeface="Wingdings" panose="05000000000000000000" charset="0"/>
              <a:buChar char="p"/>
            </a:pPr>
            <a:r>
              <a:rPr lang="zh-CN" altLang="en-US" sz="2400" dirty="0">
                <a:solidFill>
                  <a:schemeClr val="tx1"/>
                </a:solidFill>
                <a:latin typeface="隶书" panose="02010509060101010101" pitchFamily="49" charset="-122"/>
                <a:ea typeface="隶书" panose="02010509060101010101" pitchFamily="49" charset="-122"/>
                <a:sym typeface="宋体" panose="02010600030101010101" pitchFamily="2" charset="-122"/>
              </a:rPr>
              <a:t>可采用建立需求跟踪文档和需求实现矩阵的方式进行追踪</a:t>
            </a:r>
          </a:p>
          <a:p>
            <a:pPr marL="1028700" lvl="1" indent="-571500" algn="l" defTabSz="0" eaLnBrk="1" hangingPunct="1">
              <a:spcBef>
                <a:spcPct val="20000"/>
              </a:spcBef>
              <a:buClr>
                <a:schemeClr val="accent2"/>
              </a:buClr>
              <a:buSzPct val="80000"/>
              <a:buFont typeface="Wingdings" panose="05000000000000000000" charset="0"/>
              <a:buChar char="p"/>
            </a:pPr>
            <a:r>
              <a:rPr lang="zh-CN" altLang="en-US" sz="2400" dirty="0">
                <a:latin typeface="隶书" panose="02010509060101010101" pitchFamily="49" charset="-122"/>
                <a:ea typeface="隶书" panose="02010509060101010101" pitchFamily="49" charset="-122"/>
                <a:sym typeface="宋体" panose="02010600030101010101" pitchFamily="2" charset="-122"/>
              </a:rPr>
              <a:t>确保规格定义满足系统需求的性能、可维护性、灵活性等要求</a:t>
            </a:r>
          </a:p>
          <a:p>
            <a:pPr marL="1028700" lvl="1" indent="-571500" algn="l" defTabSz="0" eaLnBrk="1" hangingPunct="1">
              <a:spcBef>
                <a:spcPct val="20000"/>
              </a:spcBef>
              <a:buClr>
                <a:schemeClr val="accent2"/>
              </a:buClr>
              <a:buSzPct val="80000"/>
              <a:buFont typeface="Wingdings" panose="05000000000000000000" charset="0"/>
              <a:buChar char="p"/>
            </a:pPr>
            <a:r>
              <a:rPr lang="zh-CN" altLang="en-US" sz="2400" dirty="0">
                <a:latin typeface="隶书" panose="02010509060101010101" pitchFamily="49" charset="-122"/>
                <a:ea typeface="隶书" panose="02010509060101010101" pitchFamily="49" charset="-122"/>
                <a:sym typeface="宋体" panose="02010600030101010101" pitchFamily="2" charset="-122"/>
              </a:rPr>
              <a:t>确保规格定义是可以测试的，并建立了测试策略</a:t>
            </a:r>
          </a:p>
          <a:p>
            <a:pPr marL="1028700" lvl="1" indent="-571500" algn="l" defTabSz="0" eaLnBrk="1" hangingPunct="1">
              <a:spcBef>
                <a:spcPct val="20000"/>
              </a:spcBef>
              <a:buClr>
                <a:schemeClr val="accent2"/>
              </a:buClr>
              <a:buSzPct val="80000"/>
              <a:buFont typeface="Wingdings" panose="05000000000000000000" charset="0"/>
              <a:buChar char="p"/>
            </a:pPr>
            <a:r>
              <a:rPr lang="zh-CN" altLang="en-US" sz="2400" dirty="0">
                <a:latin typeface="隶书" panose="02010509060101010101" pitchFamily="49" charset="-122"/>
                <a:ea typeface="隶书" panose="02010509060101010101" pitchFamily="49" charset="-122"/>
                <a:sym typeface="宋体" panose="02010600030101010101" pitchFamily="2" charset="-122"/>
              </a:rPr>
              <a:t>确保建立了可行并经过评审的开发进度表</a:t>
            </a:r>
          </a:p>
          <a:p>
            <a:pPr marL="1028700" lvl="1" indent="-571500" algn="l" defTabSz="0" eaLnBrk="1" hangingPunct="1">
              <a:spcBef>
                <a:spcPct val="20000"/>
              </a:spcBef>
              <a:buClr>
                <a:schemeClr val="accent2"/>
              </a:buClr>
              <a:buSzPct val="80000"/>
              <a:buFont typeface="Wingdings" panose="05000000000000000000" charset="0"/>
              <a:buChar char="p"/>
            </a:pPr>
            <a:r>
              <a:rPr lang="zh-CN" altLang="en-US" sz="2400" dirty="0">
                <a:latin typeface="隶书" panose="02010509060101010101" pitchFamily="49" charset="-122"/>
                <a:ea typeface="隶书" panose="02010509060101010101" pitchFamily="49" charset="-122"/>
                <a:sym typeface="宋体" panose="02010600030101010101" pitchFamily="2" charset="-122"/>
              </a:rPr>
              <a:t>确保建立了正式的变更流程</a:t>
            </a: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buFont typeface="Wingdings" panose="05000000000000000000" charset="0"/>
            </a:pPr>
            <a:endParaRPr lang="zh-CN" altLang="en-US" sz="2800" dirty="0">
              <a:solidFill>
                <a:schemeClr val="tx1"/>
              </a:solidFill>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buFont typeface="Wingdings" panose="05000000000000000000" charset="0"/>
            </a:pPr>
            <a:endParaRPr lang="zh-CN" altLang="en-US" sz="2800" dirty="0">
              <a:latin typeface="隶书" panose="02010509060101010101" pitchFamily="49" charset="-122"/>
              <a:ea typeface="隶书" panose="02010509060101010101" pitchFamily="49" charset="-122"/>
              <a:cs typeface="+mj-ea"/>
              <a:sym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216218" y="73025"/>
            <a:ext cx="8353425" cy="692150"/>
          </a:xfrm>
        </p:spPr>
        <p:txBody>
          <a:bodyPr vert="horz" wrap="square" lIns="91440" tIns="45720" rIns="91440" bIns="45720" anchor="ctr"/>
          <a:lstStyle/>
          <a:p>
            <a:pPr algn="l" eaLnBrk="1" hangingPunct="1"/>
            <a:r>
              <a:rPr lang="en-US" altLang="zh-CN" sz="4400" b="1" dirty="0">
                <a:latin typeface="隶书" panose="02010509060101010101" pitchFamily="49" charset="-122"/>
              </a:rPr>
              <a:t>4.</a:t>
            </a:r>
            <a:r>
              <a:rPr lang="zh-CN" altLang="en-US" sz="4400" b="1" dirty="0">
                <a:latin typeface="隶书" panose="02010509060101010101" pitchFamily="49" charset="-122"/>
              </a:rPr>
              <a:t>软件质量保证 </a:t>
            </a:r>
            <a:r>
              <a:rPr lang="en-US" altLang="zh-CN" sz="4400" b="1" dirty="0">
                <a:latin typeface="隶书" panose="02010509060101010101" pitchFamily="49" charset="-122"/>
              </a:rPr>
              <a:t>- </a:t>
            </a:r>
            <a:r>
              <a:rPr lang="zh-CN" altLang="en-US" sz="4400" b="1" dirty="0">
                <a:latin typeface="隶书" panose="02010509060101010101" pitchFamily="49" charset="-122"/>
              </a:rPr>
              <a:t>各阶段</a:t>
            </a:r>
          </a:p>
        </p:txBody>
      </p:sp>
      <p:sp>
        <p:nvSpPr>
          <p:cNvPr id="26627" name="Rectangle 3"/>
          <p:cNvSpPr>
            <a:spLocks noGrp="1"/>
          </p:cNvSpPr>
          <p:nvPr/>
        </p:nvSpPr>
        <p:spPr>
          <a:xfrm>
            <a:off x="216535" y="934085"/>
            <a:ext cx="8712200" cy="5318760"/>
          </a:xfrm>
          <a:prstGeom prst="rect">
            <a:avLst/>
          </a:prstGeom>
          <a:noFill/>
          <a:ln w="9525">
            <a:noFill/>
          </a:ln>
        </p:spPr>
        <p:txBody>
          <a:bodyPr/>
          <a:lstStyle/>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r>
              <a:rPr lang="zh-CN" altLang="en-US" sz="2400" dirty="0">
                <a:solidFill>
                  <a:srgbClr val="0000FF"/>
                </a:solidFill>
                <a:latin typeface="+mj-ea"/>
                <a:ea typeface="+mj-ea"/>
                <a:sym typeface="+mn-ea"/>
              </a:rPr>
              <a:t>   </a:t>
            </a: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19459" name="Rectangle 3"/>
          <p:cNvSpPr>
            <a:spLocks noGrp="1"/>
          </p:cNvSpPr>
          <p:nvPr/>
        </p:nvSpPr>
        <p:spPr>
          <a:xfrm>
            <a:off x="395605" y="866140"/>
            <a:ext cx="8352790" cy="5314950"/>
          </a:xfrm>
          <a:prstGeom prst="rect">
            <a:avLst/>
          </a:prstGeom>
          <a:noFill/>
          <a:ln w="9525">
            <a:noFill/>
          </a:ln>
        </p:spPr>
        <p:txBody>
          <a:bodyPr/>
          <a:lstStyle/>
          <a:p>
            <a:pPr marL="457200" indent="-457200" algn="l" defTabSz="0" eaLnBrk="1" hangingPunct="1">
              <a:spcBef>
                <a:spcPct val="20000"/>
              </a:spcBef>
              <a:buClr>
                <a:schemeClr val="accent2"/>
              </a:buClr>
              <a:buSzPct val="80000"/>
              <a:buFont typeface="Wingdings" panose="05000000000000000000" charset="0"/>
              <a:buChar char="n"/>
            </a:pPr>
            <a:endParaRPr lang="en-US" altLang="zh-CN" sz="36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marL="457200" indent="-457200" algn="l" defTabSz="0" eaLnBrk="1" hangingPunct="1">
              <a:spcBef>
                <a:spcPct val="20000"/>
              </a:spcBef>
              <a:buClr>
                <a:schemeClr val="accent2"/>
              </a:buClr>
              <a:buSzPct val="80000"/>
              <a:buFont typeface="Wingdings" panose="05000000000000000000" charset="0"/>
              <a:buChar char="n"/>
            </a:pPr>
            <a:r>
              <a:rPr lang="en-US" altLang="zh-CN" sz="3600" dirty="0">
                <a:solidFill>
                  <a:schemeClr val="accent2"/>
                </a:solidFill>
                <a:latin typeface="隶书" panose="02010509060101010101" pitchFamily="49" charset="-122"/>
                <a:ea typeface="隶书" panose="02010509060101010101" pitchFamily="49" charset="-122"/>
                <a:sym typeface="宋体" panose="02010600030101010101" pitchFamily="2" charset="-122"/>
              </a:rPr>
              <a:t>SQA</a:t>
            </a:r>
            <a:r>
              <a:rPr lang="zh-CN" altLang="en-US" sz="3600" dirty="0">
                <a:solidFill>
                  <a:schemeClr val="accent2"/>
                </a:solidFill>
                <a:latin typeface="隶书" panose="02010509060101010101" pitchFamily="49" charset="-122"/>
                <a:ea typeface="隶书" panose="02010509060101010101" pitchFamily="49" charset="-122"/>
                <a:sym typeface="宋体" panose="02010600030101010101" pitchFamily="2" charset="-122"/>
              </a:rPr>
              <a:t>：设计</a:t>
            </a:r>
            <a:endParaRPr lang="zh-CN" altLang="en-US" sz="2400" dirty="0">
              <a:latin typeface="+mj-ea"/>
              <a:ea typeface="+mj-ea"/>
              <a:cs typeface="+mj-ea"/>
              <a:sym typeface="宋体" panose="02010600030101010101" pitchFamily="2" charset="-122"/>
            </a:endParaRPr>
          </a:p>
          <a:p>
            <a:pPr marL="1028700" lvl="1" indent="-571500" algn="l" defTabSz="0" eaLnBrk="1" hangingPunct="1">
              <a:spcBef>
                <a:spcPct val="20000"/>
              </a:spcBef>
              <a:buClr>
                <a:schemeClr val="accent2"/>
              </a:buClr>
              <a:buSzPct val="80000"/>
              <a:buFont typeface="Wingdings" panose="05000000000000000000" charset="0"/>
              <a:buChar char="p"/>
            </a:pPr>
            <a:r>
              <a:rPr lang="zh-CN" altLang="en-US" sz="2800" dirty="0">
                <a:latin typeface="隶书" panose="02010509060101010101" pitchFamily="49" charset="-122"/>
                <a:ea typeface="隶书" panose="02010509060101010101" pitchFamily="49" charset="-122"/>
                <a:sym typeface="宋体" panose="02010600030101010101" pitchFamily="2" charset="-122"/>
              </a:rPr>
              <a:t>确保建立了设计的描述标准，并按照该标准进行设计</a:t>
            </a:r>
            <a:endParaRPr lang="zh-CN" altLang="en-US" sz="2800" dirty="0">
              <a:solidFill>
                <a:schemeClr val="tx1"/>
              </a:solidFill>
              <a:latin typeface="隶书" panose="02010509060101010101" pitchFamily="49" charset="-122"/>
              <a:ea typeface="隶书" panose="02010509060101010101" pitchFamily="49" charset="-122"/>
              <a:sym typeface="宋体" panose="02010600030101010101" pitchFamily="2" charset="-122"/>
            </a:endParaRPr>
          </a:p>
          <a:p>
            <a:pPr marL="1028700" lvl="1" indent="-571500" algn="l" defTabSz="0" eaLnBrk="1" hangingPunct="1">
              <a:spcBef>
                <a:spcPct val="20000"/>
              </a:spcBef>
              <a:buClr>
                <a:schemeClr val="accent2"/>
              </a:buClr>
              <a:buSzPct val="80000"/>
              <a:buFont typeface="Wingdings" panose="05000000000000000000" charset="0"/>
              <a:buChar char="p"/>
            </a:pPr>
            <a:r>
              <a:rPr lang="zh-CN" altLang="en-US" sz="2800" dirty="0">
                <a:latin typeface="隶书" panose="02010509060101010101" pitchFamily="49" charset="-122"/>
                <a:ea typeface="隶书" panose="02010509060101010101" pitchFamily="49" charset="-122"/>
                <a:sym typeface="宋体" panose="02010600030101010101" pitchFamily="2" charset="-122"/>
              </a:rPr>
              <a:t>确保设计变更被正确的跟踪、控制和文档化</a:t>
            </a:r>
            <a:endParaRPr lang="zh-CN" altLang="en-US" sz="2800" dirty="0">
              <a:solidFill>
                <a:schemeClr val="tx1"/>
              </a:solidFill>
              <a:latin typeface="隶书" panose="02010509060101010101" pitchFamily="49" charset="-122"/>
              <a:ea typeface="隶书" panose="02010509060101010101" pitchFamily="49" charset="-122"/>
              <a:sym typeface="宋体" panose="02010600030101010101" pitchFamily="2" charset="-122"/>
            </a:endParaRPr>
          </a:p>
          <a:p>
            <a:pPr marL="1028700" lvl="1" indent="-571500" algn="l" defTabSz="0" eaLnBrk="1" hangingPunct="1">
              <a:spcBef>
                <a:spcPct val="20000"/>
              </a:spcBef>
              <a:buClr>
                <a:schemeClr val="accent2"/>
              </a:buClr>
              <a:buSzPct val="80000"/>
              <a:buFont typeface="Wingdings" panose="05000000000000000000" charset="0"/>
              <a:buChar char="p"/>
            </a:pPr>
            <a:r>
              <a:rPr lang="zh-CN" altLang="en-US" sz="2800" dirty="0">
                <a:latin typeface="隶书" panose="02010509060101010101" pitchFamily="49" charset="-122"/>
                <a:ea typeface="隶书" panose="02010509060101010101" pitchFamily="49" charset="-122"/>
                <a:sym typeface="宋体" panose="02010600030101010101" pitchFamily="2" charset="-122"/>
              </a:rPr>
              <a:t>确保按照计划进行设计评审</a:t>
            </a:r>
            <a:endParaRPr lang="zh-CN" altLang="en-US" sz="2800" dirty="0">
              <a:solidFill>
                <a:schemeClr val="tx1"/>
              </a:solidFill>
              <a:latin typeface="隶书" panose="02010509060101010101" pitchFamily="49" charset="-122"/>
              <a:ea typeface="隶书" panose="02010509060101010101" pitchFamily="49" charset="-122"/>
              <a:sym typeface="宋体" panose="02010600030101010101" pitchFamily="2" charset="-122"/>
            </a:endParaRPr>
          </a:p>
          <a:p>
            <a:pPr marL="1028700" lvl="1" indent="-571500" algn="l" defTabSz="0" eaLnBrk="1" hangingPunct="1">
              <a:spcBef>
                <a:spcPct val="20000"/>
              </a:spcBef>
              <a:buClr>
                <a:schemeClr val="accent2"/>
              </a:buClr>
              <a:buSzPct val="80000"/>
              <a:buFont typeface="Wingdings" panose="05000000000000000000" charset="0"/>
              <a:buChar char="p"/>
            </a:pPr>
            <a:r>
              <a:rPr lang="zh-CN" altLang="en-US" sz="2800" dirty="0">
                <a:latin typeface="隶书" panose="02010509060101010101" pitchFamily="49" charset="-122"/>
                <a:ea typeface="隶书" panose="02010509060101010101" pitchFamily="49" charset="-122"/>
                <a:sym typeface="宋体" panose="02010600030101010101" pitchFamily="2" charset="-122"/>
              </a:rPr>
              <a:t>确保设计评审没有通过之前，没有开始正式编码</a:t>
            </a:r>
            <a:endParaRPr lang="zh-CN" altLang="en-US" sz="2800" dirty="0">
              <a:latin typeface="隶书" panose="02010509060101010101" pitchFamily="49" charset="-122"/>
              <a:ea typeface="隶书" panose="02010509060101010101" pitchFamily="49" charset="-122"/>
              <a:cs typeface="+mj-ea"/>
              <a:sym typeface="宋体" panose="02010600030101010101"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216218" y="73025"/>
            <a:ext cx="8353425" cy="692150"/>
          </a:xfrm>
        </p:spPr>
        <p:txBody>
          <a:bodyPr vert="horz" wrap="square" lIns="91440" tIns="45720" rIns="91440" bIns="45720" anchor="ctr"/>
          <a:lstStyle/>
          <a:p>
            <a:pPr algn="l" eaLnBrk="1" hangingPunct="1"/>
            <a:r>
              <a:rPr lang="en-US" altLang="zh-CN" sz="4400" b="1" dirty="0">
                <a:latin typeface="隶书" panose="02010509060101010101" pitchFamily="49" charset="-122"/>
              </a:rPr>
              <a:t>4.</a:t>
            </a:r>
            <a:r>
              <a:rPr lang="zh-CN" altLang="en-US" sz="4400" b="1" dirty="0">
                <a:latin typeface="隶书" panose="02010509060101010101" pitchFamily="49" charset="-122"/>
              </a:rPr>
              <a:t>软件质量保证 </a:t>
            </a:r>
            <a:r>
              <a:rPr lang="en-US" altLang="zh-CN" sz="4400" b="1" dirty="0">
                <a:latin typeface="隶书" panose="02010509060101010101" pitchFamily="49" charset="-122"/>
              </a:rPr>
              <a:t>- </a:t>
            </a:r>
            <a:r>
              <a:rPr lang="zh-CN" altLang="en-US" sz="4400" b="1" dirty="0">
                <a:latin typeface="隶书" panose="02010509060101010101" pitchFamily="49" charset="-122"/>
              </a:rPr>
              <a:t>各阶段</a:t>
            </a:r>
          </a:p>
        </p:txBody>
      </p:sp>
      <p:sp>
        <p:nvSpPr>
          <p:cNvPr id="26627" name="Rectangle 3"/>
          <p:cNvSpPr>
            <a:spLocks noGrp="1"/>
          </p:cNvSpPr>
          <p:nvPr/>
        </p:nvSpPr>
        <p:spPr>
          <a:xfrm>
            <a:off x="216535" y="934085"/>
            <a:ext cx="8712200" cy="5318760"/>
          </a:xfrm>
          <a:prstGeom prst="rect">
            <a:avLst/>
          </a:prstGeom>
          <a:noFill/>
          <a:ln w="9525">
            <a:noFill/>
          </a:ln>
        </p:spPr>
        <p:txBody>
          <a:bodyPr/>
          <a:lstStyle/>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r>
              <a:rPr lang="zh-CN" altLang="en-US" sz="2400" dirty="0">
                <a:solidFill>
                  <a:srgbClr val="0000FF"/>
                </a:solidFill>
                <a:latin typeface="+mj-ea"/>
                <a:ea typeface="+mj-ea"/>
                <a:sym typeface="+mn-ea"/>
              </a:rPr>
              <a:t>   </a:t>
            </a: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19459" name="Rectangle 3"/>
          <p:cNvSpPr>
            <a:spLocks noGrp="1"/>
          </p:cNvSpPr>
          <p:nvPr/>
        </p:nvSpPr>
        <p:spPr>
          <a:xfrm>
            <a:off x="395605" y="866140"/>
            <a:ext cx="8352790" cy="5314950"/>
          </a:xfrm>
          <a:prstGeom prst="rect">
            <a:avLst/>
          </a:prstGeom>
          <a:noFill/>
          <a:ln w="9525">
            <a:noFill/>
          </a:ln>
        </p:spPr>
        <p:txBody>
          <a:bodyPr/>
          <a:lstStyle/>
          <a:p>
            <a:pPr marL="457200" indent="-457200" algn="l" defTabSz="0" eaLnBrk="1" hangingPunct="1">
              <a:spcBef>
                <a:spcPct val="20000"/>
              </a:spcBef>
              <a:buClr>
                <a:schemeClr val="accent2"/>
              </a:buClr>
              <a:buSzPct val="80000"/>
              <a:buFont typeface="Wingdings" panose="05000000000000000000" charset="0"/>
              <a:buChar char="n"/>
            </a:pPr>
            <a:endParaRPr lang="en-US" altLang="zh-CN" sz="36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marL="457200" indent="-457200" algn="l" defTabSz="0" eaLnBrk="1" hangingPunct="1">
              <a:spcBef>
                <a:spcPct val="20000"/>
              </a:spcBef>
              <a:buClr>
                <a:schemeClr val="accent2"/>
              </a:buClr>
              <a:buSzPct val="80000"/>
              <a:buFont typeface="Wingdings" panose="05000000000000000000" charset="0"/>
              <a:buChar char="n"/>
            </a:pPr>
            <a:r>
              <a:rPr lang="en-US" altLang="zh-CN" sz="3600" dirty="0">
                <a:solidFill>
                  <a:schemeClr val="accent2"/>
                </a:solidFill>
                <a:latin typeface="隶书" panose="02010509060101010101" pitchFamily="49" charset="-122"/>
                <a:ea typeface="隶书" panose="02010509060101010101" pitchFamily="49" charset="-122"/>
                <a:sym typeface="宋体" panose="02010600030101010101" pitchFamily="2" charset="-122"/>
              </a:rPr>
              <a:t>SQA</a:t>
            </a:r>
            <a:r>
              <a:rPr lang="zh-CN" altLang="en-US" sz="3600" dirty="0">
                <a:solidFill>
                  <a:schemeClr val="accent2"/>
                </a:solidFill>
                <a:latin typeface="隶书" panose="02010509060101010101" pitchFamily="49" charset="-122"/>
                <a:ea typeface="隶书" panose="02010509060101010101" pitchFamily="49" charset="-122"/>
                <a:sym typeface="宋体" panose="02010600030101010101" pitchFamily="2" charset="-122"/>
              </a:rPr>
              <a:t>：编码</a:t>
            </a:r>
            <a:endParaRPr lang="zh-CN" altLang="en-US" sz="2400" dirty="0">
              <a:latin typeface="+mj-ea"/>
              <a:ea typeface="+mj-ea"/>
              <a:cs typeface="+mj-ea"/>
              <a:sym typeface="宋体" panose="02010600030101010101" pitchFamily="2" charset="-122"/>
            </a:endParaRPr>
          </a:p>
          <a:p>
            <a:pPr marL="1028700" lvl="1" indent="-571500" algn="l" defTabSz="0" eaLnBrk="1" hangingPunct="1">
              <a:spcBef>
                <a:spcPct val="20000"/>
              </a:spcBef>
              <a:buClr>
                <a:schemeClr val="accent2"/>
              </a:buClr>
              <a:buSzPct val="80000"/>
              <a:buFont typeface="Wingdings" panose="05000000000000000000" charset="0"/>
              <a:buChar char="p"/>
            </a:pPr>
            <a:r>
              <a:rPr lang="zh-CN" altLang="en-US" sz="2800" dirty="0">
                <a:latin typeface="隶书" panose="02010509060101010101" pitchFamily="49" charset="-122"/>
                <a:ea typeface="隶书" panose="02010509060101010101" pitchFamily="49" charset="-122"/>
                <a:sym typeface="宋体" panose="02010600030101010101" pitchFamily="2" charset="-122"/>
              </a:rPr>
              <a:t>确保建立了编码规范、文档格式标准，并按照该标准进行编码</a:t>
            </a:r>
            <a:endParaRPr lang="zh-CN" altLang="en-US" sz="2800" dirty="0">
              <a:solidFill>
                <a:schemeClr val="tx1"/>
              </a:solidFill>
              <a:latin typeface="隶书" panose="02010509060101010101" pitchFamily="49" charset="-122"/>
              <a:ea typeface="隶书" panose="02010509060101010101" pitchFamily="49" charset="-122"/>
              <a:sym typeface="宋体" panose="02010600030101010101" pitchFamily="2" charset="-122"/>
            </a:endParaRPr>
          </a:p>
          <a:p>
            <a:pPr marL="1028700" lvl="1" indent="-571500" algn="l" defTabSz="0" eaLnBrk="1" hangingPunct="1">
              <a:spcBef>
                <a:spcPct val="20000"/>
              </a:spcBef>
              <a:buClr>
                <a:schemeClr val="accent2"/>
              </a:buClr>
              <a:buSzPct val="80000"/>
              <a:buFont typeface="Wingdings" panose="05000000000000000000" charset="0"/>
              <a:buChar char="p"/>
            </a:pPr>
            <a:r>
              <a:rPr lang="zh-CN" altLang="en-US" sz="2800" dirty="0">
                <a:latin typeface="隶书" panose="02010509060101010101" pitchFamily="49" charset="-122"/>
                <a:ea typeface="隶书" panose="02010509060101010101" pitchFamily="49" charset="-122"/>
                <a:sym typeface="宋体" panose="02010600030101010101" pitchFamily="2" charset="-122"/>
              </a:rPr>
              <a:t>确保代码被正确测试和集成，代码需改符合变更控制和版本控制流程</a:t>
            </a:r>
            <a:endParaRPr lang="zh-CN" altLang="en-US" sz="2800" dirty="0">
              <a:solidFill>
                <a:schemeClr val="tx1"/>
              </a:solidFill>
              <a:latin typeface="隶书" panose="02010509060101010101" pitchFamily="49" charset="-122"/>
              <a:ea typeface="隶书" panose="02010509060101010101" pitchFamily="49" charset="-122"/>
              <a:sym typeface="宋体" panose="02010600030101010101" pitchFamily="2" charset="-122"/>
            </a:endParaRPr>
          </a:p>
          <a:p>
            <a:pPr marL="1028700" lvl="1" indent="-571500" algn="l" defTabSz="0" eaLnBrk="1" hangingPunct="1">
              <a:spcBef>
                <a:spcPct val="20000"/>
              </a:spcBef>
              <a:buClr>
                <a:schemeClr val="accent2"/>
              </a:buClr>
              <a:buSzPct val="80000"/>
              <a:buFont typeface="Wingdings" panose="05000000000000000000" charset="0"/>
              <a:buChar char="p"/>
            </a:pPr>
            <a:r>
              <a:rPr lang="zh-CN" altLang="en-US" sz="2800" dirty="0">
                <a:latin typeface="隶书" panose="02010509060101010101" pitchFamily="49" charset="-122"/>
                <a:ea typeface="隶书" panose="02010509060101010101" pitchFamily="49" charset="-122"/>
                <a:sym typeface="宋体" panose="02010600030101010101" pitchFamily="2" charset="-122"/>
              </a:rPr>
              <a:t>确保按照计划进行设计代码编写</a:t>
            </a:r>
          </a:p>
          <a:p>
            <a:pPr marL="1028700" lvl="1" indent="-571500" algn="l" defTabSz="0" eaLnBrk="1" hangingPunct="1">
              <a:spcBef>
                <a:spcPct val="20000"/>
              </a:spcBef>
              <a:buClr>
                <a:schemeClr val="accent2"/>
              </a:buClr>
              <a:buSzPct val="80000"/>
              <a:buFont typeface="Wingdings" panose="05000000000000000000" charset="0"/>
              <a:buChar char="p"/>
            </a:pPr>
            <a:r>
              <a:rPr lang="zh-CN" altLang="en-US" sz="2800" dirty="0">
                <a:latin typeface="隶书" panose="02010509060101010101" pitchFamily="49" charset="-122"/>
                <a:ea typeface="隶书" panose="02010509060101010101" pitchFamily="49" charset="-122"/>
                <a:sym typeface="宋体" panose="02010600030101010101" pitchFamily="2" charset="-122"/>
              </a:rPr>
              <a:t>确保按照计划进行设计代码评审</a:t>
            </a:r>
            <a:endParaRPr lang="zh-CN" altLang="en-US" sz="2800" dirty="0">
              <a:solidFill>
                <a:schemeClr val="tx1"/>
              </a:solidFill>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buFont typeface="Wingdings" panose="05000000000000000000" charset="0"/>
            </a:pPr>
            <a:endParaRPr lang="zh-CN" altLang="en-US" sz="2800" dirty="0">
              <a:latin typeface="隶书" panose="02010509060101010101" pitchFamily="49" charset="-122"/>
              <a:ea typeface="隶书" panose="02010509060101010101" pitchFamily="49" charset="-122"/>
              <a:cs typeface="+mj-ea"/>
              <a:sym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en-US" altLang="zh-CN" sz="4400" b="1" dirty="0">
              <a:latin typeface="隶书" panose="02010509060101010101" pitchFamily="49" charset="-122"/>
            </a:endParaRPr>
          </a:p>
        </p:txBody>
      </p:sp>
      <p:sp>
        <p:nvSpPr>
          <p:cNvPr id="2" name="文本框 1"/>
          <p:cNvSpPr txBox="1"/>
          <p:nvPr/>
        </p:nvSpPr>
        <p:spPr>
          <a:xfrm>
            <a:off x="395605" y="980440"/>
            <a:ext cx="4161790" cy="460375"/>
          </a:xfrm>
          <a:prstGeom prst="rect">
            <a:avLst/>
          </a:prstGeom>
          <a:noFill/>
        </p:spPr>
        <p:txBody>
          <a:bodyPr wrap="none" rtlCol="0" anchor="t">
            <a:spAutoFit/>
          </a:bodyPr>
          <a:lstStyle/>
          <a:p>
            <a:r>
              <a:rPr lang="zh-CN" altLang="en-US" sz="24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软件缺陷引起重大损失事件：</a:t>
            </a:r>
          </a:p>
        </p:txBody>
      </p:sp>
      <p:sp>
        <p:nvSpPr>
          <p:cNvPr id="3" name="文本框 2"/>
          <p:cNvSpPr txBox="1"/>
          <p:nvPr/>
        </p:nvSpPr>
        <p:spPr>
          <a:xfrm>
            <a:off x="395605" y="1654810"/>
            <a:ext cx="7942580" cy="4154170"/>
          </a:xfrm>
          <a:prstGeom prst="rect">
            <a:avLst/>
          </a:prstGeom>
          <a:noFill/>
        </p:spPr>
        <p:txBody>
          <a:bodyPr wrap="square" rtlCol="0" anchor="t">
            <a:spAutoFit/>
          </a:bodyPr>
          <a:lstStyle/>
          <a:p>
            <a:pPr marL="457200" indent="-457200" algn="l" defTabSz="0" fontAlgn="base">
              <a:buFont typeface="Wingdings" panose="05000000000000000000" charset="0"/>
              <a:buChar char="l"/>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sz="24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mn-ea"/>
              </a:rPr>
              <a:t>Ariane-5 rocket</a:t>
            </a:r>
          </a:p>
          <a:p>
            <a:pPr algn="l" defTabSz="0" fontAlgn="base">
              <a:buFont typeface="+mj-l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sz="28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mn-ea"/>
              </a:rPr>
              <a:t> </a:t>
            </a:r>
            <a:r>
              <a:rPr lang="en-US" altLang="zh-CN" sz="20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mn-ea"/>
              </a:rPr>
              <a:t>     -  1996， $370million  - 历史上最昂贵的一场烟花</a:t>
            </a:r>
          </a:p>
          <a:p>
            <a:pPr algn="l" defTabSz="0" fontAlgn="base">
              <a:buFont typeface="+mj-l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sz="2000" noProof="1">
                <a:solidFill>
                  <a:schemeClr val="accent2"/>
                </a:solidFill>
                <a:latin typeface="Times New Roman" panose="02020603050405020304" pitchFamily="18" charset="0"/>
                <a:ea typeface="隶书" panose="02010509060101010101" pitchFamily="49" charset="-122"/>
                <a:cs typeface="Times New Roman" panose="02020603050405020304" pitchFamily="18" charset="0"/>
              </a:rPr>
              <a:t>      -  原因： </a:t>
            </a:r>
            <a:r>
              <a:rPr lang="zh-CN" altLang="en-US" sz="2000" noProof="1">
                <a:solidFill>
                  <a:schemeClr val="accent2"/>
                </a:solidFill>
                <a:latin typeface="Times New Roman" panose="02020603050405020304" pitchFamily="18" charset="0"/>
                <a:ea typeface="隶书" panose="02010509060101010101" pitchFamily="49" charset="-122"/>
                <a:cs typeface="Times New Roman" panose="02020603050405020304" pitchFamily="18" charset="0"/>
              </a:rPr>
              <a:t>软件复用导致</a:t>
            </a:r>
            <a:r>
              <a:rPr lang="en-US" altLang="zh-CN" sz="2000" noProof="1">
                <a:solidFill>
                  <a:schemeClr val="accent2"/>
                </a:solidFill>
                <a:latin typeface="Times New Roman" panose="02020603050405020304" pitchFamily="18" charset="0"/>
                <a:ea typeface="隶书" panose="02010509060101010101" pitchFamily="49" charset="-122"/>
                <a:cs typeface="Times New Roman" panose="02020603050405020304" pitchFamily="18" charset="0"/>
              </a:rPr>
              <a:t>SRI</a:t>
            </a:r>
            <a:r>
              <a:rPr lang="zh-CN" altLang="en-US" sz="2000" noProof="1">
                <a:solidFill>
                  <a:schemeClr val="accent2"/>
                </a:solidFill>
                <a:latin typeface="Times New Roman" panose="02020603050405020304" pitchFamily="18" charset="0"/>
                <a:ea typeface="隶书" panose="02010509060101010101" pitchFamily="49" charset="-122"/>
                <a:cs typeface="Times New Roman" panose="02020603050405020304" pitchFamily="18" charset="0"/>
              </a:rPr>
              <a:t>部件：</a:t>
            </a:r>
            <a:r>
              <a:rPr lang="en-US" altLang="zh-CN" sz="2000" noProof="1">
                <a:solidFill>
                  <a:schemeClr val="accent2"/>
                </a:solidFill>
                <a:latin typeface="Times New Roman" panose="02020603050405020304" pitchFamily="18" charset="0"/>
                <a:ea typeface="隶书" panose="02010509060101010101" pitchFamily="49" charset="-122"/>
                <a:cs typeface="Times New Roman" panose="02020603050405020304" pitchFamily="18" charset="0"/>
              </a:rPr>
              <a:t>16位整数溢出(overflow)</a:t>
            </a:r>
            <a:endParaRPr lang="en-US" altLang="zh-CN" sz="1800" noProof="1">
              <a:solidFill>
                <a:schemeClr val="accent2"/>
              </a:solidFill>
              <a:latin typeface="Times New Roman" panose="02020603050405020304" pitchFamily="18" charset="0"/>
              <a:ea typeface="隶书" panose="02010509060101010101" pitchFamily="49" charset="-122"/>
              <a:cs typeface="Times New Roman" panose="02020603050405020304" pitchFamily="18" charset="0"/>
            </a:endParaRPr>
          </a:p>
          <a:p>
            <a:pPr algn="l" defTabSz="0" fontAlgn="base">
              <a:buFont typeface="+mj-lt"/>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zh-CN" sz="2400" noProof="1">
              <a:solidFill>
                <a:schemeClr val="accent2"/>
              </a:solidFill>
              <a:latin typeface="Times New Roman" panose="02020603050405020304" pitchFamily="18" charset="0"/>
              <a:ea typeface="隶书" panose="02010509060101010101" pitchFamily="49" charset="-122"/>
              <a:cs typeface="Times New Roman" panose="02020603050405020304" pitchFamily="18" charset="0"/>
            </a:endParaRPr>
          </a:p>
          <a:p>
            <a:pPr marL="342900" indent="-342900" algn="l" defTabSz="0" fontAlgn="base">
              <a:buFont typeface="Wingdings" panose="05000000000000000000" charset="0"/>
              <a:buChar char="l"/>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sz="24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mn-ea"/>
              </a:rPr>
              <a:t>1991年美国伊拉克战争</a:t>
            </a:r>
            <a:r>
              <a:rPr lang="zh-CN" altLang="en-US" sz="24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mn-ea"/>
              </a:rPr>
              <a:t>：爱国者导弹的误差</a:t>
            </a:r>
            <a:endParaRPr lang="en-US" altLang="zh-CN" sz="24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mn-ea"/>
            </a:endParaRPr>
          </a:p>
          <a:p>
            <a:pPr algn="l" defTabSz="0" fontAlgn="base">
              <a:buFont typeface="+mj-l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sz="18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rPr>
              <a:t>     -</a:t>
            </a:r>
            <a:r>
              <a:rPr lang="en-US" altLang="zh-CN" sz="1800"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rPr>
              <a:t> </a:t>
            </a:r>
            <a:r>
              <a:rPr lang="zh-CN" altLang="en-US" sz="1800"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rPr>
              <a:t>事件：</a:t>
            </a:r>
            <a:r>
              <a:rPr lang="en-US" altLang="zh-CN" sz="18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rPr>
              <a:t> </a:t>
            </a:r>
            <a:r>
              <a:rPr lang="zh-CN" altLang="en-US" sz="18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rPr>
              <a:t>该导弹系统连续工作超过</a:t>
            </a:r>
            <a:r>
              <a:rPr lang="en-US" altLang="zh-CN" sz="18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rPr>
              <a:t>8</a:t>
            </a:r>
            <a:r>
              <a:rPr lang="zh-CN" altLang="en-US" sz="18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rPr>
              <a:t>小时，射程会偏离正常位置的</a:t>
            </a:r>
            <a:r>
              <a:rPr lang="en-US" altLang="zh-CN" sz="18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rPr>
              <a:t>20%</a:t>
            </a:r>
          </a:p>
          <a:p>
            <a:pPr algn="l" defTabSz="0" fontAlgn="base">
              <a:buFont typeface="+mj-l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sz="18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rPr>
              <a:t>       </a:t>
            </a:r>
            <a:r>
              <a:rPr lang="zh-CN" altLang="en-US" sz="18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rPr>
              <a:t>在误差</a:t>
            </a:r>
            <a:r>
              <a:rPr lang="en-US" altLang="zh-CN" sz="18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rPr>
              <a:t>0.3433</a:t>
            </a:r>
            <a:r>
              <a:rPr lang="zh-CN" altLang="en-US" sz="18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rPr>
              <a:t>秒</a:t>
            </a:r>
            <a:r>
              <a:rPr lang="en-US" altLang="zh-CN" sz="18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rPr>
              <a:t>(</a:t>
            </a:r>
            <a:r>
              <a:rPr lang="zh-CN" altLang="en-US" sz="18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rPr>
              <a:t>射程偏离</a:t>
            </a:r>
            <a:r>
              <a:rPr lang="en-US" altLang="zh-CN" sz="18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rPr>
              <a:t>687</a:t>
            </a:r>
            <a:r>
              <a:rPr lang="zh-CN" altLang="en-US" sz="18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rPr>
              <a:t>米</a:t>
            </a:r>
            <a:r>
              <a:rPr lang="en-US" altLang="zh-CN" sz="18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rPr>
              <a:t>)</a:t>
            </a:r>
            <a:r>
              <a:rPr lang="zh-CN" altLang="en-US" sz="18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rPr>
              <a:t>的地方拦截飞毛腿失败，</a:t>
            </a:r>
            <a:r>
              <a:rPr lang="en-US" altLang="zh-CN" sz="18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rPr>
              <a:t>28</a:t>
            </a:r>
            <a:r>
              <a:rPr lang="zh-CN" altLang="en-US" sz="18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rPr>
              <a:t>名士兵牺牲</a:t>
            </a:r>
          </a:p>
          <a:p>
            <a:pPr algn="l" defTabSz="0" fontAlgn="base">
              <a:buFont typeface="+mj-lt"/>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zh-CN" altLang="en-US" sz="18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endParaRPr>
          </a:p>
          <a:p>
            <a:pPr algn="l" defTabSz="0" fontAlgn="base">
              <a:buFont typeface="+mj-lt"/>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18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rPr>
              <a:t>    </a:t>
            </a:r>
            <a:r>
              <a:rPr lang="en-US" altLang="zh-CN" sz="18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rPr>
              <a:t>- </a:t>
            </a:r>
            <a:r>
              <a:rPr lang="zh-CN" altLang="en-US" sz="1800"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rPr>
              <a:t>原因：</a:t>
            </a:r>
            <a:r>
              <a:rPr lang="zh-CN" altLang="en-US" sz="18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rPr>
              <a:t>爱国者每1/10秒就会进行一次除10(乘1/10)的运算。每运行1小时会产生0.0034秒误差(飞毛腿导弹可以移动7米)，持续运行20小时，会产生0.</a:t>
            </a:r>
            <a:r>
              <a:rPr lang="en-US" altLang="zh-CN" sz="18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rPr>
              <a:t>0</a:t>
            </a:r>
            <a:r>
              <a:rPr lang="zh-CN" altLang="en-US" sz="18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rPr>
              <a:t>678秒误差，导弹可移动137米误差；100小时(0.000000095*100*60*60*10)可以达到0.34秒的误差 （每1/10秒，会产生误差 0.000000095误差）。</a:t>
            </a:r>
          </a:p>
          <a:p>
            <a:pPr algn="l" defTabSz="0" fontAlgn="base">
              <a:buFont typeface="+mj-lt"/>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zh-CN" altLang="en-US" sz="18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endParaRPr>
          </a:p>
        </p:txBody>
      </p:sp>
      <p:sp>
        <p:nvSpPr>
          <p:cNvPr id="4" name="文本框 3"/>
          <p:cNvSpPr txBox="1"/>
          <p:nvPr/>
        </p:nvSpPr>
        <p:spPr>
          <a:xfrm>
            <a:off x="503555" y="6028690"/>
            <a:ext cx="5959475" cy="368300"/>
          </a:xfrm>
          <a:prstGeom prst="rect">
            <a:avLst/>
          </a:prstGeom>
          <a:noFill/>
        </p:spPr>
        <p:txBody>
          <a:bodyPr wrap="square" rtlCol="0" anchor="t">
            <a:spAutoFit/>
          </a:bodyPr>
          <a:lstStyle/>
          <a:p>
            <a:pPr algn="l"/>
            <a:r>
              <a:rPr lang="zh-CN" altLang="en-US">
                <a:latin typeface="隶书" panose="02010509060101010101" pitchFamily="49" charset="-122"/>
                <a:ea typeface="隶书" panose="02010509060101010101" pitchFamily="49" charset="-122"/>
                <a:cs typeface="隶书" panose="02010509060101010101" pitchFamily="49" charset="-122"/>
              </a:rPr>
              <a:t>推荐和参考书籍：</a:t>
            </a:r>
            <a:r>
              <a:rPr lang="zh-CN" altLang="en-US">
                <a:solidFill>
                  <a:srgbClr val="FF0000"/>
                </a:solidFill>
                <a:latin typeface="隶书" panose="02010509060101010101" pitchFamily="49" charset="-122"/>
                <a:ea typeface="隶书" panose="02010509060101010101" pitchFamily="49" charset="-122"/>
                <a:cs typeface="隶书" panose="02010509060101010101" pitchFamily="49" charset="-122"/>
              </a:rPr>
              <a:t>《</a:t>
            </a:r>
            <a:r>
              <a:rPr lang="zh-CN" altLang="en-US">
                <a:solidFill>
                  <a:srgbClr val="FF0000"/>
                </a:solidFill>
                <a:latin typeface="隶书" panose="02010509060101010101" pitchFamily="49" charset="-122"/>
                <a:ea typeface="隶书" panose="02010509060101010101" pitchFamily="49" charset="-122"/>
                <a:cs typeface="隶书" panose="02010509060101010101" pitchFamily="49" charset="-122"/>
                <a:sym typeface="+mn-ea"/>
              </a:rPr>
              <a:t>致命BUG-软件缺陷的灾难与启示</a:t>
            </a:r>
            <a:r>
              <a:rPr lang="zh-CN" altLang="en-US">
                <a:solidFill>
                  <a:srgbClr val="FF0000"/>
                </a:solidFill>
                <a:latin typeface="隶书" panose="02010509060101010101" pitchFamily="49" charset="-122"/>
                <a:ea typeface="隶书" panose="02010509060101010101" pitchFamily="49" charset="-122"/>
                <a:cs typeface="隶书" panose="02010509060101010101" pitchFamily="49" charset="-122"/>
              </a:rPr>
              <a:t>》</a:t>
            </a:r>
          </a:p>
        </p:txBody>
      </p:sp>
      <p:pic>
        <p:nvPicPr>
          <p:cNvPr id="5" name="图片 4"/>
          <p:cNvPicPr>
            <a:picLocks noChangeAspect="1"/>
          </p:cNvPicPr>
          <p:nvPr/>
        </p:nvPicPr>
        <p:blipFill>
          <a:blip r:embed="rId3"/>
          <a:stretch>
            <a:fillRect/>
          </a:stretch>
        </p:blipFill>
        <p:spPr>
          <a:xfrm>
            <a:off x="7267575" y="651510"/>
            <a:ext cx="1355090" cy="1415415"/>
          </a:xfrm>
          <a:prstGeom prst="rect">
            <a:avLst/>
          </a:prstGeom>
        </p:spPr>
      </p:pic>
      <p:pic>
        <p:nvPicPr>
          <p:cNvPr id="6" name="图片 5"/>
          <p:cNvPicPr>
            <a:picLocks noChangeAspect="1"/>
          </p:cNvPicPr>
          <p:nvPr/>
        </p:nvPicPr>
        <p:blipFill>
          <a:blip r:embed="rId4"/>
          <a:stretch>
            <a:fillRect/>
          </a:stretch>
        </p:blipFill>
        <p:spPr>
          <a:xfrm>
            <a:off x="5799455" y="652145"/>
            <a:ext cx="1175385" cy="1461135"/>
          </a:xfrm>
          <a:prstGeom prst="rect">
            <a:avLst/>
          </a:prstGeom>
        </p:spPr>
      </p:pic>
      <p:sp>
        <p:nvSpPr>
          <p:cNvPr id="8" name="标题 1"/>
          <p:cNvSpPr txBox="1"/>
          <p:nvPr/>
        </p:nvSpPr>
        <p:spPr>
          <a:xfrm>
            <a:off x="108297" y="2"/>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1.</a:t>
            </a:r>
            <a:r>
              <a:rPr lang="zh-CN" altLang="en-US" sz="4400" dirty="0">
                <a:latin typeface="隶书" panose="02010509060101010101" pitchFamily="49" charset="-122"/>
              </a:rPr>
              <a:t>软件质量 </a:t>
            </a:r>
            <a:r>
              <a:rPr lang="en-US" altLang="zh-CN" sz="4400" dirty="0">
                <a:latin typeface="隶书" panose="02010509060101010101" pitchFamily="49" charset="-122"/>
              </a:rPr>
              <a:t>- </a:t>
            </a:r>
            <a:r>
              <a:rPr lang="zh-CN" altLang="en-US" sz="4400" dirty="0">
                <a:latin typeface="隶书" panose="02010509060101010101" pitchFamily="49" charset="-122"/>
              </a:rPr>
              <a:t>引言</a:t>
            </a:r>
            <a:endParaRPr lang="zh-CN" altLang="en-US" sz="4400" b="0" kern="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216218" y="73025"/>
            <a:ext cx="8353425" cy="692150"/>
          </a:xfrm>
        </p:spPr>
        <p:txBody>
          <a:bodyPr vert="horz" wrap="square" lIns="91440" tIns="45720" rIns="91440" bIns="45720" anchor="ctr"/>
          <a:lstStyle/>
          <a:p>
            <a:pPr algn="l" eaLnBrk="1" hangingPunct="1"/>
            <a:r>
              <a:rPr lang="en-US" altLang="zh-CN" sz="4400" b="1" dirty="0">
                <a:latin typeface="隶书" panose="02010509060101010101" pitchFamily="49" charset="-122"/>
              </a:rPr>
              <a:t>4.</a:t>
            </a:r>
            <a:r>
              <a:rPr lang="zh-CN" altLang="en-US" sz="4400" b="1" dirty="0">
                <a:latin typeface="隶书" panose="02010509060101010101" pitchFamily="49" charset="-122"/>
              </a:rPr>
              <a:t>软件质量保证 </a:t>
            </a:r>
            <a:r>
              <a:rPr lang="en-US" altLang="zh-CN" sz="4400" b="1" dirty="0">
                <a:latin typeface="隶书" panose="02010509060101010101" pitchFamily="49" charset="-122"/>
              </a:rPr>
              <a:t>- </a:t>
            </a:r>
            <a:r>
              <a:rPr lang="zh-CN" altLang="en-US" sz="4400" b="1" dirty="0">
                <a:latin typeface="隶书" panose="02010509060101010101" pitchFamily="49" charset="-122"/>
              </a:rPr>
              <a:t>各阶段</a:t>
            </a:r>
          </a:p>
        </p:txBody>
      </p:sp>
      <p:sp>
        <p:nvSpPr>
          <p:cNvPr id="26627" name="Rectangle 3"/>
          <p:cNvSpPr>
            <a:spLocks noGrp="1"/>
          </p:cNvSpPr>
          <p:nvPr/>
        </p:nvSpPr>
        <p:spPr>
          <a:xfrm>
            <a:off x="216535" y="934085"/>
            <a:ext cx="8712200" cy="5318760"/>
          </a:xfrm>
          <a:prstGeom prst="rect">
            <a:avLst/>
          </a:prstGeom>
          <a:noFill/>
          <a:ln w="9525">
            <a:noFill/>
          </a:ln>
        </p:spPr>
        <p:txBody>
          <a:bodyPr/>
          <a:lstStyle/>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r>
              <a:rPr lang="zh-CN" altLang="en-US" sz="2400" dirty="0">
                <a:solidFill>
                  <a:srgbClr val="0000FF"/>
                </a:solidFill>
                <a:latin typeface="+mj-ea"/>
                <a:ea typeface="+mj-ea"/>
                <a:sym typeface="+mn-ea"/>
              </a:rPr>
              <a:t>   </a:t>
            </a: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19459" name="Rectangle 3"/>
          <p:cNvSpPr>
            <a:spLocks noGrp="1"/>
          </p:cNvSpPr>
          <p:nvPr/>
        </p:nvSpPr>
        <p:spPr>
          <a:xfrm>
            <a:off x="395605" y="866140"/>
            <a:ext cx="8448675" cy="5314950"/>
          </a:xfrm>
          <a:prstGeom prst="rect">
            <a:avLst/>
          </a:prstGeom>
          <a:noFill/>
          <a:ln w="9525">
            <a:noFill/>
          </a:ln>
        </p:spPr>
        <p:txBody>
          <a:bodyPr/>
          <a:lstStyle/>
          <a:p>
            <a:pPr marL="457200" indent="-457200" algn="l" defTabSz="0" eaLnBrk="1" hangingPunct="1">
              <a:spcBef>
                <a:spcPct val="20000"/>
              </a:spcBef>
              <a:buClr>
                <a:schemeClr val="accent2"/>
              </a:buClr>
              <a:buSzPct val="80000"/>
              <a:buFont typeface="Wingdings" panose="05000000000000000000" charset="0"/>
              <a:buChar char="n"/>
            </a:pPr>
            <a:endParaRPr lang="en-US" altLang="zh-CN" sz="36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marL="457200" indent="-457200" algn="l" defTabSz="0" eaLnBrk="1" hangingPunct="1">
              <a:spcBef>
                <a:spcPct val="20000"/>
              </a:spcBef>
              <a:buClr>
                <a:schemeClr val="accent2"/>
              </a:buClr>
              <a:buSzPct val="80000"/>
              <a:buFont typeface="Wingdings" panose="05000000000000000000" charset="0"/>
              <a:buChar char="n"/>
            </a:pPr>
            <a:r>
              <a:rPr lang="en-US" altLang="zh-CN" sz="3600" dirty="0">
                <a:solidFill>
                  <a:schemeClr val="accent2"/>
                </a:solidFill>
                <a:latin typeface="隶书" panose="02010509060101010101" pitchFamily="49" charset="-122"/>
                <a:ea typeface="隶书" panose="02010509060101010101" pitchFamily="49" charset="-122"/>
                <a:sym typeface="宋体" panose="02010600030101010101" pitchFamily="2" charset="-122"/>
              </a:rPr>
              <a:t>SQA</a:t>
            </a:r>
            <a:r>
              <a:rPr lang="zh-CN" altLang="en-US" sz="3600" dirty="0">
                <a:solidFill>
                  <a:schemeClr val="accent2"/>
                </a:solidFill>
                <a:latin typeface="隶书" panose="02010509060101010101" pitchFamily="49" charset="-122"/>
                <a:ea typeface="隶书" panose="02010509060101010101" pitchFamily="49" charset="-122"/>
                <a:sym typeface="宋体" panose="02010600030101010101" pitchFamily="2" charset="-122"/>
              </a:rPr>
              <a:t>：测试</a:t>
            </a:r>
            <a:endParaRPr lang="zh-CN" altLang="en-US" sz="2400" dirty="0">
              <a:latin typeface="+mj-ea"/>
              <a:ea typeface="+mj-ea"/>
              <a:cs typeface="+mj-ea"/>
              <a:sym typeface="宋体" panose="02010600030101010101" pitchFamily="2" charset="-122"/>
            </a:endParaRPr>
          </a:p>
          <a:p>
            <a:pPr marL="1028700" lvl="1" indent="-571500" algn="l" defTabSz="0" eaLnBrk="1" hangingPunct="1">
              <a:spcBef>
                <a:spcPct val="20000"/>
              </a:spcBef>
              <a:buClr>
                <a:schemeClr val="accent2"/>
              </a:buClr>
              <a:buSzPct val="80000"/>
              <a:buFont typeface="Wingdings" panose="05000000000000000000" charset="0"/>
              <a:buChar char="p"/>
            </a:pPr>
            <a:r>
              <a:rPr lang="zh-CN" altLang="en-US" sz="2800" dirty="0">
                <a:latin typeface="隶书" panose="02010509060101010101" pitchFamily="49" charset="-122"/>
                <a:ea typeface="隶书" panose="02010509060101010101" pitchFamily="49" charset="-122"/>
                <a:sym typeface="宋体" panose="02010600030101010101" pitchFamily="2" charset="-122"/>
              </a:rPr>
              <a:t>确保建立了测试计划，并按照该计划进行测试</a:t>
            </a:r>
            <a:endParaRPr lang="zh-CN" altLang="en-US" sz="2800" dirty="0">
              <a:solidFill>
                <a:schemeClr val="tx1"/>
              </a:solidFill>
              <a:latin typeface="隶书" panose="02010509060101010101" pitchFamily="49" charset="-122"/>
              <a:ea typeface="隶书" panose="02010509060101010101" pitchFamily="49" charset="-122"/>
              <a:sym typeface="宋体" panose="02010600030101010101" pitchFamily="2" charset="-122"/>
            </a:endParaRPr>
          </a:p>
          <a:p>
            <a:pPr marL="1028700" lvl="1" indent="-571500" algn="l" defTabSz="0" eaLnBrk="1" hangingPunct="1">
              <a:spcBef>
                <a:spcPct val="20000"/>
              </a:spcBef>
              <a:buClr>
                <a:schemeClr val="accent2"/>
              </a:buClr>
              <a:buSzPct val="80000"/>
              <a:buFont typeface="Wingdings" panose="05000000000000000000" charset="0"/>
              <a:buChar char="p"/>
            </a:pPr>
            <a:r>
              <a:rPr lang="zh-CN" altLang="en-US" sz="2800" dirty="0">
                <a:latin typeface="隶书" panose="02010509060101010101" pitchFamily="49" charset="-122"/>
                <a:ea typeface="隶书" panose="02010509060101010101" pitchFamily="49" charset="-122"/>
                <a:sym typeface="宋体" panose="02010600030101010101" pitchFamily="2" charset="-122"/>
              </a:rPr>
              <a:t>确保测试计划覆盖了所有的系统规格和需求</a:t>
            </a:r>
            <a:endParaRPr lang="zh-CN" altLang="en-US" sz="2800" dirty="0">
              <a:solidFill>
                <a:schemeClr val="tx1"/>
              </a:solidFill>
              <a:latin typeface="隶书" panose="02010509060101010101" pitchFamily="49" charset="-122"/>
              <a:ea typeface="隶书" panose="02010509060101010101" pitchFamily="49" charset="-122"/>
              <a:sym typeface="宋体" panose="02010600030101010101" pitchFamily="2" charset="-122"/>
            </a:endParaRPr>
          </a:p>
          <a:p>
            <a:pPr marL="1028700" lvl="1" indent="-571500" algn="l" defTabSz="0" eaLnBrk="1" hangingPunct="1">
              <a:spcBef>
                <a:spcPct val="20000"/>
              </a:spcBef>
              <a:buClr>
                <a:schemeClr val="accent2"/>
              </a:buClr>
              <a:buSzPct val="80000"/>
              <a:buFont typeface="Wingdings" panose="05000000000000000000" charset="0"/>
              <a:buChar char="p"/>
            </a:pPr>
            <a:r>
              <a:rPr lang="zh-CN" altLang="en-US" sz="2800" dirty="0">
                <a:latin typeface="隶书" panose="02010509060101010101" pitchFamily="49" charset="-122"/>
                <a:ea typeface="隶书" panose="02010509060101010101" pitchFamily="49" charset="-122"/>
                <a:sym typeface="宋体" panose="02010600030101010101" pitchFamily="2" charset="-122"/>
              </a:rPr>
              <a:t>确保经过测试和调试，软件仍符合系统规格和需求</a:t>
            </a:r>
          </a:p>
          <a:p>
            <a:pPr lvl="1" algn="l" defTabSz="0" eaLnBrk="1" hangingPunct="1">
              <a:spcBef>
                <a:spcPct val="20000"/>
              </a:spcBef>
              <a:buClr>
                <a:schemeClr val="accent2"/>
              </a:buClr>
              <a:buSzPct val="80000"/>
              <a:buFont typeface="Wingdings" panose="05000000000000000000" charset="0"/>
            </a:pPr>
            <a:endParaRPr lang="zh-CN" altLang="en-US" sz="2800" dirty="0">
              <a:solidFill>
                <a:schemeClr val="tx1"/>
              </a:solidFill>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buFont typeface="Wingdings" panose="05000000000000000000" charset="0"/>
            </a:pPr>
            <a:endParaRPr lang="zh-CN" altLang="en-US" sz="2800" dirty="0">
              <a:latin typeface="隶书" panose="02010509060101010101" pitchFamily="49" charset="-122"/>
              <a:ea typeface="隶书" panose="02010509060101010101" pitchFamily="49" charset="-122"/>
              <a:cs typeface="+mj-ea"/>
              <a:sym typeface="宋体" panose="02010600030101010101"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216218" y="73025"/>
            <a:ext cx="8353425" cy="692150"/>
          </a:xfrm>
        </p:spPr>
        <p:txBody>
          <a:bodyPr vert="horz" wrap="square" lIns="91440" tIns="45720" rIns="91440" bIns="45720" anchor="ctr"/>
          <a:lstStyle/>
          <a:p>
            <a:pPr algn="l" eaLnBrk="1" hangingPunct="1"/>
            <a:r>
              <a:rPr lang="en-US" altLang="zh-CN" sz="4400" b="1" dirty="0">
                <a:latin typeface="隶书" panose="02010509060101010101" pitchFamily="49" charset="-122"/>
              </a:rPr>
              <a:t>4.</a:t>
            </a:r>
            <a:r>
              <a:rPr lang="zh-CN" altLang="en-US" sz="4400" b="1" dirty="0">
                <a:latin typeface="隶书" panose="02010509060101010101" pitchFamily="49" charset="-122"/>
              </a:rPr>
              <a:t>软件质量保证 </a:t>
            </a:r>
            <a:r>
              <a:rPr lang="en-US" altLang="zh-CN" sz="4400" b="1" dirty="0">
                <a:latin typeface="隶书" panose="02010509060101010101" pitchFamily="49" charset="-122"/>
              </a:rPr>
              <a:t>- </a:t>
            </a:r>
            <a:r>
              <a:rPr lang="zh-CN" altLang="en-US" sz="4400" b="1" dirty="0">
                <a:latin typeface="隶书" panose="02010509060101010101" pitchFamily="49" charset="-122"/>
              </a:rPr>
              <a:t>各阶段</a:t>
            </a:r>
          </a:p>
        </p:txBody>
      </p:sp>
      <p:sp>
        <p:nvSpPr>
          <p:cNvPr id="26627" name="Rectangle 3"/>
          <p:cNvSpPr>
            <a:spLocks noGrp="1"/>
          </p:cNvSpPr>
          <p:nvPr/>
        </p:nvSpPr>
        <p:spPr>
          <a:xfrm>
            <a:off x="216535" y="934085"/>
            <a:ext cx="8712200" cy="5318760"/>
          </a:xfrm>
          <a:prstGeom prst="rect">
            <a:avLst/>
          </a:prstGeom>
          <a:noFill/>
          <a:ln w="9525">
            <a:noFill/>
          </a:ln>
        </p:spPr>
        <p:txBody>
          <a:bodyPr/>
          <a:lstStyle/>
          <a:p>
            <a:pPr algn="l" defTabSz="0" eaLnBrk="1" hangingPunct="1">
              <a:spcBef>
                <a:spcPct val="20000"/>
              </a:spcBef>
              <a:buClr>
                <a:schemeClr val="accent2"/>
              </a:buClr>
              <a:buSzPct val="80000"/>
              <a:buFont typeface="Arial" panose="020B0604020202020204" pitchFamily="34" charset="0"/>
            </a:pPr>
            <a:endParaRPr lang="zh-CN" altLang="en-US" sz="2800" dirty="0">
              <a:latin typeface="隶书" panose="02010509060101010101" pitchFamily="49" charset="-122"/>
              <a:ea typeface="隶书" panose="02010509060101010101" pitchFamily="49" charset="-122"/>
              <a:sym typeface="宋体" panose="02010600030101010101" pitchFamily="2" charset="-122"/>
            </a:endParaRPr>
          </a:p>
          <a:p>
            <a:pPr algn="l" defTabSz="0" eaLnBrk="1" hangingPunct="1">
              <a:spcBef>
                <a:spcPct val="20000"/>
              </a:spcBef>
              <a:buClr>
                <a:schemeClr val="accent2"/>
              </a:buClr>
              <a:buSzPct val="80000"/>
              <a:buFont typeface="Arial" panose="020B0604020202020204" pitchFamily="34" charset="0"/>
            </a:pPr>
            <a:r>
              <a:rPr lang="zh-CN" altLang="en-US" sz="2400" dirty="0">
                <a:solidFill>
                  <a:srgbClr val="0000FF"/>
                </a:solidFill>
                <a:latin typeface="+mj-ea"/>
                <a:ea typeface="+mj-ea"/>
                <a:sym typeface="+mn-ea"/>
              </a:rPr>
              <a:t>   </a:t>
            </a: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pPr>
            <a:endParaRPr lang="en-US" altLang="zh-CN" sz="2000" b="0" dirty="0">
              <a:latin typeface="Times New Roman" panose="02020603050405020304" pitchFamily="18" charset="0"/>
              <a:cs typeface="Times New Roman" panose="02020603050405020304" pitchFamily="18" charset="0"/>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19459" name="Rectangle 3"/>
          <p:cNvSpPr>
            <a:spLocks noGrp="1"/>
          </p:cNvSpPr>
          <p:nvPr/>
        </p:nvSpPr>
        <p:spPr>
          <a:xfrm>
            <a:off x="395605" y="866140"/>
            <a:ext cx="8448675" cy="5314950"/>
          </a:xfrm>
          <a:prstGeom prst="rect">
            <a:avLst/>
          </a:prstGeom>
          <a:noFill/>
          <a:ln w="9525">
            <a:noFill/>
          </a:ln>
        </p:spPr>
        <p:txBody>
          <a:bodyPr/>
          <a:lstStyle/>
          <a:p>
            <a:pPr marL="457200" indent="-457200" algn="l" defTabSz="0" eaLnBrk="1" hangingPunct="1">
              <a:spcBef>
                <a:spcPct val="20000"/>
              </a:spcBef>
              <a:buClr>
                <a:schemeClr val="accent2"/>
              </a:buClr>
              <a:buSzPct val="80000"/>
              <a:buFont typeface="Wingdings" panose="05000000000000000000" charset="0"/>
              <a:buChar char="n"/>
            </a:pPr>
            <a:endParaRPr lang="en-US" altLang="zh-CN" sz="36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marL="457200" indent="-457200" algn="l" defTabSz="0" eaLnBrk="1" hangingPunct="1">
              <a:spcBef>
                <a:spcPct val="20000"/>
              </a:spcBef>
              <a:buClr>
                <a:schemeClr val="accent2"/>
              </a:buClr>
              <a:buSzPct val="80000"/>
              <a:buFont typeface="Wingdings" panose="05000000000000000000" charset="0"/>
              <a:buChar char="n"/>
            </a:pPr>
            <a:r>
              <a:rPr lang="en-US" altLang="zh-CN" sz="3600" dirty="0">
                <a:solidFill>
                  <a:schemeClr val="accent2"/>
                </a:solidFill>
                <a:latin typeface="隶书" panose="02010509060101010101" pitchFamily="49" charset="-122"/>
                <a:ea typeface="隶书" panose="02010509060101010101" pitchFamily="49" charset="-122"/>
                <a:sym typeface="宋体" panose="02010600030101010101" pitchFamily="2" charset="-122"/>
              </a:rPr>
              <a:t>SQA</a:t>
            </a:r>
            <a:r>
              <a:rPr lang="zh-CN" altLang="en-US" sz="3600" dirty="0">
                <a:solidFill>
                  <a:schemeClr val="accent2"/>
                </a:solidFill>
                <a:latin typeface="隶书" panose="02010509060101010101" pitchFamily="49" charset="-122"/>
                <a:ea typeface="隶书" panose="02010509060101010101" pitchFamily="49" charset="-122"/>
                <a:sym typeface="宋体" panose="02010600030101010101" pitchFamily="2" charset="-122"/>
              </a:rPr>
              <a:t>：维护</a:t>
            </a:r>
            <a:endParaRPr lang="zh-CN" altLang="en-US" sz="2400" dirty="0">
              <a:latin typeface="+mj-ea"/>
              <a:ea typeface="+mj-ea"/>
              <a:cs typeface="+mj-ea"/>
              <a:sym typeface="宋体" panose="02010600030101010101" pitchFamily="2" charset="-122"/>
            </a:endParaRPr>
          </a:p>
          <a:p>
            <a:pPr marL="1028700" lvl="1" indent="-571500" algn="l" defTabSz="0" eaLnBrk="1" hangingPunct="1">
              <a:spcBef>
                <a:spcPct val="20000"/>
              </a:spcBef>
              <a:buClr>
                <a:schemeClr val="accent2"/>
              </a:buClr>
              <a:buSzPct val="80000"/>
              <a:buFont typeface="Wingdings" panose="05000000000000000000" charset="0"/>
              <a:buChar char="p"/>
            </a:pPr>
            <a:r>
              <a:rPr lang="zh-CN" altLang="en-US" sz="2800" dirty="0">
                <a:latin typeface="隶书" panose="02010509060101010101" pitchFamily="49" charset="-122"/>
                <a:ea typeface="隶书" panose="02010509060101010101" pitchFamily="49" charset="-122"/>
                <a:sym typeface="宋体" panose="02010600030101010101" pitchFamily="2" charset="-122"/>
              </a:rPr>
              <a:t>确保代码和文档同步更新，保持一致</a:t>
            </a:r>
            <a:endParaRPr lang="zh-CN" altLang="en-US" sz="2800" dirty="0">
              <a:solidFill>
                <a:schemeClr val="tx1"/>
              </a:solidFill>
              <a:latin typeface="隶书" panose="02010509060101010101" pitchFamily="49" charset="-122"/>
              <a:ea typeface="隶书" panose="02010509060101010101" pitchFamily="49" charset="-122"/>
              <a:sym typeface="宋体" panose="02010600030101010101" pitchFamily="2" charset="-122"/>
            </a:endParaRPr>
          </a:p>
          <a:p>
            <a:pPr marL="1028700" lvl="1" indent="-571500" algn="l" defTabSz="0" eaLnBrk="1" hangingPunct="1">
              <a:spcBef>
                <a:spcPct val="20000"/>
              </a:spcBef>
              <a:buClr>
                <a:schemeClr val="accent2"/>
              </a:buClr>
              <a:buSzPct val="80000"/>
              <a:buFont typeface="Wingdings" panose="05000000000000000000" charset="0"/>
              <a:buChar char="p"/>
            </a:pPr>
            <a:r>
              <a:rPr lang="zh-CN" altLang="en-US" sz="2800" dirty="0">
                <a:latin typeface="隶书" panose="02010509060101010101" pitchFamily="49" charset="-122"/>
                <a:ea typeface="隶书" panose="02010509060101010101" pitchFamily="49" charset="-122"/>
                <a:sym typeface="宋体" panose="02010600030101010101" pitchFamily="2" charset="-122"/>
              </a:rPr>
              <a:t>确保建立了变更控制流程和版本控制流程，并按照这些流程管理维护产品变化</a:t>
            </a:r>
            <a:endParaRPr lang="zh-CN" altLang="en-US" sz="2800" dirty="0">
              <a:solidFill>
                <a:schemeClr val="tx1"/>
              </a:solidFill>
              <a:latin typeface="隶书" panose="02010509060101010101" pitchFamily="49" charset="-122"/>
              <a:ea typeface="隶书" panose="02010509060101010101" pitchFamily="49" charset="-122"/>
              <a:sym typeface="宋体" panose="02010600030101010101" pitchFamily="2" charset="-122"/>
            </a:endParaRPr>
          </a:p>
          <a:p>
            <a:pPr marL="1028700" lvl="1" indent="-571500" algn="l" defTabSz="0" eaLnBrk="1" hangingPunct="1">
              <a:spcBef>
                <a:spcPct val="20000"/>
              </a:spcBef>
              <a:buClr>
                <a:schemeClr val="accent2"/>
              </a:buClr>
              <a:buSzPct val="80000"/>
              <a:buFont typeface="Wingdings" panose="05000000000000000000" charset="0"/>
              <a:buChar char="p"/>
            </a:pPr>
            <a:r>
              <a:rPr lang="zh-CN" altLang="en-US" sz="2800" dirty="0">
                <a:latin typeface="隶书" panose="02010509060101010101" pitchFamily="49" charset="-122"/>
                <a:ea typeface="隶书" panose="02010509060101010101" pitchFamily="49" charset="-122"/>
                <a:sym typeface="宋体" panose="02010600030101010101" pitchFamily="2" charset="-122"/>
              </a:rPr>
              <a:t>确保代码更改仍旧符合编码规范、通过代码评审，并且不会造成垃圾代码或者冗余代码</a:t>
            </a:r>
          </a:p>
          <a:p>
            <a:pPr lvl="1" algn="l" defTabSz="0" eaLnBrk="1" hangingPunct="1">
              <a:spcBef>
                <a:spcPct val="20000"/>
              </a:spcBef>
              <a:buClr>
                <a:schemeClr val="accent2"/>
              </a:buClr>
              <a:buSzPct val="80000"/>
              <a:buFont typeface="Wingdings" panose="05000000000000000000" charset="0"/>
            </a:pPr>
            <a:endParaRPr lang="zh-CN" altLang="en-US" sz="2800" dirty="0">
              <a:solidFill>
                <a:schemeClr val="tx1"/>
              </a:solidFill>
              <a:latin typeface="隶书" panose="02010509060101010101" pitchFamily="49" charset="-122"/>
              <a:ea typeface="隶书" panose="02010509060101010101" pitchFamily="49" charset="-122"/>
              <a:sym typeface="宋体" panose="02010600030101010101" pitchFamily="2" charset="-122"/>
            </a:endParaRPr>
          </a:p>
          <a:p>
            <a:pPr lvl="1" algn="l" defTabSz="0" eaLnBrk="1" hangingPunct="1">
              <a:spcBef>
                <a:spcPct val="20000"/>
              </a:spcBef>
              <a:buClr>
                <a:schemeClr val="accent2"/>
              </a:buClr>
              <a:buSzPct val="80000"/>
              <a:buFont typeface="Wingdings" panose="05000000000000000000" charset="0"/>
            </a:pPr>
            <a:endParaRPr lang="zh-CN" altLang="en-US" sz="2800" dirty="0">
              <a:latin typeface="隶书" panose="02010509060101010101" pitchFamily="49" charset="-122"/>
              <a:ea typeface="隶书" panose="02010509060101010101" pitchFamily="49" charset="-122"/>
              <a:cs typeface="+mj-ea"/>
              <a:sym typeface="宋体"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28675" name="矩形 5"/>
          <p:cNvSpPr/>
          <p:nvPr/>
        </p:nvSpPr>
        <p:spPr>
          <a:xfrm>
            <a:off x="760095" y="939165"/>
            <a:ext cx="7624445" cy="5556885"/>
          </a:xfrm>
          <a:prstGeom prst="rect">
            <a:avLst/>
          </a:prstGeom>
          <a:noFill/>
          <a:ln w="9525">
            <a:noFill/>
          </a:ln>
        </p:spPr>
        <p:txBody>
          <a:bodyPr wrap="square">
            <a:spAutoFit/>
          </a:bodyPr>
          <a:lstStyle/>
          <a:p>
            <a:pPr algn="l">
              <a:buFont typeface="Wingdings" panose="05000000000000000000" pitchFamily="2" charset="2"/>
              <a:buChar char="n"/>
            </a:pPr>
            <a:r>
              <a:rPr lang="zh-CN" altLang="en-US" sz="2400" dirty="0">
                <a:solidFill>
                  <a:srgbClr val="FF0000"/>
                </a:solidFill>
                <a:latin typeface="楷体_GB2312" panose="02010609030101010101" pitchFamily="49" charset="-122"/>
                <a:ea typeface="楷体_GB2312" panose="02010609030101010101" pitchFamily="49" charset="-122"/>
              </a:rPr>
              <a:t>避错</a:t>
            </a:r>
            <a:r>
              <a:rPr lang="en-US" altLang="zh-CN" sz="2400" dirty="0">
                <a:solidFill>
                  <a:srgbClr val="FF0000"/>
                </a:solidFill>
                <a:latin typeface="楷体_GB2312" panose="02010609030101010101" pitchFamily="49" charset="-122"/>
                <a:ea typeface="楷体_GB2312" panose="02010609030101010101" pitchFamily="49" charset="-122"/>
              </a:rPr>
              <a:t>(Defect Prevention)</a:t>
            </a:r>
            <a:endParaRPr lang="en-US" altLang="zh-CN" sz="2400" dirty="0">
              <a:latin typeface="楷体_GB2312" panose="02010609030101010101" pitchFamily="49" charset="-122"/>
              <a:ea typeface="楷体_GB2312" panose="02010609030101010101" pitchFamily="49" charset="-122"/>
            </a:endParaRPr>
          </a:p>
          <a:p>
            <a:pPr algn="l"/>
            <a:r>
              <a:rPr lang="zh-CN" altLang="en-US" sz="2400" dirty="0">
                <a:latin typeface="楷体_GB2312" panose="02010609030101010101" pitchFamily="49" charset="-122"/>
                <a:ea typeface="楷体_GB2312" panose="02010609030101010101" pitchFamily="49" charset="-122"/>
              </a:rPr>
              <a:t>   </a:t>
            </a:r>
            <a:r>
              <a:rPr lang="en-US" altLang="zh-CN" sz="2400" dirty="0">
                <a:latin typeface="楷体_GB2312" panose="02010609030101010101" pitchFamily="49" charset="-122"/>
                <a:ea typeface="楷体_GB2312" panose="02010609030101010101" pitchFamily="49" charset="-122"/>
              </a:rPr>
              <a:t>- </a:t>
            </a:r>
            <a:r>
              <a:rPr lang="zh-CN" altLang="en-US" sz="2400" dirty="0">
                <a:latin typeface="楷体_GB2312" panose="02010609030101010101" pitchFamily="49" charset="-122"/>
                <a:ea typeface="楷体_GB2312" panose="02010609030101010101" pitchFamily="49" charset="-122"/>
              </a:rPr>
              <a:t>第一次就做正确</a:t>
            </a:r>
            <a:endParaRPr lang="en-US" altLang="zh-CN" sz="2400" dirty="0">
              <a:latin typeface="楷体_GB2312" panose="02010609030101010101" pitchFamily="49" charset="-122"/>
              <a:ea typeface="楷体_GB2312" panose="02010609030101010101" pitchFamily="49" charset="-122"/>
            </a:endParaRPr>
          </a:p>
          <a:p>
            <a:pPr algn="l"/>
            <a:endParaRPr lang="zh-CN" altLang="en-US" sz="2400" dirty="0">
              <a:latin typeface="楷体_GB2312" panose="02010609030101010101" pitchFamily="49" charset="-122"/>
              <a:ea typeface="楷体_GB2312" panose="02010609030101010101" pitchFamily="49" charset="-122"/>
            </a:endParaRPr>
          </a:p>
          <a:p>
            <a:pPr algn="l">
              <a:buFont typeface="Wingdings" panose="05000000000000000000" pitchFamily="2" charset="2"/>
              <a:buChar char="n"/>
            </a:pPr>
            <a:r>
              <a:rPr lang="zh-CN" altLang="en-US" sz="2400" dirty="0">
                <a:solidFill>
                  <a:srgbClr val="FF0000"/>
                </a:solidFill>
                <a:latin typeface="楷体_GB2312" panose="02010609030101010101" pitchFamily="49" charset="-122"/>
                <a:ea typeface="楷体_GB2312" panose="02010609030101010101" pitchFamily="49" charset="-122"/>
              </a:rPr>
              <a:t>排错</a:t>
            </a:r>
            <a:r>
              <a:rPr lang="en-US" altLang="zh-CN" sz="2400" dirty="0">
                <a:solidFill>
                  <a:srgbClr val="FF0000"/>
                </a:solidFill>
                <a:latin typeface="楷体_GB2312" panose="02010609030101010101" pitchFamily="49" charset="-122"/>
                <a:ea typeface="楷体_GB2312" panose="02010609030101010101" pitchFamily="49" charset="-122"/>
              </a:rPr>
              <a:t>(Defect Removal)</a:t>
            </a:r>
            <a:endParaRPr lang="en-US" altLang="zh-CN" sz="2400" dirty="0">
              <a:latin typeface="楷体_GB2312" panose="02010609030101010101" pitchFamily="49" charset="-122"/>
              <a:ea typeface="楷体_GB2312" panose="02010609030101010101" pitchFamily="49" charset="-122"/>
            </a:endParaRPr>
          </a:p>
          <a:p>
            <a:pPr algn="l"/>
            <a:r>
              <a:rPr lang="zh-CN" altLang="en-US" sz="2400" dirty="0">
                <a:latin typeface="楷体_GB2312" panose="02010609030101010101" pitchFamily="49" charset="-122"/>
                <a:ea typeface="楷体_GB2312" panose="02010609030101010101" pitchFamily="49" charset="-122"/>
              </a:rPr>
              <a:t>   </a:t>
            </a:r>
            <a:r>
              <a:rPr lang="en-US" altLang="zh-CN" sz="2400" dirty="0">
                <a:latin typeface="楷体_GB2312" panose="02010609030101010101" pitchFamily="49" charset="-122"/>
                <a:ea typeface="楷体_GB2312" panose="02010609030101010101" pitchFamily="49" charset="-122"/>
              </a:rPr>
              <a:t>- </a:t>
            </a:r>
            <a:r>
              <a:rPr lang="zh-CN" altLang="en-US" sz="2400" dirty="0">
                <a:latin typeface="楷体_GB2312" panose="02010609030101010101" pitchFamily="49" charset="-122"/>
                <a:ea typeface="楷体_GB2312" panose="02010609030101010101" pitchFamily="49" charset="-122"/>
              </a:rPr>
              <a:t>早发现</a:t>
            </a:r>
            <a:r>
              <a:rPr lang="en-US" altLang="zh-CN" sz="2400" dirty="0">
                <a:latin typeface="楷体_GB2312" panose="02010609030101010101" pitchFamily="49" charset="-122"/>
                <a:ea typeface="楷体_GB2312" panose="02010609030101010101" pitchFamily="49" charset="-122"/>
              </a:rPr>
              <a:t>,</a:t>
            </a:r>
            <a:r>
              <a:rPr lang="zh-CN" altLang="en-US" sz="2400" dirty="0">
                <a:latin typeface="楷体_GB2312" panose="02010609030101010101" pitchFamily="49" charset="-122"/>
                <a:ea typeface="楷体_GB2312" panose="02010609030101010101" pitchFamily="49" charset="-122"/>
              </a:rPr>
              <a:t>早实施</a:t>
            </a:r>
            <a:endParaRPr lang="en-US" altLang="zh-CN" sz="2400" dirty="0">
              <a:latin typeface="楷体_GB2312" panose="02010609030101010101" pitchFamily="49" charset="-122"/>
              <a:ea typeface="楷体_GB2312" panose="02010609030101010101" pitchFamily="49" charset="-122"/>
            </a:endParaRPr>
          </a:p>
          <a:p>
            <a:pPr marL="542925" lvl="1" indent="-85725" algn="l" eaLnBrk="1" hangingPunct="1">
              <a:spcBef>
                <a:spcPct val="20000"/>
              </a:spcBef>
              <a:buClr>
                <a:schemeClr val="accent2"/>
              </a:buClr>
              <a:buSzPct val="80000"/>
              <a:buFont typeface="Arial" panose="020B0604020202020204" pitchFamily="34" charset="0"/>
            </a:pPr>
            <a:r>
              <a:rPr lang="en-US" altLang="zh-CN" sz="2400" b="0" dirty="0">
                <a:latin typeface="Times New Roman" panose="02020603050405020304" pitchFamily="18" charset="0"/>
                <a:ea typeface="楷体_GB2312" panose="02010609030101010101" pitchFamily="49" charset="-122"/>
              </a:rPr>
              <a:t>- </a:t>
            </a:r>
            <a:r>
              <a:rPr lang="en-US" altLang="zh-CN" sz="2400" b="0" dirty="0">
                <a:latin typeface="Times New Roman" panose="02020603050405020304" pitchFamily="18" charset="0"/>
                <a:ea typeface="隶书" panose="02010509060101010101" pitchFamily="49" charset="-122"/>
                <a:sym typeface="宋体" panose="02010600030101010101" pitchFamily="2" charset="-122"/>
              </a:rPr>
              <a:t> inspection: faults discovered/removed</a:t>
            </a:r>
          </a:p>
          <a:p>
            <a:pPr marL="542925" lvl="1" indent="-85725" algn="l" eaLnBrk="1" hangingPunct="1">
              <a:spcBef>
                <a:spcPct val="20000"/>
              </a:spcBef>
              <a:buClr>
                <a:schemeClr val="accent2"/>
              </a:buClr>
              <a:buSzPct val="80000"/>
              <a:buFont typeface="Arial" panose="020B0604020202020204" pitchFamily="34" charset="0"/>
              <a:buChar char="-"/>
            </a:pPr>
            <a:r>
              <a:rPr lang="en-US" altLang="zh-CN" sz="2400" b="0" dirty="0">
                <a:latin typeface="Times New Roman" panose="02020603050405020304" pitchFamily="18" charset="0"/>
                <a:ea typeface="楷体_GB2312" panose="02010609030101010101" pitchFamily="49" charset="-122"/>
                <a:sym typeface="宋体" panose="02010600030101010101" pitchFamily="2" charset="-122"/>
              </a:rPr>
              <a:t>  testing: failures trace back to faults</a:t>
            </a:r>
          </a:p>
          <a:p>
            <a:pPr algn="l">
              <a:buChar char="-"/>
            </a:pPr>
            <a:endParaRPr lang="zh-CN" altLang="en-US" sz="2400" dirty="0">
              <a:solidFill>
                <a:srgbClr val="FF0000"/>
              </a:solidFill>
              <a:latin typeface="楷体_GB2312" panose="02010609030101010101" pitchFamily="49" charset="-122"/>
              <a:ea typeface="楷体_GB2312" panose="02010609030101010101" pitchFamily="49" charset="-122"/>
            </a:endParaRPr>
          </a:p>
          <a:p>
            <a:pPr algn="l">
              <a:buFont typeface="Wingdings" panose="05000000000000000000" pitchFamily="2" charset="2"/>
              <a:buChar char="n"/>
            </a:pPr>
            <a:r>
              <a:rPr lang="zh-CN" altLang="en-US" sz="2400" dirty="0">
                <a:solidFill>
                  <a:srgbClr val="FF0000"/>
                </a:solidFill>
                <a:latin typeface="楷体_GB2312" panose="02010609030101010101" pitchFamily="49" charset="-122"/>
                <a:ea typeface="楷体_GB2312" panose="02010609030101010101" pitchFamily="49" charset="-122"/>
              </a:rPr>
              <a:t>容错</a:t>
            </a:r>
            <a:r>
              <a:rPr lang="en-US" altLang="zh-CN" sz="2400" dirty="0">
                <a:solidFill>
                  <a:srgbClr val="FF0000"/>
                </a:solidFill>
                <a:latin typeface="楷体_GB2312" panose="02010609030101010101" pitchFamily="49" charset="-122"/>
                <a:ea typeface="楷体_GB2312" panose="02010609030101010101" pitchFamily="49" charset="-122"/>
              </a:rPr>
              <a:t>(Defect Tolerance)</a:t>
            </a:r>
            <a:endParaRPr lang="en-US" altLang="zh-CN" sz="2400" dirty="0">
              <a:latin typeface="楷体_GB2312" panose="02010609030101010101" pitchFamily="49" charset="-122"/>
              <a:ea typeface="楷体_GB2312" panose="02010609030101010101" pitchFamily="49" charset="-122"/>
            </a:endParaRPr>
          </a:p>
          <a:p>
            <a:pPr algn="l"/>
            <a:r>
              <a:rPr lang="zh-CN" altLang="en-US" sz="2400" dirty="0">
                <a:latin typeface="楷体_GB2312" panose="02010609030101010101" pitchFamily="49" charset="-122"/>
                <a:ea typeface="楷体_GB2312" panose="02010609030101010101" pitchFamily="49" charset="-122"/>
              </a:rPr>
              <a:t>   </a:t>
            </a:r>
            <a:r>
              <a:rPr lang="en-US" altLang="zh-CN" sz="2400" dirty="0">
                <a:latin typeface="楷体_GB2312" panose="02010609030101010101" pitchFamily="49" charset="-122"/>
                <a:ea typeface="楷体_GB2312" panose="02010609030101010101" pitchFamily="49" charset="-122"/>
              </a:rPr>
              <a:t>- </a:t>
            </a:r>
            <a:r>
              <a:rPr lang="zh-CN" altLang="en-US" sz="2400" dirty="0">
                <a:latin typeface="楷体_GB2312" panose="02010609030101010101" pitchFamily="49" charset="-122"/>
                <a:ea typeface="楷体_GB2312" panose="02010609030101010101" pitchFamily="49" charset="-122"/>
              </a:rPr>
              <a:t>有缺陷，也能正确的完成任务</a:t>
            </a:r>
            <a:endParaRPr lang="en-US" altLang="zh-CN" sz="2400" dirty="0">
              <a:latin typeface="楷体_GB2312" panose="02010609030101010101" pitchFamily="49" charset="-122"/>
              <a:ea typeface="楷体_GB2312" panose="02010609030101010101" pitchFamily="49" charset="-122"/>
            </a:endParaRPr>
          </a:p>
          <a:p>
            <a:pPr marL="542925" lvl="1" indent="-85725" algn="l" eaLnBrk="1" hangingPunct="1">
              <a:spcBef>
                <a:spcPct val="20000"/>
              </a:spcBef>
              <a:buClr>
                <a:schemeClr val="accent2"/>
              </a:buClr>
              <a:buSzPct val="80000"/>
              <a:buFont typeface="Arial" panose="020B0604020202020204" pitchFamily="34" charset="0"/>
              <a:buChar char="-"/>
            </a:pPr>
            <a:r>
              <a:rPr lang="en-US" altLang="zh-CN" sz="2400" b="0" dirty="0">
                <a:latin typeface="Times New Roman" panose="02020603050405020304" pitchFamily="18" charset="0"/>
                <a:ea typeface="楷体_GB2312" panose="02010609030101010101" pitchFamily="49" charset="-122"/>
                <a:sym typeface="宋体" panose="02010600030101010101" pitchFamily="2" charset="-122"/>
              </a:rPr>
              <a:t>   local failure != global failure</a:t>
            </a:r>
          </a:p>
          <a:p>
            <a:pPr marL="542925" lvl="1" indent="-85725" algn="l" eaLnBrk="1" hangingPunct="1">
              <a:spcBef>
                <a:spcPct val="20000"/>
              </a:spcBef>
              <a:buClr>
                <a:schemeClr val="accent2"/>
              </a:buClr>
              <a:buSzPct val="80000"/>
              <a:buFont typeface="Arial" panose="020B0604020202020204" pitchFamily="34" charset="0"/>
              <a:buChar char="-"/>
            </a:pPr>
            <a:endParaRPr lang="en-US" altLang="zh-CN" sz="2400" b="0" dirty="0">
              <a:latin typeface="Times New Roman" panose="02020603050405020304" pitchFamily="18" charset="0"/>
              <a:ea typeface="楷体_GB2312" panose="02010609030101010101" pitchFamily="49" charset="-122"/>
              <a:sym typeface="宋体" panose="02010600030101010101" pitchFamily="2" charset="-122"/>
            </a:endParaRPr>
          </a:p>
          <a:p>
            <a:pPr algn="l">
              <a:buFont typeface="Wingdings" panose="05000000000000000000" pitchFamily="2" charset="2"/>
              <a:buChar char="n"/>
            </a:pPr>
            <a:r>
              <a:rPr lang="zh-CN" altLang="en-US" sz="2400" dirty="0">
                <a:solidFill>
                  <a:srgbClr val="FF0000"/>
                </a:solidFill>
                <a:latin typeface="楷体_GB2312" panose="02010609030101010101" pitchFamily="49" charset="-122"/>
                <a:ea typeface="楷体_GB2312" panose="02010609030101010101" pitchFamily="49" charset="-122"/>
              </a:rPr>
              <a:t>恢复</a:t>
            </a:r>
            <a:r>
              <a:rPr lang="en-US" altLang="zh-CN" sz="2400" dirty="0">
                <a:solidFill>
                  <a:srgbClr val="FF0000"/>
                </a:solidFill>
                <a:latin typeface="楷体_GB2312" panose="02010609030101010101" pitchFamily="49" charset="-122"/>
                <a:ea typeface="楷体_GB2312" panose="02010609030101010101" pitchFamily="49" charset="-122"/>
              </a:rPr>
              <a:t>(Recover)</a:t>
            </a:r>
            <a:endParaRPr lang="zh-CN" altLang="en-US" sz="2400" dirty="0">
              <a:latin typeface="楷体_GB2312" panose="02010609030101010101" pitchFamily="49" charset="-122"/>
              <a:ea typeface="楷体_GB2312" panose="02010609030101010101" pitchFamily="49" charset="-122"/>
            </a:endParaRPr>
          </a:p>
          <a:p>
            <a:pPr algn="l"/>
            <a:r>
              <a:rPr lang="zh-CN" altLang="en-US" sz="2400" dirty="0">
                <a:latin typeface="楷体_GB2312" panose="02010609030101010101" pitchFamily="49" charset="-122"/>
                <a:ea typeface="楷体_GB2312" panose="02010609030101010101" pitchFamily="49" charset="-122"/>
              </a:rPr>
              <a:t>   </a:t>
            </a:r>
            <a:r>
              <a:rPr lang="en-US" altLang="zh-CN" sz="2400" dirty="0">
                <a:latin typeface="楷体_GB2312" panose="02010609030101010101" pitchFamily="49" charset="-122"/>
                <a:ea typeface="楷体_GB2312" panose="02010609030101010101" pitchFamily="49" charset="-122"/>
              </a:rPr>
              <a:t>- </a:t>
            </a:r>
            <a:r>
              <a:rPr lang="zh-CN" altLang="en-US" sz="2400" dirty="0">
                <a:latin typeface="楷体_GB2312" panose="02010609030101010101" pitchFamily="49" charset="-122"/>
                <a:ea typeface="楷体_GB2312" panose="02010609030101010101" pitchFamily="49" charset="-122"/>
              </a:rPr>
              <a:t>选用最佳恢复策略，失效后继续工作</a:t>
            </a:r>
          </a:p>
        </p:txBody>
      </p:sp>
      <p:sp>
        <p:nvSpPr>
          <p:cNvPr id="4"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4.</a:t>
            </a:r>
            <a:r>
              <a:rPr lang="zh-CN" altLang="en-US" sz="4000" b="1" kern="0" dirty="0">
                <a:latin typeface="隶书" panose="02010509060101010101" pitchFamily="49" charset="-122"/>
              </a:rPr>
              <a:t>软件质量保证 </a:t>
            </a:r>
            <a:r>
              <a:rPr lang="en-US" altLang="zh-CN" sz="4000" kern="0" dirty="0">
                <a:latin typeface="隶书" panose="02010509060101010101" pitchFamily="49" charset="-122"/>
              </a:rPr>
              <a:t>– </a:t>
            </a:r>
            <a:r>
              <a:rPr lang="zh-CN" altLang="en-US" sz="4000" kern="0" dirty="0">
                <a:latin typeface="隶书" panose="02010509060101010101" pitchFamily="49" charset="-122"/>
              </a:rPr>
              <a:t>方法</a:t>
            </a:r>
            <a:endParaRPr lang="zh-CN" altLang="en-US" sz="4000" b="1" kern="0" dirty="0">
              <a:latin typeface="隶书" panose="02010509060101010101" pitchFamily="49"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29699" name="Rectangle 3"/>
          <p:cNvSpPr>
            <a:spLocks noGrp="1"/>
          </p:cNvSpPr>
          <p:nvPr/>
        </p:nvSpPr>
        <p:spPr>
          <a:xfrm>
            <a:off x="298450" y="844550"/>
            <a:ext cx="7569200" cy="593725"/>
          </a:xfrm>
          <a:prstGeom prst="rect">
            <a:avLst/>
          </a:prstGeom>
          <a:noFill/>
          <a:ln w="9525">
            <a:noFill/>
          </a:ln>
        </p:spPr>
        <p:txBody>
          <a:bodyPr/>
          <a:lstStyle/>
          <a:p>
            <a:pPr marL="85725" indent="-85725" algn="l" defTabSz="0" eaLnBrk="1" hangingPunct="1">
              <a:spcBef>
                <a:spcPct val="20000"/>
              </a:spcBef>
              <a:buClr>
                <a:schemeClr val="accent2"/>
              </a:buClr>
              <a:buSzPct val="80000"/>
              <a:buFont typeface="Arial" panose="020B0604020202020204" pitchFamily="34" charset="0"/>
              <a:buChar char="•"/>
            </a:pPr>
            <a:r>
              <a:rPr lang="en-US" altLang="zh-CN" sz="2800" dirty="0">
                <a:latin typeface="隶书" panose="02010509060101010101" pitchFamily="49" charset="-122"/>
                <a:ea typeface="隶书" panose="02010509060101010101" pitchFamily="49" charset="-122"/>
                <a:sym typeface="宋体" panose="02010600030101010101" pitchFamily="2" charset="-122"/>
              </a:rPr>
              <a:t> Defect Prevention </a:t>
            </a:r>
          </a:p>
          <a:p>
            <a:pPr marL="85725" indent="-85725" algn="l" defTabSz="0" eaLnBrk="1" hangingPunct="1">
              <a:spcBef>
                <a:spcPct val="20000"/>
              </a:spcBef>
              <a:buClr>
                <a:schemeClr val="accent2"/>
              </a:buClr>
              <a:buSzPct val="80000"/>
              <a:buFont typeface="Arial" panose="020B0604020202020204" pitchFamily="34" charset="0"/>
              <a:buChar char="•"/>
            </a:pPr>
            <a:endParaRPr lang="en-US" altLang="zh-CN" sz="2800" dirty="0">
              <a:latin typeface="隶书" panose="02010509060101010101" pitchFamily="49" charset="-122"/>
              <a:ea typeface="隶书" panose="02010509060101010101" pitchFamily="49" charset="-122"/>
              <a:sym typeface="宋体" panose="02010600030101010101" pitchFamily="2" charset="-122"/>
            </a:endParaRPr>
          </a:p>
          <a:p>
            <a:pPr marL="542925" lvl="1" indent="-85725" algn="l" defTabSz="0" eaLnBrk="1" hangingPunct="1">
              <a:spcBef>
                <a:spcPct val="20000"/>
              </a:spcBef>
              <a:buClr>
                <a:schemeClr val="accent2"/>
              </a:buClr>
              <a:buSzPct val="80000"/>
              <a:buFont typeface="Arial" panose="020B0604020202020204" pitchFamily="34" charset="0"/>
            </a:pP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8" name="矩形 7"/>
          <p:cNvSpPr/>
          <p:nvPr/>
        </p:nvSpPr>
        <p:spPr>
          <a:xfrm>
            <a:off x="1028700" y="1520825"/>
            <a:ext cx="7277100" cy="3784600"/>
          </a:xfrm>
          <a:prstGeom prst="rect">
            <a:avLst/>
          </a:prstGeom>
        </p:spPr>
        <p:txBody>
          <a:bodyPr>
            <a:spAutoFit/>
          </a:bodyPr>
          <a:lstStyle/>
          <a:p>
            <a:pPr marL="85725" marR="0" lvl="0" indent="-85725" algn="l" defTabSz="0" rtl="0" eaLnBrk="0" fontAlgn="base" latinLnBrk="0" hangingPunct="0">
              <a:lnSpc>
                <a:spcPct val="100000"/>
              </a:lnSpc>
              <a:spcBef>
                <a:spcPct val="0"/>
              </a:spcBef>
              <a:spcAft>
                <a:spcPct val="0"/>
              </a:spcAft>
              <a:buClr>
                <a:schemeClr val="accent2"/>
              </a:buClr>
              <a:buSzPct val="80000"/>
              <a:buFont typeface="Wingdings" panose="05000000000000000000" pitchFamily="2" charset="2"/>
              <a:buChar char="p"/>
              <a:defRPr/>
            </a:pPr>
            <a:r>
              <a:rPr kumimoji="0" lang="en-US" altLang="zh-CN" sz="2000" b="0" i="0" u="none" strike="noStrike" kern="1200" cap="none" spc="0" normalizeH="0" baseline="0" noProof="0" dirty="0">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sym typeface="宋体" panose="02010600030101010101" pitchFamily="2" charset="-122"/>
              </a:rPr>
              <a:t> Error blocking</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error: missing/incorrect actions</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direct intervention to block errors</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rely on technology/tools/etc.</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endParaRPr>
          </a:p>
          <a:p>
            <a:pPr marL="85725" marR="0" lvl="0" indent="-85725" algn="l" defTabSz="0" rtl="0" eaLnBrk="0" fontAlgn="base" latinLnBrk="0" hangingPunct="0">
              <a:lnSpc>
                <a:spcPct val="100000"/>
              </a:lnSpc>
              <a:spcBef>
                <a:spcPct val="0"/>
              </a:spcBef>
              <a:spcAft>
                <a:spcPct val="0"/>
              </a:spcAft>
              <a:buClr>
                <a:schemeClr val="accent2"/>
              </a:buClr>
              <a:buSzPct val="80000"/>
              <a:buFont typeface="Wingdings" panose="05000000000000000000" pitchFamily="2" charset="2"/>
              <a:buChar char="p"/>
              <a:defRPr/>
            </a:pPr>
            <a:r>
              <a:rPr kumimoji="0" lang="en-US" altLang="zh-CN" sz="2000" b="0" i="0" u="none" strike="noStrike" kern="1200" cap="none" spc="0" normalizeH="0" baseline="0" noProof="0" dirty="0">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sym typeface="宋体" panose="02010600030101010101" pitchFamily="2" charset="-122"/>
              </a:rPr>
              <a:t> Error source removal</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root cause analysis</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-&gt; identify error sources</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removal through education/training/etc.</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endParaRPr>
          </a:p>
          <a:p>
            <a:pPr marL="85725" marR="0" lvl="0" indent="-85725" algn="l" defTabSz="0" rtl="0" eaLnBrk="0" fontAlgn="base" latinLnBrk="0" hangingPunct="0">
              <a:lnSpc>
                <a:spcPct val="100000"/>
              </a:lnSpc>
              <a:spcBef>
                <a:spcPct val="0"/>
              </a:spcBef>
              <a:spcAft>
                <a:spcPct val="0"/>
              </a:spcAft>
              <a:buClr>
                <a:schemeClr val="accent2"/>
              </a:buClr>
              <a:buSzPct val="80000"/>
              <a:buFont typeface="Wingdings" panose="05000000000000000000" pitchFamily="2" charset="2"/>
              <a:buChar char="p"/>
              <a:defRPr/>
            </a:pPr>
            <a:r>
              <a:rPr kumimoji="0" lang="en-US" altLang="zh-CN" sz="2000" b="0" i="0" u="none" strike="noStrike" kern="1200" cap="none" spc="0" normalizeH="0" baseline="0" noProof="0" dirty="0">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sym typeface="宋体" panose="02010600030101010101" pitchFamily="2" charset="-122"/>
              </a:rPr>
              <a:t>Systematic defect prevention  via  process  improvement.</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p"/>
              <a:defRPr/>
            </a:pPr>
            <a:endParaRPr kumimoji="0" lang="zh-CN" altLang="en-US" sz="2000" b="0" i="0" u="none" strike="noStrike" kern="1200" cap="none" spc="0" normalizeH="0" baseline="0" noProof="0" dirty="0">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sym typeface="宋体" panose="02010600030101010101" pitchFamily="2" charset="-122"/>
            </a:endParaRPr>
          </a:p>
        </p:txBody>
      </p:sp>
      <p:sp>
        <p:nvSpPr>
          <p:cNvPr id="5"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4.</a:t>
            </a:r>
            <a:r>
              <a:rPr lang="zh-CN" altLang="en-US" sz="4000" b="1" kern="0" dirty="0">
                <a:latin typeface="隶书" panose="02010509060101010101" pitchFamily="49" charset="-122"/>
              </a:rPr>
              <a:t>软件质量保证 </a:t>
            </a:r>
            <a:r>
              <a:rPr lang="en-US" altLang="zh-CN" sz="4000" kern="0" dirty="0">
                <a:latin typeface="隶书" panose="02010509060101010101" pitchFamily="49" charset="-122"/>
              </a:rPr>
              <a:t>– </a:t>
            </a:r>
            <a:r>
              <a:rPr lang="zh-CN" altLang="en-US" sz="4000" kern="0" dirty="0">
                <a:latin typeface="隶书" panose="02010509060101010101" pitchFamily="49" charset="-122"/>
              </a:rPr>
              <a:t>方法</a:t>
            </a:r>
            <a:endParaRPr lang="zh-CN" altLang="en-US" sz="4000" b="1" kern="0" dirty="0">
              <a:latin typeface="隶书" panose="02010509060101010101" pitchFamily="49"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30723" name="Rectangle 3"/>
          <p:cNvSpPr>
            <a:spLocks noGrp="1"/>
          </p:cNvSpPr>
          <p:nvPr/>
        </p:nvSpPr>
        <p:spPr>
          <a:xfrm>
            <a:off x="298450" y="844550"/>
            <a:ext cx="7569200" cy="593725"/>
          </a:xfrm>
          <a:prstGeom prst="rect">
            <a:avLst/>
          </a:prstGeom>
          <a:noFill/>
          <a:ln w="9525">
            <a:noFill/>
          </a:ln>
        </p:spPr>
        <p:txBody>
          <a:bodyPr/>
          <a:lstStyle/>
          <a:p>
            <a:pPr marL="85725" indent="-85725" algn="l" defTabSz="0" eaLnBrk="1" hangingPunct="1">
              <a:spcBef>
                <a:spcPct val="20000"/>
              </a:spcBef>
              <a:buClr>
                <a:schemeClr val="accent2"/>
              </a:buClr>
              <a:buSzPct val="80000"/>
              <a:buFont typeface="Arial" panose="020B0604020202020204" pitchFamily="34" charset="0"/>
              <a:buChar char="•"/>
            </a:pPr>
            <a:r>
              <a:rPr lang="en-US" altLang="zh-CN" sz="2800" dirty="0">
                <a:latin typeface="隶书" panose="02010509060101010101" pitchFamily="49" charset="-122"/>
                <a:ea typeface="隶书" panose="02010509060101010101" pitchFamily="49" charset="-122"/>
                <a:sym typeface="宋体" panose="02010600030101010101" pitchFamily="2" charset="-122"/>
              </a:rPr>
              <a:t> </a:t>
            </a:r>
            <a:r>
              <a:rPr lang="en-US" altLang="zh-CN" sz="2800" dirty="0">
                <a:latin typeface="楷体_GB2312" panose="02010609030101010101" pitchFamily="49" charset="-122"/>
                <a:ea typeface="楷体_GB2312" panose="02010609030101010101" pitchFamily="49" charset="-122"/>
                <a:sym typeface="+mn-ea"/>
              </a:rPr>
              <a:t>Defect Removal</a:t>
            </a:r>
            <a:r>
              <a:rPr lang="zh-CN" altLang="en-US" sz="2800" dirty="0">
                <a:latin typeface="楷体_GB2312" panose="02010609030101010101" pitchFamily="49" charset="-122"/>
                <a:ea typeface="楷体_GB2312" panose="02010609030101010101" pitchFamily="49" charset="-122"/>
                <a:sym typeface="+mn-ea"/>
              </a:rPr>
              <a:t>：</a:t>
            </a:r>
            <a:r>
              <a:rPr lang="en-US" altLang="zh-CN" sz="2800" dirty="0">
                <a:latin typeface="隶书" panose="02010509060101010101" pitchFamily="49" charset="-122"/>
                <a:ea typeface="隶书" panose="02010509060101010101" pitchFamily="49" charset="-122"/>
                <a:sym typeface="宋体" panose="02010600030101010101" pitchFamily="2" charset="-122"/>
              </a:rPr>
              <a:t>Inspection </a:t>
            </a:r>
          </a:p>
          <a:p>
            <a:pPr marL="85725" indent="-85725" algn="l" defTabSz="0" eaLnBrk="1" hangingPunct="1">
              <a:spcBef>
                <a:spcPct val="20000"/>
              </a:spcBef>
              <a:buClr>
                <a:schemeClr val="accent2"/>
              </a:buClr>
              <a:buSzPct val="80000"/>
              <a:buFont typeface="Arial" panose="020B0604020202020204" pitchFamily="34" charset="0"/>
              <a:buChar char="•"/>
            </a:pPr>
            <a:endParaRPr lang="en-US" altLang="zh-CN" sz="2800" dirty="0">
              <a:latin typeface="隶书" panose="02010509060101010101" pitchFamily="49" charset="-122"/>
              <a:ea typeface="隶书" panose="02010509060101010101" pitchFamily="49" charset="-122"/>
              <a:sym typeface="宋体" panose="02010600030101010101" pitchFamily="2" charset="-122"/>
            </a:endParaRPr>
          </a:p>
          <a:p>
            <a:pPr marL="542925" lvl="1" indent="-85725" algn="l" defTabSz="0" eaLnBrk="1" hangingPunct="1">
              <a:spcBef>
                <a:spcPct val="20000"/>
              </a:spcBef>
              <a:buClr>
                <a:schemeClr val="accent2"/>
              </a:buClr>
              <a:buSzPct val="80000"/>
              <a:buFont typeface="Arial" panose="020B0604020202020204" pitchFamily="34" charset="0"/>
            </a:pP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5" name="矩形 4"/>
          <p:cNvSpPr/>
          <p:nvPr/>
        </p:nvSpPr>
        <p:spPr>
          <a:xfrm>
            <a:off x="1028700" y="1520825"/>
            <a:ext cx="7277100" cy="4707890"/>
          </a:xfrm>
          <a:prstGeom prst="rect">
            <a:avLst/>
          </a:prstGeom>
        </p:spPr>
        <p:txBody>
          <a:bodyPr>
            <a:spAutoFit/>
          </a:bodyPr>
          <a:lstStyle/>
          <a:p>
            <a:pPr marL="85725" marR="0" lvl="0" indent="-85725" algn="l" defTabSz="0" rtl="0" eaLnBrk="0" fontAlgn="base" latinLnBrk="0" hangingPunct="0">
              <a:lnSpc>
                <a:spcPct val="100000"/>
              </a:lnSpc>
              <a:spcBef>
                <a:spcPct val="0"/>
              </a:spcBef>
              <a:spcAft>
                <a:spcPct val="0"/>
              </a:spcAft>
              <a:buClr>
                <a:schemeClr val="accent2"/>
              </a:buClr>
              <a:buSzPct val="80000"/>
              <a:buFont typeface="Wingdings" panose="05000000000000000000" pitchFamily="2" charset="2"/>
              <a:buChar char="p"/>
              <a:defRPr/>
            </a:pPr>
            <a:r>
              <a:rPr kumimoji="0" lang="en-US" altLang="zh-CN" sz="2000" b="0" i="0" u="none" strike="noStrike" kern="1200" cap="none" spc="0" normalizeH="0" baseline="0" noProof="0" dirty="0">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sym typeface="宋体" panose="02010600030101010101" pitchFamily="2" charset="-122"/>
              </a:rPr>
              <a:t> Artifacts (co de/design/test-cases/etc.) from </a:t>
            </a:r>
          </a:p>
          <a:p>
            <a:pPr marL="85725" marR="0" lvl="0" indent="-85725" algn="l" defTabSz="0" rtl="0" eaLnBrk="0" fontAlgn="base" latinLnBrk="0" hangingPunct="0">
              <a:lnSpc>
                <a:spcPct val="100000"/>
              </a:lnSpc>
              <a:spcBef>
                <a:spcPct val="0"/>
              </a:spcBef>
              <a:spcAft>
                <a:spcPct val="0"/>
              </a:spcAft>
              <a:buClr>
                <a:schemeClr val="accent2"/>
              </a:buClr>
              <a:buSzPct val="80000"/>
              <a:buFont typeface="Arial" panose="020B0604020202020204" pitchFamily="34" charset="0"/>
              <a:buNone/>
              <a:defRPr/>
            </a:pPr>
            <a:r>
              <a:rPr kumimoji="0" lang="en-US" altLang="zh-CN" sz="2000" b="0" i="0" u="none" strike="noStrike" kern="1200" cap="none" spc="0" normalizeH="0" baseline="0" noProof="0" dirty="0">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sym typeface="宋体" panose="02010600030101010101" pitchFamily="2" charset="-122"/>
              </a:rPr>
              <a:t>   req./design/coding/testing/etc.  phases</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endParaRPr>
          </a:p>
          <a:p>
            <a:pPr marL="85725" marR="0" lvl="0" indent="-85725" algn="l" defTabSz="0" rtl="0" eaLnBrk="0" fontAlgn="base" latinLnBrk="0" hangingPunct="0">
              <a:lnSpc>
                <a:spcPct val="100000"/>
              </a:lnSpc>
              <a:spcBef>
                <a:spcPct val="0"/>
              </a:spcBef>
              <a:spcAft>
                <a:spcPct val="0"/>
              </a:spcAft>
              <a:buClr>
                <a:schemeClr val="accent2"/>
              </a:buClr>
              <a:buSzPct val="80000"/>
              <a:buFont typeface="Wingdings" panose="05000000000000000000" pitchFamily="2" charset="2"/>
              <a:buChar char="p"/>
              <a:defRPr/>
            </a:pPr>
            <a:r>
              <a:rPr kumimoji="0" lang="en-US" altLang="zh-CN" sz="2000" b="0" i="0" u="none" strike="noStrike" kern="1200" cap="none" spc="0" normalizeH="0" baseline="0" noProof="0" dirty="0">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sym typeface="宋体" panose="02010600030101010101" pitchFamily="2" charset="-122"/>
              </a:rPr>
              <a:t> Informal  reviews</a:t>
            </a:r>
          </a:p>
          <a:p>
            <a:pPr marL="457200" marR="0" lvl="1" indent="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self conducted reviews.</a:t>
            </a:r>
          </a:p>
          <a:p>
            <a:pPr marL="457200" marR="0" lvl="1" indent="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independent reviews.</a:t>
            </a:r>
          </a:p>
          <a:p>
            <a:pPr marL="457200" marR="0" lvl="1" indent="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a:t>
            </a:r>
            <a:r>
              <a:rPr kumimoji="0" lang="en-US" altLang="zh-CN" sz="2000" b="0" i="0" u="none" strike="noStrike" kern="1200" cap="none" spc="0" normalizeH="0" baseline="0" noProof="0" dirty="0" err="1">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orthogonality</a:t>
            </a: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of views desirable.</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endParaRPr>
          </a:p>
          <a:p>
            <a:pPr marL="85725" marR="0" lvl="0" indent="-85725" algn="l" defTabSz="0" rtl="0" eaLnBrk="0" fontAlgn="base" latinLnBrk="0" hangingPunct="0">
              <a:lnSpc>
                <a:spcPct val="100000"/>
              </a:lnSpc>
              <a:spcBef>
                <a:spcPct val="0"/>
              </a:spcBef>
              <a:spcAft>
                <a:spcPct val="0"/>
              </a:spcAft>
              <a:buClr>
                <a:schemeClr val="accent2"/>
              </a:buClr>
              <a:buSzPct val="80000"/>
              <a:buFont typeface="Wingdings" panose="05000000000000000000" pitchFamily="2" charset="2"/>
              <a:buChar char="p"/>
              <a:defRPr/>
            </a:pPr>
            <a:r>
              <a:rPr kumimoji="0" lang="en-US" altLang="zh-CN" sz="2000" b="0" i="0" u="none" strike="noStrike" kern="1200" cap="none" spc="0" normalizeH="0" baseline="0" noProof="0" dirty="0">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sym typeface="宋体" panose="02010600030101010101" pitchFamily="2" charset="-122"/>
              </a:rPr>
              <a:t> Formal  inspections</a:t>
            </a:r>
          </a:p>
          <a:p>
            <a:pPr marL="457200" marR="0" lvl="1" indent="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Inspection and variations.</a:t>
            </a:r>
          </a:p>
          <a:p>
            <a:pPr marL="457200" marR="0" lvl="1" indent="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Process and structure.</a:t>
            </a:r>
          </a:p>
          <a:p>
            <a:pPr marL="457200" marR="0" lvl="1" indent="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Individual vs. group inspections.</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endParaRPr>
          </a:p>
          <a:p>
            <a:pPr marL="85725" marR="0" lvl="0" indent="-85725" algn="l" defTabSz="0" rtl="0" eaLnBrk="0" fontAlgn="base" latinLnBrk="0" hangingPunct="0">
              <a:lnSpc>
                <a:spcPct val="100000"/>
              </a:lnSpc>
              <a:spcBef>
                <a:spcPct val="0"/>
              </a:spcBef>
              <a:spcAft>
                <a:spcPct val="0"/>
              </a:spcAft>
              <a:buClr>
                <a:schemeClr val="accent2"/>
              </a:buClr>
              <a:buSzPct val="80000"/>
              <a:buFont typeface="Wingdings" panose="05000000000000000000" pitchFamily="2" charset="2"/>
              <a:buChar char="p"/>
              <a:defRPr/>
            </a:pPr>
            <a:r>
              <a:rPr kumimoji="0" lang="en-US" altLang="zh-CN" sz="2000" b="0" i="0" u="none" strike="noStrike" kern="1200" cap="none" spc="0" normalizeH="0" baseline="0" noProof="0" dirty="0">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sym typeface="宋体" panose="02010600030101010101" pitchFamily="2" charset="-122"/>
              </a:rPr>
              <a:t>Systematic defect prevention via process   improvement.</a:t>
            </a: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p"/>
              <a:defRPr/>
            </a:pPr>
            <a:endParaRPr kumimoji="0" lang="zh-CN" altLang="en-US" sz="2000" b="0" i="0" u="none" strike="noStrike" kern="1200" cap="none" spc="0" normalizeH="0" baseline="0" noProof="0" dirty="0">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sym typeface="宋体" panose="02010600030101010101" pitchFamily="2" charset="-122"/>
            </a:endParaRPr>
          </a:p>
        </p:txBody>
      </p:sp>
      <p:sp>
        <p:nvSpPr>
          <p:cNvPr id="6"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4.</a:t>
            </a:r>
            <a:r>
              <a:rPr lang="zh-CN" altLang="en-US" sz="4000" b="1" kern="0" dirty="0">
                <a:latin typeface="隶书" panose="02010509060101010101" pitchFamily="49" charset="-122"/>
              </a:rPr>
              <a:t>软件质量保证 </a:t>
            </a:r>
            <a:r>
              <a:rPr lang="en-US" altLang="zh-CN" sz="4000" kern="0" dirty="0">
                <a:latin typeface="隶书" panose="02010509060101010101" pitchFamily="49" charset="-122"/>
              </a:rPr>
              <a:t>– </a:t>
            </a:r>
            <a:r>
              <a:rPr lang="zh-CN" altLang="en-US" sz="4000" kern="0" dirty="0">
                <a:latin typeface="隶书" panose="02010509060101010101" pitchFamily="49" charset="-122"/>
              </a:rPr>
              <a:t>方法</a:t>
            </a:r>
            <a:endParaRPr lang="zh-CN" altLang="en-US" sz="4000" b="1" kern="0" dirty="0">
              <a:latin typeface="隶书" panose="02010509060101010101" pitchFamily="49"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31747" name="Rectangle 3"/>
          <p:cNvSpPr>
            <a:spLocks noGrp="1"/>
          </p:cNvSpPr>
          <p:nvPr/>
        </p:nvSpPr>
        <p:spPr>
          <a:xfrm>
            <a:off x="298450" y="844550"/>
            <a:ext cx="7569200" cy="593725"/>
          </a:xfrm>
          <a:prstGeom prst="rect">
            <a:avLst/>
          </a:prstGeom>
          <a:noFill/>
          <a:ln w="9525">
            <a:noFill/>
          </a:ln>
        </p:spPr>
        <p:txBody>
          <a:bodyPr/>
          <a:lstStyle/>
          <a:p>
            <a:pPr marL="85725" indent="-85725" algn="l" defTabSz="0" eaLnBrk="1" hangingPunct="1">
              <a:spcBef>
                <a:spcPct val="20000"/>
              </a:spcBef>
              <a:buClr>
                <a:schemeClr val="accent2"/>
              </a:buClr>
              <a:buSzPct val="80000"/>
              <a:buFont typeface="Arial" panose="020B0604020202020204" pitchFamily="34" charset="0"/>
              <a:buChar char="•"/>
            </a:pPr>
            <a:r>
              <a:rPr lang="en-US" altLang="zh-CN" sz="2800" dirty="0">
                <a:latin typeface="隶书" panose="02010509060101010101" pitchFamily="49" charset="-122"/>
                <a:ea typeface="隶书" panose="02010509060101010101" pitchFamily="49" charset="-122"/>
                <a:sym typeface="宋体" panose="02010600030101010101" pitchFamily="2" charset="-122"/>
              </a:rPr>
              <a:t> </a:t>
            </a:r>
            <a:r>
              <a:rPr lang="en-US" altLang="zh-CN" sz="2800" dirty="0">
                <a:latin typeface="楷体_GB2312" panose="02010609030101010101" pitchFamily="49" charset="-122"/>
                <a:ea typeface="楷体_GB2312" panose="02010609030101010101" pitchFamily="49" charset="-122"/>
                <a:sym typeface="+mn-ea"/>
              </a:rPr>
              <a:t>Defect Removal</a:t>
            </a:r>
            <a:r>
              <a:rPr lang="zh-CN" altLang="en-US" sz="2800" dirty="0">
                <a:latin typeface="楷体_GB2312" panose="02010609030101010101" pitchFamily="49" charset="-122"/>
                <a:ea typeface="楷体_GB2312" panose="02010609030101010101" pitchFamily="49" charset="-122"/>
                <a:sym typeface="+mn-ea"/>
              </a:rPr>
              <a:t>：</a:t>
            </a:r>
            <a:r>
              <a:rPr lang="en-US" altLang="zh-CN" sz="2800" dirty="0">
                <a:latin typeface="隶书" panose="02010509060101010101" pitchFamily="49" charset="-122"/>
                <a:ea typeface="隶书" panose="02010509060101010101" pitchFamily="49" charset="-122"/>
                <a:sym typeface="宋体" panose="02010600030101010101" pitchFamily="2" charset="-122"/>
              </a:rPr>
              <a:t>Testing </a:t>
            </a:r>
          </a:p>
          <a:p>
            <a:pPr marL="85725" indent="-85725" algn="l" defTabSz="0" eaLnBrk="1" hangingPunct="1">
              <a:spcBef>
                <a:spcPct val="20000"/>
              </a:spcBef>
              <a:buClr>
                <a:schemeClr val="accent2"/>
              </a:buClr>
              <a:buSzPct val="80000"/>
              <a:buFont typeface="Arial" panose="020B0604020202020204" pitchFamily="34" charset="0"/>
              <a:buChar char="•"/>
            </a:pPr>
            <a:endParaRPr lang="en-US" altLang="zh-CN" sz="2800" dirty="0">
              <a:latin typeface="隶书" panose="02010509060101010101" pitchFamily="49" charset="-122"/>
              <a:ea typeface="隶书" panose="02010509060101010101" pitchFamily="49" charset="-122"/>
              <a:sym typeface="宋体" panose="02010600030101010101" pitchFamily="2" charset="-122"/>
            </a:endParaRPr>
          </a:p>
          <a:p>
            <a:pPr marL="542925" lvl="1" indent="-85725" algn="l" defTabSz="0" eaLnBrk="1" hangingPunct="1">
              <a:spcBef>
                <a:spcPct val="20000"/>
              </a:spcBef>
              <a:buClr>
                <a:schemeClr val="accent2"/>
              </a:buClr>
              <a:buSzPct val="80000"/>
              <a:buFont typeface="Arial" panose="020B0604020202020204" pitchFamily="34" charset="0"/>
            </a:pP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5" name="矩形 4"/>
          <p:cNvSpPr/>
          <p:nvPr/>
        </p:nvSpPr>
        <p:spPr>
          <a:xfrm>
            <a:off x="1009650" y="1397000"/>
            <a:ext cx="7277100" cy="5323205"/>
          </a:xfrm>
          <a:prstGeom prst="rect">
            <a:avLst/>
          </a:prstGeom>
        </p:spPr>
        <p:txBody>
          <a:bodyPr>
            <a:spAutoFit/>
          </a:bodyPr>
          <a:lstStyle/>
          <a:p>
            <a:pPr marL="85725" marR="0" lvl="0" indent="-85725" algn="l" defTabSz="0" rtl="0" eaLnBrk="0" fontAlgn="base" latinLnBrk="0" hangingPunct="0">
              <a:lnSpc>
                <a:spcPct val="100000"/>
              </a:lnSpc>
              <a:spcBef>
                <a:spcPct val="0"/>
              </a:spcBef>
              <a:spcAft>
                <a:spcPct val="0"/>
              </a:spcAft>
              <a:buClr>
                <a:schemeClr val="accent2"/>
              </a:buClr>
              <a:buSzPct val="80000"/>
              <a:buFont typeface="Wingdings" panose="05000000000000000000" pitchFamily="2" charset="2"/>
              <a:buChar char="p"/>
              <a:defRPr/>
            </a:pPr>
            <a:r>
              <a:rPr kumimoji="0" lang="en-US" altLang="zh-CN" sz="2000" b="0" i="0" u="none" strike="noStrike" kern="1200" cap="none" spc="0" normalizeH="0" baseline="0" noProof="0" dirty="0">
                <a:ln>
                  <a:noFill/>
                </a:ln>
                <a:solidFill>
                  <a:srgbClr val="0000FF"/>
                </a:solidFill>
                <a:effectLst/>
                <a:uLnTx/>
                <a:uFillTx/>
                <a:latin typeface="Times New Roman" panose="02020603050405020304" pitchFamily="18" charset="0"/>
                <a:ea typeface="+mn-lt"/>
                <a:cs typeface="Times New Roman" panose="02020603050405020304" pitchFamily="18" charset="0"/>
                <a:sym typeface="宋体" panose="02010600030101010101" pitchFamily="2" charset="-122"/>
              </a:rPr>
              <a:t> Product/Process characteristics:</a:t>
            </a:r>
          </a:p>
          <a:p>
            <a:pPr marL="457200" marR="0" lvl="1" indent="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fr-FR"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n-lt"/>
                <a:cs typeface="Times New Roman" panose="02020603050405020304" pitchFamily="18" charset="0"/>
              </a:rPr>
              <a:t>object:  product  type, language, etc.</a:t>
            </a:r>
          </a:p>
          <a:p>
            <a:pPr marL="457200" marR="0" lvl="1" indent="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fr-FR"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n-lt"/>
                <a:cs typeface="Times New Roman" panose="02020603050405020304" pitchFamily="18" charset="0"/>
              </a:rPr>
              <a:t>scale/order:</a:t>
            </a:r>
          </a:p>
          <a:p>
            <a:pPr marL="457200" marR="0" lvl="1" indent="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fr-FR"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n-lt"/>
                <a:cs typeface="Times New Roman" panose="02020603050405020304" pitchFamily="18" charset="0"/>
              </a:rPr>
              <a:t>unit, component, system,</a:t>
            </a:r>
          </a:p>
          <a:p>
            <a:pPr marL="457200" marR="0" lvl="1" indent="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n-lt"/>
                <a:cs typeface="Times New Roman" panose="02020603050405020304" pitchFamily="18" charset="0"/>
              </a:rPr>
              <a:t>who: self,  independent, 3rd party</a:t>
            </a:r>
          </a:p>
          <a:p>
            <a:pPr marL="457200" marR="0" lvl="1" indent="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n-lt"/>
              <a:cs typeface="Times New Roman" panose="02020603050405020304" pitchFamily="18" charset="0"/>
            </a:endParaRPr>
          </a:p>
          <a:p>
            <a:pPr marL="85725" marR="0" lvl="0" indent="-85725" algn="l" defTabSz="0" rtl="0" eaLnBrk="0" fontAlgn="base" latinLnBrk="0" hangingPunct="0">
              <a:lnSpc>
                <a:spcPct val="100000"/>
              </a:lnSpc>
              <a:spcBef>
                <a:spcPct val="0"/>
              </a:spcBef>
              <a:spcAft>
                <a:spcPct val="0"/>
              </a:spcAft>
              <a:buClr>
                <a:schemeClr val="accent2"/>
              </a:buClr>
              <a:buSzPct val="80000"/>
              <a:buFont typeface="Wingdings" panose="05000000000000000000" pitchFamily="2" charset="2"/>
              <a:buChar char="p"/>
              <a:defRPr/>
            </a:pPr>
            <a:r>
              <a:rPr kumimoji="0" lang="en-US" altLang="zh-CN" sz="2000" b="0" i="0" u="none" strike="noStrike" kern="1200" cap="none" spc="0" normalizeH="0" baseline="0" noProof="0" dirty="0">
                <a:ln>
                  <a:noFill/>
                </a:ln>
                <a:solidFill>
                  <a:srgbClr val="0000FF"/>
                </a:solidFill>
                <a:effectLst/>
                <a:uLnTx/>
                <a:uFillTx/>
                <a:latin typeface="Times New Roman" panose="02020603050405020304" pitchFamily="18" charset="0"/>
                <a:ea typeface="+mn-lt"/>
                <a:cs typeface="Times New Roman" panose="02020603050405020304" pitchFamily="18" charset="0"/>
                <a:sym typeface="宋体" panose="02010600030101010101" pitchFamily="2" charset="-122"/>
              </a:rPr>
              <a:t> What to check</a:t>
            </a:r>
          </a:p>
          <a:p>
            <a:pPr marL="457200" marR="0" lvl="1" indent="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n-lt"/>
                <a:cs typeface="Times New Roman" panose="02020603050405020304" pitchFamily="18" charset="0"/>
              </a:rPr>
              <a:t> verification</a:t>
            </a:r>
            <a:r>
              <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lt"/>
                <a:cs typeface="Times New Roman" panose="02020603050405020304" pitchFamily="18" charset="0"/>
              </a:rPr>
              <a:t>（验证）</a:t>
            </a: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n-lt"/>
                <a:cs typeface="Times New Roman" panose="02020603050405020304" pitchFamily="18" charset="0"/>
              </a:rPr>
              <a:t>  vs. validation</a:t>
            </a:r>
            <a:r>
              <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lt"/>
                <a:cs typeface="Times New Roman" panose="02020603050405020304" pitchFamily="18" charset="0"/>
              </a:rPr>
              <a:t>（确认）</a:t>
            </a: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n-lt"/>
                <a:cs typeface="Times New Roman" panose="02020603050405020304" pitchFamily="18" charset="0"/>
              </a:rPr>
              <a:t>.</a:t>
            </a:r>
          </a:p>
          <a:p>
            <a:pPr marL="457200" marR="0" lvl="1" algn="l" defTabSz="914400" rtl="0" eaLnBrk="0" fontAlgn="base" latinLnBrk="0" hangingPunct="0">
              <a:lnSpc>
                <a:spcPct val="100000"/>
              </a:lnSpc>
              <a:spcBef>
                <a:spcPct val="0"/>
              </a:spcBef>
              <a:spcAft>
                <a:spcPct val="0"/>
              </a:spcAft>
              <a:buClrTx/>
              <a:buSzTx/>
              <a:buFont typeface="Arial" panose="020B0604020202020204" pitchFamily="34" charset="0"/>
              <a:defRPr/>
            </a:pP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n-lt"/>
                <a:cs typeface="Times New Roman" panose="02020603050405020304" pitchFamily="18" charset="0"/>
              </a:rPr>
              <a:t>   </a:t>
            </a:r>
            <a:r>
              <a:rPr lang="en-US" altLang="zh-CN" sz="2000" b="0" noProof="0" dirty="0">
                <a:ln>
                  <a:noFill/>
                </a:ln>
                <a:effectLst/>
                <a:uLnTx/>
                <a:uFillTx/>
                <a:latin typeface="Times New Roman" panose="02020603050405020304" pitchFamily="18" charset="0"/>
                <a:ea typeface="+mn-lt"/>
                <a:cs typeface="Times New Roman" panose="02020603050405020304" pitchFamily="18" charset="0"/>
                <a:sym typeface="+mn-ea"/>
              </a:rPr>
              <a:t>verification: do things right </a:t>
            </a:r>
            <a:r>
              <a:rPr lang="zh-CN" altLang="en-US" sz="2000" b="0" noProof="0" dirty="0">
                <a:ln>
                  <a:noFill/>
                </a:ln>
                <a:effectLst/>
                <a:uLnTx/>
                <a:uFillTx/>
                <a:latin typeface="Times New Roman" panose="02020603050405020304" pitchFamily="18" charset="0"/>
                <a:ea typeface="+mn-lt"/>
                <a:cs typeface="Times New Roman" panose="02020603050405020304" pitchFamily="18" charset="0"/>
                <a:sym typeface="+mn-ea"/>
              </a:rPr>
              <a:t>（是否符合设计）</a:t>
            </a:r>
            <a:endParaRPr lang="en-US" altLang="zh-CN" sz="2000" b="0" noProof="0" dirty="0">
              <a:ln>
                <a:noFill/>
              </a:ln>
              <a:effectLst/>
              <a:uLnTx/>
              <a:uFillTx/>
              <a:latin typeface="Times New Roman" panose="02020603050405020304" pitchFamily="18" charset="0"/>
              <a:ea typeface="+mn-lt"/>
              <a:cs typeface="Times New Roman" panose="02020603050405020304" pitchFamily="18" charset="0"/>
              <a:sym typeface="+mn-ea"/>
            </a:endParaRPr>
          </a:p>
          <a:p>
            <a:pPr marL="457200" marR="0" lvl="1" algn="l" defTabSz="914400" rtl="0" eaLnBrk="0" fontAlgn="base" latinLnBrk="0" hangingPunct="0">
              <a:lnSpc>
                <a:spcPct val="100000"/>
              </a:lnSpc>
              <a:spcBef>
                <a:spcPct val="0"/>
              </a:spcBef>
              <a:spcAft>
                <a:spcPct val="0"/>
              </a:spcAft>
              <a:buClrTx/>
              <a:buSzTx/>
              <a:buFont typeface="Arial" panose="020B0604020202020204" pitchFamily="34" charset="0"/>
              <a:defRPr/>
            </a:pPr>
            <a:r>
              <a:rPr lang="en-US" altLang="zh-CN" sz="2000" b="0" noProof="0" dirty="0">
                <a:ln>
                  <a:noFill/>
                </a:ln>
                <a:effectLst/>
                <a:uLnTx/>
                <a:uFillTx/>
                <a:latin typeface="Times New Roman" panose="02020603050405020304" pitchFamily="18" charset="0"/>
                <a:ea typeface="+mn-lt"/>
                <a:cs typeface="Times New Roman" panose="02020603050405020304" pitchFamily="18" charset="0"/>
                <a:sym typeface="+mn-ea"/>
              </a:rPr>
              <a:t>   validation: do right  things </a:t>
            </a:r>
            <a:r>
              <a:rPr lang="zh-CN" altLang="en-US" sz="2000" b="0" noProof="0" dirty="0">
                <a:ln>
                  <a:noFill/>
                </a:ln>
                <a:effectLst/>
                <a:uLnTx/>
                <a:uFillTx/>
                <a:latin typeface="Times New Roman" panose="02020603050405020304" pitchFamily="18" charset="0"/>
                <a:ea typeface="+mn-lt"/>
                <a:cs typeface="Times New Roman" panose="02020603050405020304" pitchFamily="18" charset="0"/>
                <a:sym typeface="+mn-ea"/>
              </a:rPr>
              <a:t>（</a:t>
            </a:r>
            <a:r>
              <a:rPr lang="zh-CN" altLang="en-US" sz="2000" b="0" dirty="0">
                <a:latin typeface="Times New Roman" panose="02020603050405020304" pitchFamily="18" charset="0"/>
                <a:ea typeface="+mn-lt"/>
                <a:cs typeface="Times New Roman" panose="02020603050405020304" pitchFamily="18" charset="0"/>
                <a:sym typeface="+mn-ea"/>
              </a:rPr>
              <a:t>否符合客户需求</a:t>
            </a:r>
            <a:r>
              <a:rPr lang="zh-CN" altLang="en-US" sz="2000" b="0" noProof="0" dirty="0">
                <a:ln>
                  <a:noFill/>
                </a:ln>
                <a:effectLst/>
                <a:uLnTx/>
                <a:uFillTx/>
                <a:latin typeface="Times New Roman" panose="02020603050405020304" pitchFamily="18" charset="0"/>
                <a:ea typeface="+mn-lt"/>
                <a:cs typeface="Times New Roman" panose="02020603050405020304" pitchFamily="18" charset="0"/>
                <a:sym typeface="+mn-ea"/>
              </a:rPr>
              <a:t>）</a:t>
            </a:r>
            <a:endPar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n-lt"/>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n-lt"/>
                <a:cs typeface="Times New Roman" panose="02020603050405020304" pitchFamily="18" charset="0"/>
              </a:rPr>
              <a:t> external specifications (black-box).</a:t>
            </a:r>
          </a:p>
          <a:p>
            <a:pPr marL="457200" marR="0" lvl="1" indent="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n-lt"/>
                <a:cs typeface="Times New Roman" panose="02020603050405020304" pitchFamily="18" charset="0"/>
              </a:rPr>
              <a:t> internal implementation (white/clear-box).</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n-lt"/>
              <a:cs typeface="Times New Roman" panose="02020603050405020304" pitchFamily="18" charset="0"/>
            </a:endParaRPr>
          </a:p>
          <a:p>
            <a:pPr marL="85725" marR="0" lvl="0" indent="-85725" algn="l" defTabSz="0" rtl="0" eaLnBrk="0" fontAlgn="base" latinLnBrk="0" hangingPunct="0">
              <a:lnSpc>
                <a:spcPct val="100000"/>
              </a:lnSpc>
              <a:spcBef>
                <a:spcPct val="0"/>
              </a:spcBef>
              <a:spcAft>
                <a:spcPct val="0"/>
              </a:spcAft>
              <a:buClr>
                <a:schemeClr val="accent2"/>
              </a:buClr>
              <a:buSzPct val="80000"/>
              <a:buFont typeface="Wingdings" panose="05000000000000000000" pitchFamily="2" charset="2"/>
              <a:buChar char="p"/>
              <a:defRPr/>
            </a:pPr>
            <a:r>
              <a:rPr kumimoji="0" lang="en-US" altLang="zh-CN" sz="2000" b="0" i="0" u="none" strike="noStrike" kern="1200" cap="none" spc="0" normalizeH="0" baseline="0" noProof="0" dirty="0">
                <a:ln>
                  <a:noFill/>
                </a:ln>
                <a:solidFill>
                  <a:srgbClr val="0000FF"/>
                </a:solidFill>
                <a:effectLst/>
                <a:uLnTx/>
                <a:uFillTx/>
                <a:latin typeface="Times New Roman" panose="02020603050405020304" pitchFamily="18" charset="0"/>
                <a:ea typeface="+mn-lt"/>
                <a:cs typeface="Times New Roman" panose="02020603050405020304" pitchFamily="18" charset="0"/>
                <a:sym typeface="宋体" panose="02010600030101010101" pitchFamily="2" charset="-122"/>
              </a:rPr>
              <a:t> Criteria: when to stop</a:t>
            </a:r>
          </a:p>
          <a:p>
            <a:pPr marL="457200" marR="0" lvl="1" indent="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n-lt"/>
                <a:cs typeface="Times New Roman" panose="02020603050405020304" pitchFamily="18" charset="0"/>
              </a:rPr>
              <a:t> coverage of specs/structures.</a:t>
            </a:r>
          </a:p>
          <a:p>
            <a:pPr marL="457200" marR="0" lvl="1" indent="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n-lt"/>
                <a:cs typeface="Times New Roman" panose="02020603050405020304" pitchFamily="18" charset="0"/>
              </a:rPr>
              <a:t> reliability -&gt; usage-based testing.</a:t>
            </a:r>
            <a:endPar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dirty="0">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sym typeface="宋体" panose="02010600030101010101" pitchFamily="2" charset="-122"/>
            </a:endParaRPr>
          </a:p>
        </p:txBody>
      </p:sp>
      <p:sp>
        <p:nvSpPr>
          <p:cNvPr id="6"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4.</a:t>
            </a:r>
            <a:r>
              <a:rPr lang="zh-CN" altLang="en-US" sz="4000" b="1" kern="0" dirty="0">
                <a:latin typeface="隶书" panose="02010509060101010101" pitchFamily="49" charset="-122"/>
              </a:rPr>
              <a:t>软件质量保证 </a:t>
            </a:r>
            <a:r>
              <a:rPr lang="en-US" altLang="zh-CN" sz="4000" kern="0" dirty="0">
                <a:latin typeface="隶书" panose="02010509060101010101" pitchFamily="49" charset="-122"/>
              </a:rPr>
              <a:t>– </a:t>
            </a:r>
            <a:r>
              <a:rPr lang="zh-CN" altLang="en-US" sz="4000" kern="0" dirty="0">
                <a:latin typeface="隶书" panose="02010509060101010101" pitchFamily="49" charset="-122"/>
              </a:rPr>
              <a:t>方法</a:t>
            </a:r>
            <a:endParaRPr lang="zh-CN" altLang="en-US" sz="4000" b="1" kern="0" dirty="0">
              <a:latin typeface="隶书" panose="02010509060101010101" pitchFamily="49"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32771" name="Rectangle 3"/>
          <p:cNvSpPr>
            <a:spLocks noGrp="1"/>
          </p:cNvSpPr>
          <p:nvPr/>
        </p:nvSpPr>
        <p:spPr>
          <a:xfrm>
            <a:off x="298450" y="844550"/>
            <a:ext cx="7569200" cy="593725"/>
          </a:xfrm>
          <a:prstGeom prst="rect">
            <a:avLst/>
          </a:prstGeom>
          <a:noFill/>
          <a:ln w="9525">
            <a:noFill/>
          </a:ln>
        </p:spPr>
        <p:txBody>
          <a:bodyPr/>
          <a:lstStyle/>
          <a:p>
            <a:pPr marL="85725" indent="-85725" algn="l" defTabSz="0" eaLnBrk="1" hangingPunct="1">
              <a:spcBef>
                <a:spcPct val="20000"/>
              </a:spcBef>
              <a:buClr>
                <a:schemeClr val="accent2"/>
              </a:buClr>
              <a:buSzPct val="80000"/>
              <a:buFont typeface="Arial" panose="020B0604020202020204" pitchFamily="34" charset="0"/>
              <a:buChar char="•"/>
            </a:pPr>
            <a:r>
              <a:rPr lang="en-US" altLang="zh-CN" sz="2800" dirty="0">
                <a:latin typeface="隶书" panose="02010509060101010101" pitchFamily="49" charset="-122"/>
                <a:ea typeface="隶书" panose="02010509060101010101" pitchFamily="49" charset="-122"/>
                <a:sym typeface="宋体" panose="02010600030101010101" pitchFamily="2" charset="-122"/>
              </a:rPr>
              <a:t> Fault Tolerance </a:t>
            </a:r>
          </a:p>
          <a:p>
            <a:pPr marL="85725" indent="-85725" algn="l" defTabSz="0" eaLnBrk="1" hangingPunct="1">
              <a:spcBef>
                <a:spcPct val="20000"/>
              </a:spcBef>
              <a:buClr>
                <a:schemeClr val="accent2"/>
              </a:buClr>
              <a:buSzPct val="80000"/>
              <a:buFont typeface="Arial" panose="020B0604020202020204" pitchFamily="34" charset="0"/>
              <a:buChar char="•"/>
            </a:pPr>
            <a:endParaRPr lang="en-US" altLang="zh-CN" sz="2800" dirty="0">
              <a:latin typeface="隶书" panose="02010509060101010101" pitchFamily="49" charset="-122"/>
              <a:ea typeface="隶书" panose="02010509060101010101" pitchFamily="49" charset="-122"/>
              <a:sym typeface="宋体" panose="02010600030101010101" pitchFamily="2" charset="-122"/>
            </a:endParaRPr>
          </a:p>
          <a:p>
            <a:pPr marL="542925" lvl="1" indent="-85725" algn="l" defTabSz="0" eaLnBrk="1" hangingPunct="1">
              <a:spcBef>
                <a:spcPct val="20000"/>
              </a:spcBef>
              <a:buClr>
                <a:schemeClr val="accent2"/>
              </a:buClr>
              <a:buSzPct val="80000"/>
              <a:buFont typeface="Arial" panose="020B0604020202020204" pitchFamily="34" charset="0"/>
            </a:pP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marL="542925" lvl="1" indent="-85725" algn="l" defTabSz="0" eaLnBrk="1" hangingPunct="1">
              <a:spcBef>
                <a:spcPct val="20000"/>
              </a:spcBef>
              <a:buClr>
                <a:schemeClr val="accent2"/>
              </a:buClr>
              <a:buSzPct val="80000"/>
              <a:buFont typeface="Arial" panose="020B0604020202020204" pitchFamily="34" charset="0"/>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5" name="矩形 4"/>
          <p:cNvSpPr/>
          <p:nvPr/>
        </p:nvSpPr>
        <p:spPr>
          <a:xfrm>
            <a:off x="1028700" y="1520825"/>
            <a:ext cx="7277100" cy="3169285"/>
          </a:xfrm>
          <a:prstGeom prst="rect">
            <a:avLst/>
          </a:prstGeom>
        </p:spPr>
        <p:txBody>
          <a:bodyPr>
            <a:spAutoFit/>
          </a:bodyPr>
          <a:lstStyle/>
          <a:p>
            <a:pPr marL="85725" marR="0" lvl="0" indent="-85725" algn="l" defTabSz="0" rtl="0" eaLnBrk="0" fontAlgn="base" latinLnBrk="0" hangingPunct="0">
              <a:lnSpc>
                <a:spcPct val="100000"/>
              </a:lnSpc>
              <a:spcBef>
                <a:spcPct val="0"/>
              </a:spcBef>
              <a:spcAft>
                <a:spcPct val="0"/>
              </a:spcAft>
              <a:buClr>
                <a:schemeClr val="accent2"/>
              </a:buClr>
              <a:buSzPct val="80000"/>
              <a:buFont typeface="Wingdings" panose="05000000000000000000" pitchFamily="2" charset="2"/>
              <a:buChar char="p"/>
              <a:defRPr/>
            </a:pPr>
            <a:r>
              <a:rPr kumimoji="0" lang="en-US" altLang="zh-CN" sz="2000" b="0" i="0" u="none" strike="noStrike" kern="1200" cap="none" spc="0" normalizeH="0" baseline="0" noProof="0" dirty="0">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sym typeface="宋体" panose="02010600030101010101" pitchFamily="2" charset="-122"/>
              </a:rPr>
              <a:t> Motivation:</a:t>
            </a:r>
          </a:p>
          <a:p>
            <a:pPr marL="457200" marR="0" lvl="1" indent="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fault present but</a:t>
            </a:r>
          </a:p>
          <a:p>
            <a:pPr marL="457200" marR="0" lvl="1"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 removal infeasible/impractical</a:t>
            </a:r>
          </a:p>
          <a:p>
            <a:pPr marL="457200" marR="0" lvl="1" indent="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fault tolerance -&gt;contain defects</a:t>
            </a:r>
          </a:p>
          <a:p>
            <a:pPr marL="457200" marR="0" lvl="1"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endParaRPr>
          </a:p>
          <a:p>
            <a:pPr marL="85725" marR="0" lvl="0" indent="-85725" algn="l" defTabSz="0" rtl="0" eaLnBrk="0" fontAlgn="base" latinLnBrk="0" hangingPunct="0">
              <a:lnSpc>
                <a:spcPct val="100000"/>
              </a:lnSpc>
              <a:spcBef>
                <a:spcPct val="0"/>
              </a:spcBef>
              <a:spcAft>
                <a:spcPct val="0"/>
              </a:spcAft>
              <a:buClr>
                <a:schemeClr val="accent2"/>
              </a:buClr>
              <a:buSzPct val="80000"/>
              <a:buFont typeface="Wingdings" panose="05000000000000000000" pitchFamily="2" charset="2"/>
              <a:buChar char="p"/>
              <a:defRPr/>
            </a:pPr>
            <a:r>
              <a:rPr kumimoji="0" lang="en-US" altLang="zh-CN" sz="2000" b="0" i="0" u="none" strike="noStrike" kern="1200" cap="none" spc="0" normalizeH="0" baseline="0" noProof="0" dirty="0">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sym typeface="宋体" panose="02010600030101010101" pitchFamily="2" charset="-122"/>
              </a:rPr>
              <a:t> FT techniques: break fault-failure link</a:t>
            </a:r>
          </a:p>
          <a:p>
            <a:pPr marL="457200" marR="0" lvl="1" indent="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recovery: rollback and redo.</a:t>
            </a:r>
          </a:p>
          <a:p>
            <a:pPr marL="457200" marR="0" lvl="1" indent="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NVP: N-version programming.</a:t>
            </a:r>
          </a:p>
          <a:p>
            <a:pPr marL="457200" marR="0" lvl="1"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 out-voted</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0" dirty="0">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sym typeface="宋体" panose="02010600030101010101" pitchFamily="2" charset="-122"/>
            </a:endParaRPr>
          </a:p>
        </p:txBody>
      </p:sp>
      <p:pic>
        <p:nvPicPr>
          <p:cNvPr id="32773" name="Picture 6"/>
          <p:cNvPicPr>
            <a:picLocks noChangeAspect="1"/>
          </p:cNvPicPr>
          <p:nvPr/>
        </p:nvPicPr>
        <p:blipFill>
          <a:blip r:embed="rId3"/>
          <a:stretch>
            <a:fillRect/>
          </a:stretch>
        </p:blipFill>
        <p:spPr>
          <a:xfrm>
            <a:off x="4940300" y="3513138"/>
            <a:ext cx="3324225" cy="1447800"/>
          </a:xfrm>
          <a:prstGeom prst="rect">
            <a:avLst/>
          </a:prstGeom>
          <a:noFill/>
          <a:ln w="9525">
            <a:noFill/>
          </a:ln>
        </p:spPr>
      </p:pic>
      <p:sp>
        <p:nvSpPr>
          <p:cNvPr id="6"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4.</a:t>
            </a:r>
            <a:r>
              <a:rPr lang="zh-CN" altLang="en-US" sz="4000" b="1" kern="0" dirty="0">
                <a:latin typeface="隶书" panose="02010509060101010101" pitchFamily="49" charset="-122"/>
              </a:rPr>
              <a:t>软件质量保证 </a:t>
            </a:r>
            <a:r>
              <a:rPr lang="en-US" altLang="zh-CN" sz="4000" kern="0" dirty="0">
                <a:latin typeface="隶书" panose="02010509060101010101" pitchFamily="49" charset="-122"/>
              </a:rPr>
              <a:t>– </a:t>
            </a:r>
            <a:r>
              <a:rPr lang="zh-CN" altLang="en-US" sz="4000" kern="0" dirty="0">
                <a:latin typeface="隶书" panose="02010509060101010101" pitchFamily="49" charset="-122"/>
              </a:rPr>
              <a:t>方法</a:t>
            </a:r>
            <a:endParaRPr lang="zh-CN" altLang="en-US" sz="4000" b="1" kern="0" dirty="0">
              <a:latin typeface="隶书" panose="02010509060101010101" pitchFamily="49"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21507" name="Rectangle 3"/>
          <p:cNvSpPr>
            <a:spLocks noGrp="1" noChangeArrowheads="1"/>
          </p:cNvSpPr>
          <p:nvPr>
            <p:ph type="body" idx="1"/>
          </p:nvPr>
        </p:nvSpPr>
        <p:spPr>
          <a:xfrm>
            <a:off x="596900" y="1541463"/>
            <a:ext cx="7896225" cy="2974975"/>
          </a:xfrm>
        </p:spPr>
        <p:txBody>
          <a:bodyPr vert="horz" wrap="square" lIns="91440" tIns="45720" rIns="91440" bIns="45720" numCol="1" anchor="t" anchorCtr="0" compatLnSpc="1"/>
          <a:lstStyle/>
          <a:p>
            <a:pPr marL="0" marR="0" lvl="0" indent="0" algn="l" defTabSz="0" rtl="0" eaLnBrk="1" fontAlgn="base" latinLnBrk="0" hangingPunct="1">
              <a:lnSpc>
                <a:spcPct val="80000"/>
              </a:lnSpc>
              <a:spcBef>
                <a:spcPct val="20000"/>
              </a:spcBef>
              <a:spcAft>
                <a:spcPct val="0"/>
              </a:spcAft>
              <a:buClr>
                <a:schemeClr val="accent2"/>
              </a:buClr>
              <a:buSzPct val="100000"/>
              <a:buFont typeface="Wingdings" panose="05000000000000000000" pitchFamily="2" charset="2"/>
              <a:buNone/>
              <a:defRPr/>
            </a:pPr>
            <a:r>
              <a:rPr kumimoji="0" lang="zh-CN" altLang="en-US" sz="32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作业：</a:t>
            </a:r>
          </a:p>
          <a:p>
            <a:pPr marL="0" marR="0" lvl="0" indent="0" algn="l" defTabSz="0" rtl="0" eaLnBrk="1" fontAlgn="base" latinLnBrk="0" hangingPunct="1">
              <a:lnSpc>
                <a:spcPct val="80000"/>
              </a:lnSpc>
              <a:spcBef>
                <a:spcPct val="20000"/>
              </a:spcBef>
              <a:spcAft>
                <a:spcPct val="0"/>
              </a:spcAft>
              <a:buClr>
                <a:schemeClr val="accent2"/>
              </a:buClr>
              <a:buSzPct val="100000"/>
              <a:buFont typeface="Wingdings" panose="05000000000000000000" pitchFamily="2" charset="2"/>
              <a:buNone/>
              <a:defRPr/>
            </a:pPr>
            <a:endParaRPr kumimoji="0" lang="zh-CN" altLang="en-US" sz="32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a:p>
            <a:pPr marL="85725" marR="0" lvl="0" indent="-85725" algn="l" defTabSz="0" rtl="0" eaLnBrk="1" fontAlgn="base" latinLnBrk="0" hangingPunct="1">
              <a:lnSpc>
                <a:spcPct val="80000"/>
              </a:lnSpc>
              <a:spcBef>
                <a:spcPct val="20000"/>
              </a:spcBef>
              <a:spcAft>
                <a:spcPct val="0"/>
              </a:spcAft>
              <a:buClr>
                <a:schemeClr val="accent2"/>
              </a:buClr>
              <a:buSzPct val="100000"/>
              <a:buFont typeface="Wingdings" panose="05000000000000000000" pitchFamily="2" charset="2"/>
              <a:buChar char="n"/>
              <a:defRPr/>
            </a:pPr>
            <a:r>
              <a:rPr kumimoji="0" lang="zh-CN" altLang="en-US" sz="32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理解和掌握软件质量工程、软件质量控制、软件质量保证的概念、基本方法。</a:t>
            </a:r>
          </a:p>
        </p:txBody>
      </p:sp>
      <p:pic>
        <p:nvPicPr>
          <p:cNvPr id="3" name="图片 2"/>
          <p:cNvPicPr>
            <a:picLocks noChangeAspect="1"/>
          </p:cNvPicPr>
          <p:nvPr/>
        </p:nvPicPr>
        <p:blipFill>
          <a:blip r:embed="rId2"/>
          <a:stretch>
            <a:fillRect/>
          </a:stretch>
        </p:blipFill>
        <p:spPr>
          <a:xfrm>
            <a:off x="5233670" y="3841750"/>
            <a:ext cx="3032760" cy="1958340"/>
          </a:xfrm>
          <a:prstGeom prst="rect">
            <a:avLst/>
          </a:prstGeom>
        </p:spPr>
      </p:pic>
      <p:pic>
        <p:nvPicPr>
          <p:cNvPr id="2" name="图片 1"/>
          <p:cNvPicPr>
            <a:picLocks noChangeAspect="1"/>
          </p:cNvPicPr>
          <p:nvPr/>
        </p:nvPicPr>
        <p:blipFill>
          <a:blip r:embed="rId3"/>
          <a:stretch>
            <a:fillRect/>
          </a:stretch>
        </p:blipFill>
        <p:spPr>
          <a:xfrm>
            <a:off x="2705735" y="3604895"/>
            <a:ext cx="1896745" cy="2618740"/>
          </a:xfrm>
          <a:prstGeom prst="rect">
            <a:avLst/>
          </a:prstGeom>
        </p:spPr>
      </p:pic>
      <p:sp>
        <p:nvSpPr>
          <p:cNvPr id="6" name="Rectangle 2"/>
          <p:cNvSpPr txBox="1"/>
          <p:nvPr/>
        </p:nvSpPr>
        <p:spPr>
          <a:xfrm>
            <a:off x="0" y="71120"/>
            <a:ext cx="8353425" cy="692150"/>
          </a:xfrm>
        </p:spPr>
        <p:txBody>
          <a:bodyPr vert="horz" wrap="square" lIns="91440" tIns="45720" rIns="91440" bIns="45720" anchor="ctr"/>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000" b="1" kern="0" dirty="0">
                <a:latin typeface="隶书" panose="02010509060101010101" pitchFamily="49" charset="-122"/>
              </a:rPr>
              <a:t> 4.</a:t>
            </a:r>
            <a:r>
              <a:rPr lang="zh-CN" altLang="en-US" sz="4000" b="1" kern="0" dirty="0">
                <a:latin typeface="隶书" panose="02010509060101010101" pitchFamily="49" charset="-122"/>
              </a:rPr>
              <a:t>软件质量保证 </a:t>
            </a:r>
            <a:r>
              <a:rPr lang="en-US" altLang="zh-CN" sz="4000" kern="0" dirty="0">
                <a:latin typeface="隶书" panose="02010509060101010101" pitchFamily="49" charset="-122"/>
              </a:rPr>
              <a:t>– </a:t>
            </a:r>
            <a:r>
              <a:rPr lang="zh-CN" altLang="en-US" sz="4000" kern="0" dirty="0">
                <a:latin typeface="隶书" panose="02010509060101010101" pitchFamily="49" charset="-122"/>
              </a:rPr>
              <a:t>作业</a:t>
            </a:r>
            <a:endParaRPr lang="zh-CN" altLang="en-US" sz="4000" b="1" kern="0" dirty="0">
              <a:latin typeface="隶书" panose="02010509060101010101" pitchFamily="49"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p:nvPr>
        </p:nvSpPr>
        <p:spPr/>
        <p:txBody>
          <a:bodyPr vert="horz" wrap="square" lIns="91440" tIns="45720" rIns="91440" bIns="45720" anchor="ctr"/>
          <a:lstStyle/>
          <a:p>
            <a:pPr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4099" name="Rectangle 3"/>
          <p:cNvSpPr>
            <a:spLocks noGrp="1"/>
          </p:cNvSpPr>
          <p:nvPr/>
        </p:nvSpPr>
        <p:spPr>
          <a:xfrm>
            <a:off x="766445" y="1143000"/>
            <a:ext cx="5797550" cy="3625850"/>
          </a:xfrm>
          <a:prstGeom prst="rect">
            <a:avLst/>
          </a:prstGeom>
          <a:noFill/>
          <a:ln w="9525">
            <a:noFill/>
          </a:ln>
        </p:spPr>
        <p:txBody>
          <a:bodyPr/>
          <a:lstStyle/>
          <a:p>
            <a:pPr marL="85725" indent="-85725" algn="l" defTabSz="0" eaLnBrk="1" hangingPunct="1">
              <a:spcBef>
                <a:spcPct val="20000"/>
              </a:spcBef>
              <a:buClr>
                <a:schemeClr val="accent2"/>
              </a:buClr>
              <a:buSzPct val="80000"/>
              <a:buFont typeface="Wingdings" panose="05000000000000000000" pitchFamily="2" charset="2"/>
            </a:pP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1.软件质量以及质量模型</a:t>
            </a:r>
          </a:p>
          <a:p>
            <a:pPr marL="85725" indent="-85725" algn="l" defTabSz="0" eaLnBrk="1" hangingPunct="1">
              <a:spcBef>
                <a:spcPct val="20000"/>
              </a:spcBef>
              <a:buClr>
                <a:schemeClr val="accent2"/>
              </a:buClr>
              <a:buSzPct val="80000"/>
              <a:buFont typeface="Wingdings" panose="05000000000000000000" pitchFamily="2" charset="2"/>
            </a:pPr>
            <a:r>
              <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2</a:t>
            </a: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.软件质量工程</a:t>
            </a:r>
          </a:p>
          <a:p>
            <a:pPr marL="85725" indent="-85725" algn="l" defTabSz="0" eaLnBrk="1" hangingPunct="1">
              <a:spcBef>
                <a:spcPct val="20000"/>
              </a:spcBef>
              <a:buClr>
                <a:schemeClr val="accent2"/>
              </a:buClr>
              <a:buSzPct val="80000"/>
              <a:buFont typeface="Wingdings" panose="05000000000000000000" pitchFamily="2" charset="2"/>
            </a:pPr>
            <a:r>
              <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3</a:t>
            </a: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.软件质量控制</a:t>
            </a:r>
            <a:endPar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marL="85725" indent="-85725" algn="l" defTabSz="0" eaLnBrk="1" hangingPunct="1">
              <a:spcBef>
                <a:spcPct val="20000"/>
              </a:spcBef>
              <a:buClr>
                <a:schemeClr val="accent2"/>
              </a:buClr>
              <a:buSzPct val="80000"/>
              <a:buFont typeface="Wingdings" panose="05000000000000000000" pitchFamily="2" charset="2"/>
            </a:pPr>
            <a:r>
              <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4</a:t>
            </a: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.软件质量保证  </a:t>
            </a:r>
            <a:endPar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marL="85725" indent="-85725" algn="l" defTabSz="0" eaLnBrk="1" hangingPunct="1">
              <a:spcBef>
                <a:spcPct val="20000"/>
              </a:spcBef>
              <a:buClr>
                <a:schemeClr val="accent2"/>
              </a:buClr>
              <a:buSzPct val="80000"/>
              <a:buFont typeface="Arial" panose="020B0604020202020204" pitchFamily="34" charset="0"/>
            </a:pPr>
            <a:r>
              <a:rPr lang="en-US" altLang="zh-CN" sz="2800" dirty="0">
                <a:solidFill>
                  <a:srgbClr val="C00000"/>
                </a:solidFill>
                <a:latin typeface="隶书" panose="02010509060101010101" pitchFamily="49" charset="-122"/>
                <a:ea typeface="隶书" panose="02010509060101010101" pitchFamily="49" charset="-122"/>
                <a:sym typeface="宋体" panose="02010600030101010101" pitchFamily="2" charset="-122"/>
              </a:rPr>
              <a:t>5</a:t>
            </a:r>
            <a:r>
              <a:rPr lang="zh-CN" altLang="en-US" sz="2800" dirty="0">
                <a:solidFill>
                  <a:srgbClr val="C00000"/>
                </a:solidFill>
                <a:latin typeface="隶书" panose="02010509060101010101" pitchFamily="49" charset="-122"/>
                <a:ea typeface="隶书" panose="02010509060101010101" pitchFamily="49" charset="-122"/>
                <a:sym typeface="宋体" panose="02010600030101010101" pitchFamily="2" charset="-122"/>
              </a:rPr>
              <a:t>.软件配置管理</a:t>
            </a:r>
          </a:p>
          <a:p>
            <a:pPr marL="85725" indent="-85725" algn="l" defTabSz="0" eaLnBrk="1" hangingPunct="1">
              <a:spcBef>
                <a:spcPct val="20000"/>
              </a:spcBef>
              <a:buClr>
                <a:schemeClr val="accent2"/>
              </a:buClr>
              <a:buSzPct val="80000"/>
              <a:buFont typeface="Arial" panose="020B0604020202020204" pitchFamily="34" charset="0"/>
            </a:pPr>
            <a:r>
              <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6</a:t>
            </a: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.软件度量</a:t>
            </a:r>
          </a:p>
          <a:p>
            <a:pPr marL="85725" indent="-85725" algn="l" defTabSz="0" eaLnBrk="1" hangingPunct="1">
              <a:spcBef>
                <a:spcPct val="20000"/>
              </a:spcBef>
              <a:buClr>
                <a:schemeClr val="accent2"/>
              </a:buClr>
              <a:buSzPct val="80000"/>
              <a:buFont typeface="Arial" panose="020B0604020202020204" pitchFamily="34" charset="0"/>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p:txBody>
      </p:sp>
      <p:sp>
        <p:nvSpPr>
          <p:cNvPr id="5"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zh-CN" altLang="en-US" sz="4400" dirty="0">
                <a:latin typeface="隶书" panose="02010509060101010101" pitchFamily="49" charset="-122"/>
              </a:rPr>
              <a:t>主要内容</a:t>
            </a:r>
            <a:endParaRPr lang="zh-CN" altLang="en-US" sz="4400" b="0" kern="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p:nvPr>
        </p:nvSpPr>
        <p:spPr/>
        <p:txBody>
          <a:bodyPr vert="horz" wrap="square" lIns="91440" tIns="45720" rIns="91440" bIns="45720" anchor="ctr"/>
          <a:lstStyle/>
          <a:p>
            <a:pPr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4099" name="Rectangle 3"/>
          <p:cNvSpPr>
            <a:spLocks noGrp="1"/>
          </p:cNvSpPr>
          <p:nvPr/>
        </p:nvSpPr>
        <p:spPr>
          <a:xfrm>
            <a:off x="725805" y="1193800"/>
            <a:ext cx="7350760" cy="2970530"/>
          </a:xfrm>
          <a:prstGeom prst="rect">
            <a:avLst/>
          </a:prstGeom>
          <a:noFill/>
          <a:ln w="9525">
            <a:noFill/>
          </a:ln>
        </p:spPr>
        <p:txBody>
          <a:bodyPr/>
          <a:lstStyle/>
          <a:p>
            <a:pPr marL="457200" indent="-457200" algn="l" defTabSz="0" eaLnBrk="1" hangingPunct="1">
              <a:spcBef>
                <a:spcPct val="20000"/>
              </a:spcBef>
              <a:buClr>
                <a:schemeClr val="accent2"/>
              </a:buClr>
              <a:buSzPct val="80000"/>
              <a:buFont typeface="Wingdings" panose="05000000000000000000" charset="0"/>
              <a:buChar char="n"/>
            </a:pPr>
            <a:r>
              <a:rPr lang="zh-CN" altLang="en-US" sz="3200" dirty="0">
                <a:solidFill>
                  <a:schemeClr val="accent2"/>
                </a:solidFill>
                <a:latin typeface="隶书" panose="02010509060101010101" pitchFamily="49" charset="-122"/>
                <a:ea typeface="隶书" panose="02010509060101010101" pitchFamily="49" charset="-122"/>
                <a:sym typeface="宋体" panose="02010600030101010101" pitchFamily="2" charset="-122"/>
              </a:rPr>
              <a:t>概述（目的、概念）</a:t>
            </a:r>
            <a:endParaRPr lang="zh-CN" altLang="en-US" sz="3200" dirty="0">
              <a:solidFill>
                <a:srgbClr val="FF0000"/>
              </a:solidFill>
              <a:latin typeface="隶书" panose="02010509060101010101" pitchFamily="49" charset="-122"/>
              <a:ea typeface="隶书" panose="02010509060101010101" pitchFamily="49" charset="-122"/>
              <a:sym typeface="宋体" panose="02010600030101010101" pitchFamily="2" charset="-122"/>
            </a:endParaRPr>
          </a:p>
          <a:p>
            <a:pPr marL="457200" indent="-457200" algn="l" defTabSz="0" eaLnBrk="1" hangingPunct="1">
              <a:spcBef>
                <a:spcPct val="20000"/>
              </a:spcBef>
              <a:buClr>
                <a:schemeClr val="accent2"/>
              </a:buClr>
              <a:buSzPct val="80000"/>
              <a:buFont typeface="Wingdings" panose="05000000000000000000" charset="0"/>
              <a:buChar char="n"/>
            </a:pPr>
            <a:r>
              <a:rPr lang="zh-CN" sz="3200" dirty="0">
                <a:solidFill>
                  <a:schemeClr val="accent2"/>
                </a:solidFill>
                <a:latin typeface="隶书" panose="02010509060101010101" pitchFamily="49" charset="-122"/>
                <a:ea typeface="隶书" panose="02010509060101010101" pitchFamily="49" charset="-122"/>
                <a:sym typeface="宋体" panose="02010600030101010101" pitchFamily="2" charset="-122"/>
              </a:rPr>
              <a:t>如何进行软件配置管理</a:t>
            </a:r>
            <a:endParaRPr lang="en-US" altLang="zh-CN" sz="32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marL="457200" indent="-457200" algn="l" defTabSz="0" eaLnBrk="1" hangingPunct="1">
              <a:spcBef>
                <a:spcPct val="20000"/>
              </a:spcBef>
              <a:buClr>
                <a:schemeClr val="accent2"/>
              </a:buClr>
              <a:buSzPct val="80000"/>
              <a:buFont typeface="Wingdings" panose="05000000000000000000" charset="0"/>
              <a:buChar char="n"/>
            </a:pPr>
            <a:r>
              <a:rPr lang="zh-CN" sz="32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软件配置管理工具</a:t>
            </a:r>
            <a:r>
              <a:rPr lang="zh-CN" altLang="en-US" sz="3200" dirty="0">
                <a:solidFill>
                  <a:schemeClr val="accent2"/>
                </a:solidFill>
                <a:latin typeface="隶书" panose="02010509060101010101" pitchFamily="49" charset="-122"/>
                <a:ea typeface="隶书" panose="02010509060101010101" pitchFamily="49" charset="-122"/>
                <a:sym typeface="宋体" panose="02010600030101010101" pitchFamily="2" charset="-122"/>
              </a:rPr>
              <a:t>  </a:t>
            </a:r>
            <a:endParaRPr lang="zh-CN" sz="32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p:txBody>
      </p:sp>
      <p:sp>
        <p:nvSpPr>
          <p:cNvPr id="4"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5.</a:t>
            </a:r>
            <a:r>
              <a:rPr lang="zh-CN" altLang="en-US" sz="4400" dirty="0">
                <a:latin typeface="隶书" panose="02010509060101010101" pitchFamily="49" charset="-122"/>
              </a:rPr>
              <a:t>软件配置管理</a:t>
            </a:r>
            <a:endParaRPr lang="zh-CN" altLang="en-US" sz="4400" b="0" kern="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en-US" altLang="zh-CN" sz="4400" b="1" dirty="0">
              <a:latin typeface="隶书" panose="02010509060101010101" pitchFamily="49" charset="-122"/>
            </a:endParaRPr>
          </a:p>
        </p:txBody>
      </p:sp>
      <p:sp>
        <p:nvSpPr>
          <p:cNvPr id="2" name="文本框 1"/>
          <p:cNvSpPr txBox="1"/>
          <p:nvPr/>
        </p:nvSpPr>
        <p:spPr>
          <a:xfrm>
            <a:off x="395605" y="980440"/>
            <a:ext cx="4161790" cy="460375"/>
          </a:xfrm>
          <a:prstGeom prst="rect">
            <a:avLst/>
          </a:prstGeom>
          <a:noFill/>
        </p:spPr>
        <p:txBody>
          <a:bodyPr wrap="none" rtlCol="0" anchor="t">
            <a:spAutoFit/>
          </a:bodyPr>
          <a:lstStyle/>
          <a:p>
            <a:r>
              <a:rPr lang="zh-CN" altLang="en-US" sz="24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软件缺陷引起重大损失事件：</a:t>
            </a:r>
          </a:p>
        </p:txBody>
      </p:sp>
      <p:sp>
        <p:nvSpPr>
          <p:cNvPr id="3" name="文本框 2"/>
          <p:cNvSpPr txBox="1"/>
          <p:nvPr/>
        </p:nvSpPr>
        <p:spPr>
          <a:xfrm>
            <a:off x="454660" y="1609725"/>
            <a:ext cx="7942580" cy="5169535"/>
          </a:xfrm>
          <a:prstGeom prst="rect">
            <a:avLst/>
          </a:prstGeom>
          <a:noFill/>
        </p:spPr>
        <p:txBody>
          <a:bodyPr wrap="square" rtlCol="0" anchor="t">
            <a:spAutoFit/>
          </a:bodyPr>
          <a:lstStyle/>
          <a:p>
            <a:pPr marL="342900" indent="-342900" algn="l" defTabSz="0" fontAlgn="base">
              <a:buFont typeface="Wingdings" panose="05000000000000000000" charset="0"/>
              <a:buChar char="l"/>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sz="24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mn-ea"/>
              </a:rPr>
              <a:t> Therac-25</a:t>
            </a:r>
          </a:p>
          <a:p>
            <a:pPr algn="l" defTabSz="0" fontAlgn="base">
              <a:buFont typeface="+mj-l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sz="2400" noProof="1">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mn-ea"/>
              </a:rPr>
              <a:t>    </a:t>
            </a:r>
            <a:r>
              <a:rPr lang="en-US" altLang="zh-CN" sz="1800" noProof="1">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mn-ea"/>
              </a:rPr>
              <a:t>- </a:t>
            </a:r>
            <a:r>
              <a:rPr lang="en-US" altLang="zh-CN" sz="1800" noProof="1">
                <a:solidFill>
                  <a:srgbClr val="FF0000"/>
                </a:solidFill>
                <a:latin typeface="Times New Roman" panose="02020603050405020304" pitchFamily="18" charset="0"/>
                <a:ea typeface="隶书" panose="02010509060101010101" pitchFamily="49" charset="-122"/>
                <a:cs typeface="Times New Roman" panose="02020603050405020304" pitchFamily="18" charset="0"/>
                <a:sym typeface="+mn-ea"/>
              </a:rPr>
              <a:t> </a:t>
            </a:r>
            <a:r>
              <a:rPr lang="zh-CN" altLang="en-US" sz="1800" noProof="1">
                <a:solidFill>
                  <a:srgbClr val="FF0000"/>
                </a:solidFill>
                <a:latin typeface="Times New Roman" panose="02020603050405020304" pitchFamily="18" charset="0"/>
                <a:ea typeface="隶书" panose="02010509060101010101" pitchFamily="49" charset="-122"/>
                <a:cs typeface="Times New Roman" panose="02020603050405020304" pitchFamily="18" charset="0"/>
                <a:sym typeface="+mn-ea"/>
              </a:rPr>
              <a:t>事件：</a:t>
            </a:r>
            <a:r>
              <a:rPr lang="zh-CN" altLang="en-US" sz="1800" noProof="1">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mn-ea"/>
              </a:rPr>
              <a:t>Therac-25是治疗癌症的一种仪器，具有三种模式：X射线；电子束；无治疗(仅照明)，由于软件错误导致患者死亡</a:t>
            </a:r>
          </a:p>
          <a:p>
            <a:pPr algn="l" defTabSz="0" fontAlgn="base">
              <a:buFont typeface="+mj-l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sz="1800" noProof="1">
                <a:solidFill>
                  <a:schemeClr val="accent2"/>
                </a:solidFill>
                <a:latin typeface="Times New Roman" panose="02020603050405020304" pitchFamily="18" charset="0"/>
                <a:ea typeface="隶书" panose="02010509060101010101" pitchFamily="49" charset="-122"/>
                <a:cs typeface="Times New Roman" panose="02020603050405020304" pitchFamily="18" charset="0"/>
              </a:rPr>
              <a:t>     -  </a:t>
            </a:r>
            <a:r>
              <a:rPr lang="en-US" altLang="zh-CN" sz="1800" noProof="1">
                <a:solidFill>
                  <a:srgbClr val="FF0000"/>
                </a:solidFill>
                <a:latin typeface="Times New Roman" panose="02020603050405020304" pitchFamily="18" charset="0"/>
                <a:ea typeface="隶书" panose="02010509060101010101" pitchFamily="49" charset="-122"/>
                <a:cs typeface="Times New Roman" panose="02020603050405020304" pitchFamily="18" charset="0"/>
              </a:rPr>
              <a:t>原因：</a:t>
            </a:r>
            <a:r>
              <a:rPr lang="en-US" altLang="zh-CN" sz="1800" noProof="1">
                <a:solidFill>
                  <a:schemeClr val="accent2"/>
                </a:solidFill>
                <a:latin typeface="Times New Roman" panose="02020603050405020304" pitchFamily="18" charset="0"/>
                <a:ea typeface="隶书" panose="02010509060101010101" pitchFamily="49" charset="-122"/>
                <a:cs typeface="Times New Roman" panose="02020603050405020304" pitchFamily="18" charset="0"/>
              </a:rPr>
              <a:t>软件控制仪器转盘错误导致对患者使用了超过正常量的电子束进行治疗致死 </a:t>
            </a:r>
          </a:p>
          <a:p>
            <a:pPr algn="l" defTabSz="0" fontAlgn="base">
              <a:buFont typeface="+mj-l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sz="1800" noProof="1">
                <a:solidFill>
                  <a:schemeClr val="accent2"/>
                </a:solidFill>
                <a:latin typeface="Times New Roman" panose="02020603050405020304" pitchFamily="18" charset="0"/>
                <a:ea typeface="隶书" panose="02010509060101010101" pitchFamily="49" charset="-122"/>
                <a:cs typeface="Times New Roman" panose="02020603050405020304" pitchFamily="18" charset="0"/>
              </a:rPr>
              <a:t>    -  </a:t>
            </a:r>
            <a:r>
              <a:rPr lang="zh-CN" altLang="en-US" sz="1800" noProof="1">
                <a:solidFill>
                  <a:srgbClr val="FF0000"/>
                </a:solidFill>
                <a:latin typeface="Times New Roman" panose="02020603050405020304" pitchFamily="18" charset="0"/>
                <a:ea typeface="隶书" panose="02010509060101010101" pitchFamily="49" charset="-122"/>
                <a:cs typeface="Times New Roman" panose="02020603050405020304" pitchFamily="18" charset="0"/>
              </a:rPr>
              <a:t>详细原因：</a:t>
            </a:r>
          </a:p>
          <a:p>
            <a:pPr lvl="1" algn="l" defTabSz="0" fontAlgn="base">
              <a:buFont typeface="+mj-l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sz="1800" noProof="1">
                <a:solidFill>
                  <a:schemeClr val="accent2"/>
                </a:solidFill>
                <a:latin typeface="Times New Roman" panose="02020603050405020304" pitchFamily="18" charset="0"/>
                <a:ea typeface="隶书" panose="02010509060101010101" pitchFamily="49" charset="-122"/>
                <a:cs typeface="Times New Roman" panose="02020603050405020304" pitchFamily="18" charset="0"/>
              </a:rPr>
              <a:t>1.软件</a:t>
            </a:r>
          </a:p>
          <a:p>
            <a:pPr lvl="1" algn="l" defTabSz="0" fontAlgn="base">
              <a:buFont typeface="+mj-l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sz="1800" noProof="1">
                <a:solidFill>
                  <a:schemeClr val="accent2"/>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noProof="1">
                <a:solidFill>
                  <a:schemeClr val="tx1"/>
                </a:solidFill>
                <a:latin typeface="Times New Roman" panose="02020603050405020304" pitchFamily="18" charset="0"/>
                <a:ea typeface="隶书" panose="02010509060101010101" pitchFamily="49" charset="-122"/>
                <a:cs typeface="Times New Roman" panose="02020603050405020304" pitchFamily="18" charset="0"/>
              </a:rPr>
              <a:t>- 控制转盘在特殊情况下逻辑错误</a:t>
            </a:r>
          </a:p>
          <a:p>
            <a:pPr lvl="1" algn="l" defTabSz="0" fontAlgn="base">
              <a:buFont typeface="+mj-l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sz="1800" noProof="1">
                <a:solidFill>
                  <a:schemeClr val="tx1"/>
                </a:solidFill>
                <a:latin typeface="Times New Roman" panose="02020603050405020304" pitchFamily="18" charset="0"/>
                <a:ea typeface="隶书" panose="02010509060101010101" pitchFamily="49" charset="-122"/>
                <a:cs typeface="Times New Roman" panose="02020603050405020304" pitchFamily="18" charset="0"/>
              </a:rPr>
              <a:t>  - 控制安全检查的关键共享变量由于整数溢出跳过了安全检查部分</a:t>
            </a:r>
          </a:p>
          <a:p>
            <a:pPr lvl="1" algn="l" defTabSz="0" fontAlgn="base">
              <a:buFont typeface="+mj-l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sz="1800" noProof="1">
                <a:solidFill>
                  <a:schemeClr val="accent2"/>
                </a:solidFill>
                <a:latin typeface="Times New Roman" panose="02020603050405020304" pitchFamily="18" charset="0"/>
                <a:ea typeface="隶书" panose="02010509060101010101" pitchFamily="49" charset="-122"/>
                <a:cs typeface="Times New Roman" panose="02020603050405020304" pitchFamily="18" charset="0"/>
              </a:rPr>
              <a:t>2.用户界面</a:t>
            </a:r>
          </a:p>
          <a:p>
            <a:pPr lvl="1" algn="l" defTabSz="0" fontAlgn="base">
              <a:buFont typeface="+mj-l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sz="1800" noProof="1">
                <a:solidFill>
                  <a:schemeClr val="accent2"/>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noProof="1">
                <a:solidFill>
                  <a:schemeClr val="tx1"/>
                </a:solidFill>
                <a:latin typeface="Times New Roman" panose="02020603050405020304" pitchFamily="18" charset="0"/>
                <a:ea typeface="隶书" panose="02010509060101010101" pitchFamily="49" charset="-122"/>
                <a:cs typeface="Times New Roman" panose="02020603050405020304" pitchFamily="18" charset="0"/>
              </a:rPr>
              <a:t>- 繁琐 -&gt; 改为简单易操作，但是却省去了确认的环节</a:t>
            </a:r>
          </a:p>
          <a:p>
            <a:pPr lvl="1" algn="l" defTabSz="0" fontAlgn="base">
              <a:buFont typeface="+mj-l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sz="1800" noProof="1">
                <a:solidFill>
                  <a:schemeClr val="tx1"/>
                </a:solidFill>
                <a:latin typeface="Times New Roman" panose="02020603050405020304" pitchFamily="18" charset="0"/>
                <a:ea typeface="隶书" panose="02010509060101010101" pitchFamily="49" charset="-122"/>
                <a:cs typeface="Times New Roman" panose="02020603050405020304" pitchFamily="18" charset="0"/>
              </a:rPr>
              <a:t>  - 提示信息不清晰，未能引起重视</a:t>
            </a:r>
          </a:p>
          <a:p>
            <a:pPr lvl="1" algn="l" defTabSz="0" fontAlgn="base">
              <a:buFont typeface="+mj-l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sz="1800" noProof="1">
                <a:solidFill>
                  <a:schemeClr val="accent2"/>
                </a:solidFill>
                <a:latin typeface="Times New Roman" panose="02020603050405020304" pitchFamily="18" charset="0"/>
                <a:ea typeface="隶书" panose="02010509060101010101" pitchFamily="49" charset="-122"/>
                <a:cs typeface="Times New Roman" panose="02020603050405020304" pitchFamily="18" charset="0"/>
              </a:rPr>
              <a:t>3.文档</a:t>
            </a:r>
          </a:p>
          <a:p>
            <a:pPr lvl="1" algn="l" defTabSz="0" fontAlgn="base">
              <a:buFont typeface="+mj-l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sz="1800" noProof="1">
                <a:solidFill>
                  <a:schemeClr val="accent2"/>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noProof="1">
                <a:solidFill>
                  <a:schemeClr val="tx1"/>
                </a:solidFill>
                <a:latin typeface="Times New Roman" panose="02020603050405020304" pitchFamily="18" charset="0"/>
                <a:ea typeface="隶书" panose="02010509060101010101" pitchFamily="49" charset="-122"/>
                <a:cs typeface="Times New Roman" panose="02020603050405020304" pitchFamily="18" charset="0"/>
              </a:rPr>
              <a:t> - 仪器文档未能说出某种错误可能对患者的影响</a:t>
            </a:r>
          </a:p>
          <a:p>
            <a:pPr lvl="1" algn="l" defTabSz="0" fontAlgn="base">
              <a:buFont typeface="+mj-lt"/>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CN" sz="1800" noProof="1">
                <a:solidFill>
                  <a:schemeClr val="accent2"/>
                </a:solidFill>
                <a:latin typeface="Times New Roman" panose="02020603050405020304" pitchFamily="18" charset="0"/>
                <a:ea typeface="隶书" panose="02010509060101010101" pitchFamily="49" charset="-122"/>
                <a:cs typeface="Times New Roman" panose="02020603050405020304" pitchFamily="18" charset="0"/>
              </a:rPr>
              <a:t>4.AECL公司的盲目自信</a:t>
            </a:r>
          </a:p>
          <a:p>
            <a:pPr algn="l" defTabSz="0" fontAlgn="base">
              <a:buFont typeface="+mj-lt"/>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zh-CN" altLang="en-US" sz="2400" noProof="1">
              <a:solidFill>
                <a:schemeClr val="accent2"/>
              </a:solidFill>
              <a:latin typeface="Times New Roman" panose="02020603050405020304" pitchFamily="18" charset="0"/>
              <a:ea typeface="隶书" panose="02010509060101010101" pitchFamily="49" charset="-122"/>
              <a:cs typeface="Times New Roman" panose="02020603050405020304" pitchFamily="18" charset="0"/>
            </a:endParaRPr>
          </a:p>
          <a:p>
            <a:pPr algn="l" defTabSz="0" fontAlgn="base">
              <a:buFont typeface="+mj-lt"/>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zh-CN" sz="2400" dirty="0">
              <a:solidFill>
                <a:schemeClr val="accent2"/>
              </a:solidFill>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endParaRPr>
          </a:p>
        </p:txBody>
      </p:sp>
      <p:sp>
        <p:nvSpPr>
          <p:cNvPr id="4" name="文本框 3"/>
          <p:cNvSpPr txBox="1"/>
          <p:nvPr/>
        </p:nvSpPr>
        <p:spPr>
          <a:xfrm>
            <a:off x="829310" y="6149340"/>
            <a:ext cx="6438265" cy="368300"/>
          </a:xfrm>
          <a:prstGeom prst="rect">
            <a:avLst/>
          </a:prstGeom>
          <a:noFill/>
        </p:spPr>
        <p:txBody>
          <a:bodyPr wrap="square" rtlCol="0" anchor="t">
            <a:spAutoFit/>
          </a:bodyPr>
          <a:lstStyle/>
          <a:p>
            <a:pPr algn="l"/>
            <a:r>
              <a:rPr lang="zh-CN" altLang="en-US">
                <a:latin typeface="隶书" panose="02010509060101010101" pitchFamily="49" charset="-122"/>
                <a:ea typeface="隶书" panose="02010509060101010101" pitchFamily="49" charset="-122"/>
                <a:cs typeface="隶书" panose="02010509060101010101" pitchFamily="49" charset="-122"/>
              </a:rPr>
              <a:t>参考来源：《</a:t>
            </a:r>
            <a:r>
              <a:rPr lang="zh-CN" altLang="en-US">
                <a:latin typeface="隶书" panose="02010509060101010101" pitchFamily="49" charset="-122"/>
                <a:ea typeface="隶书" panose="02010509060101010101" pitchFamily="49" charset="-122"/>
                <a:cs typeface="隶书" panose="02010509060101010101" pitchFamily="49" charset="-122"/>
                <a:sym typeface="+mn-ea"/>
              </a:rPr>
              <a:t>致命BUG-软件缺陷的灾难与启示</a:t>
            </a:r>
            <a:r>
              <a:rPr lang="zh-CN" altLang="en-US">
                <a:latin typeface="隶书" panose="02010509060101010101" pitchFamily="49" charset="-122"/>
                <a:ea typeface="隶书" panose="02010509060101010101" pitchFamily="49" charset="-122"/>
                <a:cs typeface="隶书" panose="02010509060101010101" pitchFamily="49" charset="-122"/>
              </a:rPr>
              <a:t>》</a:t>
            </a:r>
          </a:p>
        </p:txBody>
      </p:sp>
      <p:sp>
        <p:nvSpPr>
          <p:cNvPr id="6" name="标题 1"/>
          <p:cNvSpPr txBox="1"/>
          <p:nvPr/>
        </p:nvSpPr>
        <p:spPr>
          <a:xfrm>
            <a:off x="108297" y="2"/>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1.</a:t>
            </a:r>
            <a:r>
              <a:rPr lang="zh-CN" altLang="en-US" sz="4400" dirty="0">
                <a:latin typeface="隶书" panose="02010509060101010101" pitchFamily="49" charset="-122"/>
              </a:rPr>
              <a:t>软件质量 </a:t>
            </a:r>
            <a:r>
              <a:rPr lang="en-US" altLang="zh-CN" sz="4400" dirty="0">
                <a:latin typeface="隶书" panose="02010509060101010101" pitchFamily="49" charset="-122"/>
              </a:rPr>
              <a:t>- </a:t>
            </a:r>
            <a:r>
              <a:rPr lang="zh-CN" altLang="en-US" sz="4400" dirty="0">
                <a:latin typeface="隶书" panose="02010509060101010101" pitchFamily="49" charset="-122"/>
              </a:rPr>
              <a:t>引言</a:t>
            </a:r>
            <a:endParaRPr lang="zh-CN" altLang="en-US" sz="4400" b="0"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34820" name="Rectangle 3"/>
          <p:cNvSpPr>
            <a:spLocks noGrp="1"/>
          </p:cNvSpPr>
          <p:nvPr/>
        </p:nvSpPr>
        <p:spPr>
          <a:xfrm>
            <a:off x="523240" y="1371600"/>
            <a:ext cx="8089265" cy="450723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p"/>
              <a:defRPr sz="29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1B1A"/>
              </a:buClr>
              <a:buSzPct val="70000"/>
              <a:buFont typeface="Wingdings" panose="05000000000000000000" pitchFamily="2" charset="2"/>
              <a:buChar char="l"/>
              <a:defRPr sz="2500">
                <a:solidFill>
                  <a:schemeClr val="tx2"/>
                </a:solidFill>
                <a:latin typeface="+mn-lt"/>
                <a:ea typeface="+mj-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b="1">
                <a:solidFill>
                  <a:schemeClr val="bg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9pPr>
          </a:lstStyle>
          <a:p>
            <a:pPr eaLnBrk="1" hangingPunct="1"/>
            <a:r>
              <a:rPr lang="zh-CN" altLang="en-US" sz="2500" dirty="0">
                <a:solidFill>
                  <a:srgbClr val="0000FF"/>
                </a:solidFill>
                <a:latin typeface="+mj-ea"/>
                <a:ea typeface="+mj-ea"/>
                <a:cs typeface="+mj-ea"/>
              </a:rPr>
              <a:t>软件配置管理作为</a:t>
            </a:r>
            <a:r>
              <a:rPr lang="en-US" altLang="zh-CN" sz="2500" dirty="0">
                <a:solidFill>
                  <a:srgbClr val="0000FF"/>
                </a:solidFill>
                <a:latin typeface="+mj-ea"/>
                <a:ea typeface="+mj-ea"/>
                <a:cs typeface="+mj-ea"/>
              </a:rPr>
              <a:t>CMM 2</a:t>
            </a:r>
            <a:r>
              <a:rPr lang="zh-CN" altLang="en-US" sz="2500" dirty="0">
                <a:solidFill>
                  <a:srgbClr val="0000FF"/>
                </a:solidFill>
                <a:latin typeface="+mj-ea"/>
                <a:ea typeface="+mj-ea"/>
                <a:cs typeface="+mj-ea"/>
              </a:rPr>
              <a:t>级的一个关键域（</a:t>
            </a:r>
            <a:r>
              <a:rPr lang="en-US" altLang="zh-CN" sz="2500" dirty="0">
                <a:solidFill>
                  <a:srgbClr val="0000FF"/>
                </a:solidFill>
                <a:latin typeface="+mj-ea"/>
                <a:ea typeface="+mj-ea"/>
                <a:cs typeface="+mj-ea"/>
              </a:rPr>
              <a:t>Key Practice Area</a:t>
            </a:r>
            <a:r>
              <a:rPr lang="zh-CN" altLang="en-US" sz="2500" dirty="0">
                <a:solidFill>
                  <a:srgbClr val="0000FF"/>
                </a:solidFill>
                <a:latin typeface="+mj-ea"/>
                <a:ea typeface="+mj-ea"/>
                <a:cs typeface="+mj-ea"/>
              </a:rPr>
              <a:t>，</a:t>
            </a:r>
            <a:r>
              <a:rPr lang="en-US" altLang="zh-CN" sz="2500" dirty="0">
                <a:solidFill>
                  <a:srgbClr val="0000FF"/>
                </a:solidFill>
                <a:latin typeface="+mj-ea"/>
                <a:ea typeface="+mj-ea"/>
                <a:cs typeface="+mj-ea"/>
              </a:rPr>
              <a:t>KPA</a:t>
            </a:r>
            <a:r>
              <a:rPr lang="zh-CN" altLang="en-US" sz="2500" dirty="0">
                <a:solidFill>
                  <a:srgbClr val="0000FF"/>
                </a:solidFill>
                <a:latin typeface="+mj-ea"/>
                <a:ea typeface="+mj-ea"/>
                <a:cs typeface="+mj-ea"/>
              </a:rPr>
              <a:t>）</a:t>
            </a:r>
            <a:endParaRPr lang="en-US" altLang="zh-CN" sz="2500" dirty="0">
              <a:latin typeface="+mj-ea"/>
              <a:ea typeface="+mj-ea"/>
              <a:cs typeface="+mj-ea"/>
            </a:endParaRPr>
          </a:p>
          <a:p>
            <a:pPr lvl="1" eaLnBrk="1" hangingPunct="1"/>
            <a:r>
              <a:rPr lang="zh-CN" altLang="en-US" sz="2100" dirty="0">
                <a:latin typeface="+mj-ea"/>
                <a:ea typeface="+mj-ea"/>
                <a:cs typeface="+mj-ea"/>
              </a:rPr>
              <a:t>在整个软件的开发活动中占有很重要的位置。</a:t>
            </a:r>
          </a:p>
          <a:p>
            <a:pPr lvl="1" eaLnBrk="1" hangingPunct="1"/>
            <a:endParaRPr lang="zh-CN" altLang="en-US" sz="2100" dirty="0">
              <a:latin typeface="+mj-ea"/>
              <a:ea typeface="+mj-ea"/>
              <a:cs typeface="+mj-ea"/>
            </a:endParaRPr>
          </a:p>
          <a:p>
            <a:pPr eaLnBrk="1" hangingPunct="1"/>
            <a:r>
              <a:rPr lang="zh-CN" altLang="en-US" sz="2500" dirty="0">
                <a:latin typeface="+mj-ea"/>
                <a:ea typeface="+mj-ea"/>
                <a:cs typeface="+mj-ea"/>
              </a:rPr>
              <a:t>正如</a:t>
            </a:r>
            <a:r>
              <a:rPr lang="en-US" altLang="zh-CN" sz="2500" dirty="0">
                <a:latin typeface="+mj-ea"/>
                <a:ea typeface="+mj-ea"/>
                <a:cs typeface="+mj-ea"/>
              </a:rPr>
              <a:t>Pressman</a:t>
            </a:r>
            <a:r>
              <a:rPr lang="zh-CN" altLang="en-US" sz="2500" dirty="0">
                <a:latin typeface="+mj-ea"/>
                <a:ea typeface="+mj-ea"/>
                <a:cs typeface="+mj-ea"/>
              </a:rPr>
              <a:t>所说的：“软件配置管理是贯穿于整个软件过程中的保护性活动，它被设计来：</a:t>
            </a:r>
          </a:p>
          <a:p>
            <a:pPr lvl="1" eaLnBrk="1" hangingPunct="1"/>
            <a:r>
              <a:rPr lang="zh-CN" altLang="en-US" sz="2100" dirty="0">
                <a:latin typeface="+mj-ea"/>
                <a:ea typeface="+mj-ea"/>
                <a:cs typeface="+mj-ea"/>
              </a:rPr>
              <a:t>标识变化；</a:t>
            </a:r>
          </a:p>
          <a:p>
            <a:pPr lvl="1" eaLnBrk="1" hangingPunct="1"/>
            <a:r>
              <a:rPr lang="zh-CN" altLang="en-US" sz="2100" dirty="0">
                <a:latin typeface="+mj-ea"/>
                <a:ea typeface="+mj-ea"/>
                <a:cs typeface="+mj-ea"/>
              </a:rPr>
              <a:t>控制变化；</a:t>
            </a:r>
          </a:p>
          <a:p>
            <a:pPr lvl="1" eaLnBrk="1" hangingPunct="1"/>
            <a:r>
              <a:rPr lang="zh-CN" altLang="en-US" sz="2100" dirty="0">
                <a:latin typeface="+mj-ea"/>
                <a:ea typeface="+mj-ea"/>
                <a:cs typeface="+mj-ea"/>
              </a:rPr>
              <a:t>保证变化被适当地实现；</a:t>
            </a:r>
          </a:p>
          <a:p>
            <a:pPr lvl="1" eaLnBrk="1" hangingPunct="1"/>
            <a:r>
              <a:rPr lang="zh-CN" altLang="en-US" sz="2100" dirty="0">
                <a:latin typeface="+mj-ea"/>
                <a:ea typeface="+mj-ea"/>
                <a:cs typeface="+mj-ea"/>
              </a:rPr>
              <a:t>向其他可能有兴趣的人员报告变化。</a:t>
            </a:r>
          </a:p>
        </p:txBody>
      </p:sp>
      <p:sp>
        <p:nvSpPr>
          <p:cNvPr id="4"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5.</a:t>
            </a:r>
            <a:r>
              <a:rPr lang="zh-CN" altLang="en-US" sz="4400" dirty="0">
                <a:latin typeface="隶书" panose="02010509060101010101" pitchFamily="49" charset="-122"/>
              </a:rPr>
              <a:t>软件配置管理 </a:t>
            </a:r>
            <a:r>
              <a:rPr lang="en-US" altLang="zh-CN" sz="4400" dirty="0">
                <a:latin typeface="隶书" panose="02010509060101010101" pitchFamily="49" charset="-122"/>
              </a:rPr>
              <a:t>– </a:t>
            </a:r>
            <a:r>
              <a:rPr lang="zh-CN" altLang="en-US" sz="4400" dirty="0">
                <a:latin typeface="隶书" panose="02010509060101010101" pitchFamily="49" charset="-122"/>
              </a:rPr>
              <a:t>概述</a:t>
            </a:r>
            <a:endParaRPr lang="zh-CN" altLang="en-US" sz="4400" b="0" kern="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46083" name="Rectangle 3"/>
          <p:cNvSpPr>
            <a:spLocks noGrp="1"/>
          </p:cNvSpPr>
          <p:nvPr/>
        </p:nvSpPr>
        <p:spPr>
          <a:xfrm>
            <a:off x="203200" y="1177925"/>
            <a:ext cx="8712200" cy="4270375"/>
          </a:xfrm>
          <a:prstGeom prst="rect">
            <a:avLst/>
          </a:prstGeom>
          <a:noFill/>
          <a:ln w="9525">
            <a:noFill/>
          </a:ln>
        </p:spPr>
        <p:txBody>
          <a:bodyPr/>
          <a:lstStyle/>
          <a:p>
            <a:pPr marL="542925" lvl="1" indent="-85725" algn="l" defTabSz="0" eaLnBrk="1" hangingPunct="1">
              <a:spcBef>
                <a:spcPct val="20000"/>
              </a:spcBef>
              <a:buClr>
                <a:schemeClr val="accent2"/>
              </a:buClr>
              <a:buSzPct val="80000"/>
              <a:buFont typeface="Wingdings" panose="05000000000000000000" pitchFamily="2" charset="2"/>
              <a:buChar char="p"/>
            </a:pPr>
            <a:r>
              <a:rPr lang="zh-CN" altLang="en-US" sz="2400" dirty="0">
                <a:solidFill>
                  <a:srgbClr val="0000FF"/>
                </a:solidFill>
                <a:latin typeface="楷体_GB2312" panose="02010609030101010101" pitchFamily="49" charset="-122"/>
                <a:ea typeface="楷体_GB2312" panose="02010609030101010101" pitchFamily="49" charset="-122"/>
                <a:sym typeface="宋体" panose="02010600030101010101" pitchFamily="2" charset="-122"/>
              </a:rPr>
              <a:t>软件配置管理</a:t>
            </a:r>
            <a:r>
              <a:rPr lang="en-US" altLang="zh-CN" sz="2400" dirty="0">
                <a:solidFill>
                  <a:srgbClr val="0000FF"/>
                </a:solidFill>
                <a:latin typeface="楷体_GB2312" panose="02010609030101010101" pitchFamily="49" charset="-122"/>
                <a:ea typeface="楷体_GB2312" panose="02010609030101010101" pitchFamily="49" charset="-122"/>
                <a:sym typeface="宋体" panose="02010600030101010101" pitchFamily="2" charset="-122"/>
              </a:rPr>
              <a:t>(SCM)</a:t>
            </a:r>
          </a:p>
          <a:p>
            <a:pPr marL="542925" lvl="1" indent="-85725" algn="l" defTabSz="0" eaLnBrk="1" hangingPunct="1">
              <a:spcBef>
                <a:spcPct val="20000"/>
              </a:spcBef>
              <a:buClr>
                <a:schemeClr val="accent2"/>
              </a:buClr>
              <a:buSzPct val="80000"/>
              <a:buFont typeface="Arial" panose="020B0604020202020204" pitchFamily="34" charset="0"/>
            </a:pPr>
            <a:r>
              <a:rPr lang="zh-CN" altLang="en-US" dirty="0">
                <a:latin typeface="楷体_GB2312" panose="02010609030101010101" pitchFamily="49" charset="-122"/>
                <a:ea typeface="楷体_GB2312" panose="02010609030101010101" pitchFamily="49" charset="-122"/>
                <a:sym typeface="宋体" panose="02010600030101010101" pitchFamily="2" charset="-122"/>
              </a:rPr>
              <a:t>   是对产品进行标志、存储和控制，以维护其完整性、可追溯性以及正确性，它为软件开发提供了一套管理办法和活动原则。</a:t>
            </a:r>
            <a:endParaRPr lang="en-US" altLang="zh-CN" dirty="0">
              <a:latin typeface="楷体_GB2312" panose="02010609030101010101" pitchFamily="49" charset="-122"/>
              <a:ea typeface="楷体_GB2312" panose="02010609030101010101" pitchFamily="49" charset="-122"/>
              <a:sym typeface="宋体" panose="02010600030101010101" pitchFamily="2" charset="-122"/>
            </a:endParaRPr>
          </a:p>
          <a:p>
            <a:pPr marL="542925" lvl="1" indent="-85725" algn="l" defTabSz="0" eaLnBrk="1" hangingPunct="1">
              <a:spcBef>
                <a:spcPct val="20000"/>
              </a:spcBef>
              <a:buClr>
                <a:schemeClr val="accent2"/>
              </a:buClr>
              <a:buSzPct val="80000"/>
              <a:buFont typeface="Arial" panose="020B0604020202020204" pitchFamily="34" charset="0"/>
            </a:pPr>
            <a:endParaRPr lang="en-US" altLang="zh-CN" dirty="0">
              <a:latin typeface="楷体_GB2312" panose="02010609030101010101" pitchFamily="49" charset="-122"/>
              <a:ea typeface="楷体_GB2312" panose="02010609030101010101" pitchFamily="49" charset="-122"/>
              <a:sym typeface="宋体" panose="02010600030101010101" pitchFamily="2" charset="-122"/>
            </a:endParaRPr>
          </a:p>
          <a:p>
            <a:pPr marL="542925" lvl="1" indent="-85725" algn="l" defTabSz="0" eaLnBrk="1" hangingPunct="1">
              <a:spcBef>
                <a:spcPct val="20000"/>
              </a:spcBef>
              <a:buClr>
                <a:schemeClr val="accent2"/>
              </a:buClr>
              <a:buSzPct val="80000"/>
              <a:buFont typeface="Arial" panose="020B0604020202020204" pitchFamily="34" charset="0"/>
            </a:pPr>
            <a:endParaRPr lang="en-US" altLang="zh-CN" sz="1000" dirty="0">
              <a:latin typeface="隶书" panose="02010509060101010101" pitchFamily="49" charset="-122"/>
              <a:ea typeface="隶书" panose="02010509060101010101" pitchFamily="49" charset="-122"/>
              <a:sym typeface="宋体" panose="02010600030101010101" pitchFamily="2" charset="-122"/>
            </a:endParaRPr>
          </a:p>
          <a:p>
            <a:pPr marL="542925" lvl="1" indent="-85725" algn="l" defTabSz="0" eaLnBrk="1" hangingPunct="1">
              <a:spcBef>
                <a:spcPct val="20000"/>
              </a:spcBef>
              <a:buClr>
                <a:schemeClr val="accent2"/>
              </a:buClr>
              <a:buSzPct val="80000"/>
              <a:buFont typeface="Wingdings" panose="05000000000000000000" pitchFamily="2" charset="2"/>
              <a:buChar char="p"/>
            </a:pPr>
            <a:r>
              <a:rPr lang="zh-CN" altLang="en-US" sz="2000" dirty="0">
                <a:solidFill>
                  <a:srgbClr val="0000FF"/>
                </a:solidFill>
                <a:latin typeface="楷体_GB2312" panose="02010609030101010101" pitchFamily="49" charset="-122"/>
                <a:ea typeface="楷体_GB2312" panose="02010609030101010101" pitchFamily="49" charset="-122"/>
                <a:sym typeface="宋体" panose="02010600030101010101" pitchFamily="2" charset="-122"/>
              </a:rPr>
              <a:t>忽视软件配置管理的可能带来的问题</a:t>
            </a:r>
            <a:endParaRPr lang="en-US" altLang="zh-CN" sz="2000" dirty="0">
              <a:solidFill>
                <a:srgbClr val="0000FF"/>
              </a:solidFill>
              <a:latin typeface="楷体_GB2312" panose="02010609030101010101" pitchFamily="49" charset="-122"/>
              <a:ea typeface="楷体_GB2312" panose="02010609030101010101" pitchFamily="49" charset="-122"/>
              <a:sym typeface="宋体" panose="02010600030101010101" pitchFamily="2" charset="-122"/>
            </a:endParaRPr>
          </a:p>
          <a:p>
            <a:pPr marL="542925" lvl="1" indent="-85725" algn="l" defTabSz="0" eaLnBrk="1" hangingPunct="1">
              <a:spcBef>
                <a:spcPct val="20000"/>
              </a:spcBef>
              <a:buClr>
                <a:schemeClr val="accent2"/>
              </a:buClr>
              <a:buSzPct val="80000"/>
              <a:buFont typeface="Arial" panose="020B0604020202020204" pitchFamily="34" charset="0"/>
            </a:pPr>
            <a:r>
              <a:rPr lang="en-US" altLang="zh-CN" dirty="0">
                <a:latin typeface="楷体_GB2312" panose="02010609030101010101" pitchFamily="49" charset="-122"/>
                <a:ea typeface="楷体_GB2312" panose="02010609030101010101" pitchFamily="49" charset="-122"/>
                <a:sym typeface="宋体" panose="02010600030101010101" pitchFamily="2" charset="-122"/>
              </a:rPr>
              <a:t>  - </a:t>
            </a:r>
            <a:r>
              <a:rPr lang="zh-CN" altLang="en-US" dirty="0">
                <a:latin typeface="楷体_GB2312" panose="02010609030101010101" pitchFamily="49" charset="-122"/>
                <a:ea typeface="楷体_GB2312" panose="02010609030101010101" pitchFamily="49" charset="-122"/>
                <a:sym typeface="宋体" panose="02010600030101010101" pitchFamily="2" charset="-122"/>
              </a:rPr>
              <a:t>发错版本</a:t>
            </a:r>
            <a:endParaRPr lang="en-US" altLang="zh-CN" dirty="0">
              <a:latin typeface="楷体_GB2312" panose="02010609030101010101" pitchFamily="49" charset="-122"/>
              <a:ea typeface="楷体_GB2312" panose="02010609030101010101" pitchFamily="49" charset="-122"/>
              <a:sym typeface="宋体" panose="02010600030101010101" pitchFamily="2" charset="-122"/>
            </a:endParaRPr>
          </a:p>
          <a:p>
            <a:pPr marL="542925" lvl="1" indent="-85725" algn="l" defTabSz="0" eaLnBrk="1" hangingPunct="1">
              <a:spcBef>
                <a:spcPct val="20000"/>
              </a:spcBef>
              <a:buClr>
                <a:schemeClr val="accent2"/>
              </a:buClr>
              <a:buSzPct val="80000"/>
              <a:buFont typeface="Arial" panose="020B0604020202020204" pitchFamily="34" charset="0"/>
            </a:pPr>
            <a:r>
              <a:rPr lang="en-US" altLang="zh-CN" dirty="0">
                <a:latin typeface="楷体_GB2312" panose="02010609030101010101" pitchFamily="49" charset="-122"/>
                <a:ea typeface="楷体_GB2312" panose="02010609030101010101" pitchFamily="49" charset="-122"/>
                <a:sym typeface="宋体" panose="02010600030101010101" pitchFamily="2" charset="-122"/>
              </a:rPr>
              <a:t>  - </a:t>
            </a:r>
            <a:r>
              <a:rPr lang="zh-CN" altLang="en-US" dirty="0">
                <a:latin typeface="楷体_GB2312" panose="02010609030101010101" pitchFamily="49" charset="-122"/>
                <a:ea typeface="楷体_GB2312" panose="02010609030101010101" pitchFamily="49" charset="-122"/>
                <a:sym typeface="宋体" panose="02010600030101010101" pitchFamily="2" charset="-122"/>
              </a:rPr>
              <a:t>找不到最新修改了的源程序</a:t>
            </a:r>
            <a:endParaRPr lang="en-US" altLang="zh-CN" dirty="0">
              <a:latin typeface="楷体_GB2312" panose="02010609030101010101" pitchFamily="49" charset="-122"/>
              <a:ea typeface="楷体_GB2312" panose="02010609030101010101" pitchFamily="49" charset="-122"/>
              <a:sym typeface="宋体" panose="02010600030101010101" pitchFamily="2" charset="-122"/>
            </a:endParaRPr>
          </a:p>
          <a:p>
            <a:pPr marL="542925" lvl="1" indent="-85725" algn="l" defTabSz="0" eaLnBrk="1" hangingPunct="1">
              <a:spcBef>
                <a:spcPct val="20000"/>
              </a:spcBef>
              <a:buClr>
                <a:schemeClr val="accent2"/>
              </a:buClr>
              <a:buSzPct val="80000"/>
              <a:buFont typeface="Arial" panose="020B0604020202020204" pitchFamily="34" charset="0"/>
            </a:pPr>
            <a:r>
              <a:rPr lang="en-US" altLang="zh-CN" dirty="0">
                <a:latin typeface="楷体_GB2312" panose="02010609030101010101" pitchFamily="49" charset="-122"/>
                <a:ea typeface="楷体_GB2312" panose="02010609030101010101" pitchFamily="49" charset="-122"/>
                <a:sym typeface="宋体" panose="02010600030101010101" pitchFamily="2" charset="-122"/>
              </a:rPr>
              <a:t>  - </a:t>
            </a:r>
            <a:r>
              <a:rPr lang="zh-CN" altLang="en-US" dirty="0">
                <a:latin typeface="楷体_GB2312" panose="02010609030101010101" pitchFamily="49" charset="-122"/>
                <a:ea typeface="楷体_GB2312" panose="02010609030101010101" pitchFamily="49" charset="-122"/>
                <a:sym typeface="宋体" panose="02010600030101010101" pitchFamily="2" charset="-122"/>
              </a:rPr>
              <a:t>找不到编程序的人</a:t>
            </a:r>
            <a:endParaRPr lang="en-US" altLang="zh-CN" dirty="0">
              <a:latin typeface="楷体_GB2312" panose="02010609030101010101" pitchFamily="49" charset="-122"/>
              <a:ea typeface="楷体_GB2312" panose="02010609030101010101" pitchFamily="49" charset="-122"/>
              <a:sym typeface="宋体" panose="02010600030101010101" pitchFamily="2" charset="-122"/>
            </a:endParaRPr>
          </a:p>
          <a:p>
            <a:pPr marL="542925" lvl="1" indent="-85725" algn="l" defTabSz="0" eaLnBrk="1" hangingPunct="1">
              <a:spcBef>
                <a:spcPct val="20000"/>
              </a:spcBef>
              <a:buClr>
                <a:schemeClr val="accent2"/>
              </a:buClr>
              <a:buSzPct val="80000"/>
              <a:buFont typeface="Arial" panose="020B0604020202020204" pitchFamily="34" charset="0"/>
            </a:pPr>
            <a:r>
              <a:rPr lang="en-US" altLang="zh-CN" dirty="0">
                <a:latin typeface="楷体_GB2312" panose="02010609030101010101" pitchFamily="49" charset="-122"/>
                <a:ea typeface="楷体_GB2312" panose="02010609030101010101" pitchFamily="49" charset="-122"/>
                <a:sym typeface="宋体" panose="02010600030101010101" pitchFamily="2" charset="-122"/>
              </a:rPr>
              <a:t>  - </a:t>
            </a:r>
            <a:r>
              <a:rPr lang="zh-CN" altLang="en-US" dirty="0">
                <a:latin typeface="楷体_GB2312" panose="02010609030101010101" pitchFamily="49" charset="-122"/>
                <a:ea typeface="楷体_GB2312" panose="02010609030101010101" pitchFamily="49" charset="-122"/>
                <a:sym typeface="宋体" panose="02010600030101010101" pitchFamily="2" charset="-122"/>
              </a:rPr>
              <a:t>已经解决过的故障又出现了</a:t>
            </a:r>
            <a:endParaRPr lang="en-US" altLang="zh-CN" dirty="0">
              <a:latin typeface="楷体_GB2312" panose="02010609030101010101" pitchFamily="49" charset="-122"/>
              <a:ea typeface="楷体_GB2312" panose="02010609030101010101" pitchFamily="49" charset="-122"/>
              <a:sym typeface="宋体" panose="02010600030101010101" pitchFamily="2" charset="-122"/>
            </a:endParaRPr>
          </a:p>
          <a:p>
            <a:pPr marL="542925" lvl="1" indent="-85725" algn="l" defTabSz="0" eaLnBrk="1" hangingPunct="1">
              <a:spcBef>
                <a:spcPct val="20000"/>
              </a:spcBef>
              <a:buClr>
                <a:schemeClr val="accent2"/>
              </a:buClr>
              <a:buSzPct val="80000"/>
              <a:buFont typeface="Arial" panose="020B0604020202020204" pitchFamily="34" charset="0"/>
            </a:pPr>
            <a:r>
              <a:rPr lang="en-US" altLang="zh-CN" dirty="0">
                <a:latin typeface="楷体_GB2312" panose="02010609030101010101" pitchFamily="49" charset="-122"/>
                <a:ea typeface="楷体_GB2312" panose="02010609030101010101" pitchFamily="49" charset="-122"/>
                <a:sym typeface="宋体" panose="02010600030101010101" pitchFamily="2" charset="-122"/>
              </a:rPr>
              <a:t>  - </a:t>
            </a:r>
            <a:r>
              <a:rPr lang="zh-CN" altLang="en-US" dirty="0">
                <a:latin typeface="楷体_GB2312" panose="02010609030101010101" pitchFamily="49" charset="-122"/>
                <a:ea typeface="楷体_GB2312" panose="02010609030101010101" pitchFamily="49" charset="-122"/>
                <a:sym typeface="宋体" panose="02010600030101010101" pitchFamily="2" charset="-122"/>
              </a:rPr>
              <a:t>安装后不工作</a:t>
            </a:r>
            <a:endParaRPr lang="en-US" altLang="zh-CN" dirty="0">
              <a:latin typeface="楷体_GB2312" panose="02010609030101010101" pitchFamily="49" charset="-122"/>
              <a:ea typeface="楷体_GB2312" panose="02010609030101010101" pitchFamily="49" charset="-122"/>
              <a:sym typeface="宋体" panose="02010600030101010101" pitchFamily="2" charset="-122"/>
            </a:endParaRPr>
          </a:p>
          <a:p>
            <a:pPr marL="542925" lvl="1" indent="-85725" algn="l" defTabSz="0" eaLnBrk="1" hangingPunct="1">
              <a:spcBef>
                <a:spcPct val="20000"/>
              </a:spcBef>
              <a:buClr>
                <a:schemeClr val="accent2"/>
              </a:buClr>
              <a:buSzPct val="80000"/>
              <a:buFont typeface="Arial" panose="020B0604020202020204" pitchFamily="34" charset="0"/>
            </a:pPr>
            <a:r>
              <a:rPr lang="en-US" altLang="zh-CN" dirty="0">
                <a:latin typeface="楷体_GB2312" panose="02010609030101010101" pitchFamily="49" charset="-122"/>
                <a:ea typeface="楷体_GB2312" panose="02010609030101010101" pitchFamily="49" charset="-122"/>
                <a:sym typeface="宋体" panose="02010600030101010101" pitchFamily="2" charset="-122"/>
              </a:rPr>
              <a:t>  - </a:t>
            </a:r>
            <a:r>
              <a:rPr lang="zh-CN" altLang="en-US" dirty="0">
                <a:latin typeface="楷体_GB2312" panose="02010609030101010101" pitchFamily="49" charset="-122"/>
                <a:ea typeface="楷体_GB2312" panose="02010609030101010101" pitchFamily="49" charset="-122"/>
                <a:sym typeface="宋体" panose="02010600030101010101" pitchFamily="2" charset="-122"/>
              </a:rPr>
              <a:t>异地不能正常工作</a:t>
            </a:r>
            <a:endParaRPr lang="en-US" altLang="zh-CN" dirty="0">
              <a:latin typeface="楷体_GB2312" panose="02010609030101010101" pitchFamily="49" charset="-122"/>
              <a:ea typeface="楷体_GB2312" panose="02010609030101010101" pitchFamily="49" charset="-122"/>
              <a:sym typeface="宋体" panose="02010600030101010101" pitchFamily="2" charset="-122"/>
            </a:endParaRPr>
          </a:p>
          <a:p>
            <a:pPr marL="542925" lvl="1" indent="-85725" algn="l" defTabSz="0" eaLnBrk="1" hangingPunct="1">
              <a:spcBef>
                <a:spcPct val="20000"/>
              </a:spcBef>
              <a:buClr>
                <a:schemeClr val="accent2"/>
              </a:buClr>
              <a:buSzPct val="80000"/>
              <a:buFont typeface="Wingdings" panose="05000000000000000000" pitchFamily="2" charset="2"/>
              <a:buChar char="p"/>
            </a:pPr>
            <a:endParaRPr lang="en-US" altLang="zh-CN" sz="2400" dirty="0">
              <a:solidFill>
                <a:srgbClr val="0000FF"/>
              </a:solidFill>
              <a:latin typeface="楷体_GB2312" panose="02010609030101010101" pitchFamily="49" charset="-122"/>
              <a:ea typeface="楷体_GB2312" panose="02010609030101010101" pitchFamily="49" charset="-122"/>
              <a:sym typeface="宋体" panose="02010600030101010101" pitchFamily="2" charset="-122"/>
            </a:endParaRPr>
          </a:p>
          <a:p>
            <a:pPr marL="1000125" lvl="2" indent="-85725" algn="l" defTabSz="0" eaLnBrk="1" hangingPunct="1">
              <a:spcBef>
                <a:spcPct val="20000"/>
              </a:spcBef>
              <a:buClr>
                <a:schemeClr val="accent2"/>
              </a:buClr>
              <a:buSzPct val="80000"/>
              <a:buFont typeface="Wingdings" panose="05000000000000000000" pitchFamily="2" charset="2"/>
              <a:buChar char="l"/>
            </a:pPr>
            <a:endParaRPr lang="en-US" altLang="zh-CN" sz="2000" b="0" dirty="0">
              <a:latin typeface="Times New Roman" panose="02020603050405020304" pitchFamily="18" charset="0"/>
              <a:ea typeface="隶书" panose="02010509060101010101" pitchFamily="49" charset="-122"/>
              <a:sym typeface="宋体" panose="02010600030101010101" pitchFamily="2" charset="-122"/>
            </a:endParaRPr>
          </a:p>
          <a:p>
            <a:pPr marL="1000125" lvl="2" indent="-85725" algn="l" defTabSz="0" eaLnBrk="1" hangingPunct="1">
              <a:spcBef>
                <a:spcPct val="20000"/>
              </a:spcBef>
              <a:buClr>
                <a:schemeClr val="accent2"/>
              </a:buClr>
              <a:buSzPct val="80000"/>
              <a:buFont typeface="Wingdings" panose="05000000000000000000" pitchFamily="2" charset="2"/>
              <a:buChar char="l"/>
            </a:pPr>
            <a:endParaRPr lang="zh-CN" altLang="en-US" sz="2000" b="0" dirty="0">
              <a:latin typeface="隶书" panose="02010509060101010101" pitchFamily="49" charset="-122"/>
              <a:ea typeface="隶书" panose="02010509060101010101" pitchFamily="49" charset="-122"/>
              <a:sym typeface="宋体" panose="02010600030101010101" pitchFamily="2" charset="-122"/>
            </a:endParaRPr>
          </a:p>
        </p:txBody>
      </p:sp>
      <p:sp>
        <p:nvSpPr>
          <p:cNvPr id="5"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5.</a:t>
            </a:r>
            <a:r>
              <a:rPr lang="zh-CN" altLang="en-US" sz="4400" dirty="0">
                <a:latin typeface="隶书" panose="02010509060101010101" pitchFamily="49" charset="-122"/>
              </a:rPr>
              <a:t>软件配置管理 </a:t>
            </a:r>
            <a:r>
              <a:rPr lang="en-US" altLang="zh-CN" sz="4400" dirty="0">
                <a:latin typeface="隶书" panose="02010509060101010101" pitchFamily="49" charset="-122"/>
              </a:rPr>
              <a:t>– </a:t>
            </a:r>
            <a:r>
              <a:rPr lang="zh-CN" altLang="en-US" sz="4400" dirty="0">
                <a:latin typeface="隶书" panose="02010509060101010101" pitchFamily="49" charset="-122"/>
              </a:rPr>
              <a:t>概述</a:t>
            </a:r>
            <a:endParaRPr lang="zh-CN" altLang="en-US" sz="4400" b="0" kern="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4" name="Rectangle 3"/>
          <p:cNvSpPr>
            <a:spLocks noGrp="1" noChangeArrowheads="1"/>
          </p:cNvSpPr>
          <p:nvPr/>
        </p:nvSpPr>
        <p:spPr bwMode="auto">
          <a:xfrm>
            <a:off x="641350" y="1047750"/>
            <a:ext cx="7569200" cy="4438650"/>
          </a:xfrm>
          <a:prstGeom prst="rect">
            <a:avLst/>
          </a:prstGeom>
          <a:noFill/>
          <a:ln w="9525">
            <a:noFill/>
            <a:bevel/>
          </a:ln>
        </p:spPr>
        <p:txBody>
          <a:bodyPr/>
          <a:lstStyle/>
          <a:p>
            <a:pPr marL="542925" marR="0" lvl="1" indent="-85725" algn="l" defTabSz="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Char char="p"/>
              <a:defRPr/>
            </a:pPr>
            <a:r>
              <a:rPr kumimoji="0" lang="zh-CN" altLang="en-US" sz="2400" b="1" i="0" u="none" strike="noStrike" kern="1200" cap="none" spc="0" normalizeH="0" baseline="0" noProof="0" dirty="0">
                <a:ln>
                  <a:noFill/>
                </a:ln>
                <a:solidFill>
                  <a:srgbClr val="0000FF"/>
                </a:solidFill>
                <a:effectLst/>
                <a:uLnTx/>
                <a:uFillTx/>
                <a:latin typeface="楷体_GB2312" panose="02010609030101010101" pitchFamily="49" charset="-122"/>
                <a:ea typeface="楷体_GB2312" panose="02010609030101010101" pitchFamily="49" charset="-122"/>
                <a:cs typeface="Times New Roman" panose="02020603050405020304" pitchFamily="18" charset="0"/>
                <a:sym typeface="宋体" panose="02010600030101010101" pitchFamily="2" charset="-122"/>
              </a:rPr>
              <a:t>软件配置管理的作用</a:t>
            </a:r>
            <a:endParaRPr kumimoji="0" lang="en-US" altLang="zh-CN" sz="2400" b="1" i="0" u="none" strike="noStrike" kern="1200" cap="none" spc="0" normalizeH="0" baseline="0" noProof="0" dirty="0">
              <a:ln>
                <a:noFill/>
              </a:ln>
              <a:solidFill>
                <a:srgbClr val="0000FF"/>
              </a:solidFill>
              <a:effectLst/>
              <a:uLnTx/>
              <a:uFillTx/>
              <a:latin typeface="楷体_GB2312" panose="02010609030101010101" pitchFamily="49" charset="-122"/>
              <a:ea typeface="楷体_GB2312" panose="02010609030101010101" pitchFamily="49" charset="-122"/>
              <a:cs typeface="Times New Roman" panose="02020603050405020304" pitchFamily="18" charset="0"/>
              <a:sym typeface="宋体" panose="02010600030101010101" pitchFamily="2" charset="-122"/>
            </a:endParaRPr>
          </a:p>
          <a:p>
            <a:pPr marL="542925" marR="0" lvl="1" indent="-85725" algn="l" defTabSz="0" rtl="0" eaLnBrk="1" fontAlgn="base" latinLnBrk="0" hangingPunct="1">
              <a:lnSpc>
                <a:spcPct val="100000"/>
              </a:lnSpc>
              <a:spcBef>
                <a:spcPct val="20000"/>
              </a:spcBef>
              <a:spcAft>
                <a:spcPct val="0"/>
              </a:spcAft>
              <a:buClr>
                <a:schemeClr val="accent2"/>
              </a:buClr>
              <a:buSzPct val="80000"/>
              <a:buFont typeface="Arial" panose="020B0604020202020204" pitchFamily="34" charset="0"/>
              <a:buNone/>
              <a:defRPr/>
            </a:pPr>
            <a:endParaRPr kumimoji="0" lang="en-US" altLang="zh-CN" sz="1000" b="1"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sym typeface="宋体" panose="02010600030101010101" pitchFamily="2" charset="-122"/>
            </a:endParaRPr>
          </a:p>
          <a:p>
            <a:pPr marL="1000125" marR="0" lvl="2" indent="-85725" algn="l" defTabSz="0" rtl="0" eaLnBrk="1" fontAlgn="base" latinLnBrk="0" hangingPunct="1">
              <a:lnSpc>
                <a:spcPct val="100000"/>
              </a:lnSpc>
              <a:spcBef>
                <a:spcPct val="20000"/>
              </a:spcBef>
              <a:spcAft>
                <a:spcPct val="0"/>
              </a:spcAft>
              <a:buClr>
                <a:schemeClr val="accent2"/>
              </a:buClr>
              <a:buSzPct val="80000"/>
              <a:buFont typeface="Arial" panose="020B0604020202020204" pitchFamily="34" charset="0"/>
              <a:buNone/>
              <a:defRPr/>
            </a:pPr>
            <a:endParaRPr kumimoji="0" lang="en-US" altLang="zh-CN" sz="1800" b="1" i="0" u="none" strike="noStrike" kern="120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Times New Roman" panose="02020603050405020304" pitchFamily="18" charset="0"/>
              <a:sym typeface="宋体" panose="02010600030101010101" pitchFamily="2" charset="-122"/>
            </a:endParaRPr>
          </a:p>
          <a:p>
            <a:pPr marL="457200" marR="0" lvl="1" indent="0" algn="l" defTabSz="914400" rtl="0" eaLnBrk="0" fontAlgn="base" latinLnBrk="0" hangingPunct="0">
              <a:lnSpc>
                <a:spcPct val="100000"/>
              </a:lnSpc>
              <a:spcBef>
                <a:spcPct val="0"/>
              </a:spcBef>
              <a:spcAft>
                <a:spcPct val="0"/>
              </a:spcAft>
              <a:buClrTx/>
              <a:buSzTx/>
              <a:buFont typeface="Wingdings" panose="05000000000000000000" pitchFamily="2" charset="2"/>
              <a:buChar char="ü"/>
              <a:defRPr/>
            </a:pPr>
            <a:r>
              <a:rPr kumimoji="0" lang="zh-CN" altLang="en-US" sz="2400" b="1" i="0" u="none" strike="noStrike" kern="120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rPr>
              <a:t> 记录软件产品的演化过程</a:t>
            </a:r>
            <a:endParaRPr kumimoji="0" lang="en-US" altLang="zh-CN" sz="2400" b="1" i="0" u="none" strike="noStrike" kern="120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endParaRPr>
          </a:p>
          <a:p>
            <a:pPr marL="457200" marR="0" lvl="1" indent="0" algn="l" defTabSz="914400" rtl="0" eaLnBrk="0" fontAlgn="base" latinLnBrk="0" hangingPunct="0">
              <a:lnSpc>
                <a:spcPct val="100000"/>
              </a:lnSpc>
              <a:spcBef>
                <a:spcPct val="0"/>
              </a:spcBef>
              <a:spcAft>
                <a:spcPct val="0"/>
              </a:spcAft>
              <a:buClrTx/>
              <a:buSzTx/>
              <a:buFont typeface="Wingdings" panose="05000000000000000000" pitchFamily="2" charset="2"/>
              <a:buChar char="ü"/>
              <a:defRPr/>
            </a:pPr>
            <a:endParaRPr kumimoji="0" lang="zh-CN" altLang="en-US" sz="2400" b="1" i="0" u="none" strike="noStrike" kern="120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endParaRPr>
          </a:p>
          <a:p>
            <a:pPr marL="457200" marR="0" lvl="1" indent="0" algn="l" defTabSz="914400" rtl="0" eaLnBrk="0" fontAlgn="base" latinLnBrk="0" hangingPunct="0">
              <a:lnSpc>
                <a:spcPct val="100000"/>
              </a:lnSpc>
              <a:spcBef>
                <a:spcPct val="0"/>
              </a:spcBef>
              <a:spcAft>
                <a:spcPct val="0"/>
              </a:spcAft>
              <a:buClrTx/>
              <a:buSzTx/>
              <a:buFont typeface="Wingdings" panose="05000000000000000000" pitchFamily="2" charset="2"/>
              <a:buChar char="ü"/>
              <a:defRPr/>
            </a:pPr>
            <a:r>
              <a:rPr kumimoji="0" lang="zh-CN" altLang="en-US" sz="2400" b="1" i="0" u="none" strike="noStrike" kern="120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rPr>
              <a:t> 确保软件开发者在软件生命周期中的各个阶段都 能得到精确的产品配置。</a:t>
            </a:r>
            <a:endParaRPr kumimoji="0" lang="en-US" altLang="zh-CN" sz="2400" b="1" i="0" u="none" strike="noStrike" kern="120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endParaRPr>
          </a:p>
          <a:p>
            <a:pPr marL="457200" marR="0" lvl="1" indent="0" algn="l" defTabSz="914400" rtl="0" eaLnBrk="0" fontAlgn="base" latinLnBrk="0" hangingPunct="0">
              <a:lnSpc>
                <a:spcPct val="100000"/>
              </a:lnSpc>
              <a:spcBef>
                <a:spcPct val="0"/>
              </a:spcBef>
              <a:spcAft>
                <a:spcPct val="0"/>
              </a:spcAft>
              <a:buClrTx/>
              <a:buSzTx/>
              <a:buFont typeface="Wingdings" panose="05000000000000000000" pitchFamily="2" charset="2"/>
              <a:buChar char="ü"/>
              <a:defRPr/>
            </a:pPr>
            <a:endParaRPr kumimoji="0" lang="zh-CN" altLang="en-US" sz="2400" b="1" i="0" u="none" strike="noStrike" kern="120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endParaRPr>
          </a:p>
          <a:p>
            <a:pPr marL="457200" marR="0" lvl="1" indent="0" algn="l" defTabSz="914400" rtl="0" eaLnBrk="0" fontAlgn="base" latinLnBrk="0" hangingPunct="0">
              <a:lnSpc>
                <a:spcPct val="100000"/>
              </a:lnSpc>
              <a:spcBef>
                <a:spcPct val="0"/>
              </a:spcBef>
              <a:spcAft>
                <a:spcPct val="0"/>
              </a:spcAft>
              <a:buClrTx/>
              <a:buSzTx/>
              <a:buFont typeface="Wingdings" panose="05000000000000000000" pitchFamily="2" charset="2"/>
              <a:buChar char="ü"/>
              <a:defRPr/>
            </a:pPr>
            <a:r>
              <a:rPr kumimoji="0" lang="zh-CN" altLang="en-US" sz="2400" b="1" i="0" u="none" strike="noStrike" kern="120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rPr>
              <a:t> 最终保证软件产品的完整性、一致性、追朔性、可控性</a:t>
            </a:r>
          </a:p>
          <a:p>
            <a:pPr marL="1000125" marR="0" lvl="2" indent="-85725" algn="l" defTabSz="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Char char="l"/>
              <a:defRPr/>
            </a:pPr>
            <a:endPar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隶书" panose="02010509060101010101" pitchFamily="49" charset="-122"/>
              <a:cs typeface="Times New Roman" panose="02020603050405020304" pitchFamily="18" charset="0"/>
              <a:sym typeface="宋体" panose="02010600030101010101" pitchFamily="2" charset="-122"/>
            </a:endParaRPr>
          </a:p>
          <a:p>
            <a:pPr marL="1000125" marR="0" lvl="2" indent="-85725" algn="l" defTabSz="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Char char="l"/>
              <a:defRPr/>
            </a:pPr>
            <a:endParaRPr kumimoji="0" lang="zh-CN" altLang="en-US" sz="20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sym typeface="宋体" panose="02010600030101010101" pitchFamily="2" charset="-122"/>
            </a:endParaRPr>
          </a:p>
        </p:txBody>
      </p:sp>
      <p:sp>
        <p:nvSpPr>
          <p:cNvPr id="6"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5.</a:t>
            </a:r>
            <a:r>
              <a:rPr lang="zh-CN" altLang="en-US" sz="4400" dirty="0">
                <a:latin typeface="隶书" panose="02010509060101010101" pitchFamily="49" charset="-122"/>
              </a:rPr>
              <a:t>软件配置管理 </a:t>
            </a:r>
            <a:r>
              <a:rPr lang="en-US" altLang="zh-CN" sz="4400" dirty="0">
                <a:latin typeface="隶书" panose="02010509060101010101" pitchFamily="49" charset="-122"/>
              </a:rPr>
              <a:t>– </a:t>
            </a:r>
            <a:r>
              <a:rPr lang="zh-CN" altLang="en-US" sz="4400" dirty="0">
                <a:latin typeface="隶书" panose="02010509060101010101" pitchFamily="49" charset="-122"/>
              </a:rPr>
              <a:t>概述</a:t>
            </a:r>
            <a:endParaRPr lang="zh-CN" altLang="en-US" sz="4400" b="0" kern="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36868" name="Rectangle 3"/>
          <p:cNvSpPr>
            <a:spLocks noGrp="1"/>
          </p:cNvSpPr>
          <p:nvPr/>
        </p:nvSpPr>
        <p:spPr>
          <a:xfrm>
            <a:off x="549275" y="1129030"/>
            <a:ext cx="8199755" cy="484060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p"/>
              <a:defRPr sz="29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1B1A"/>
              </a:buClr>
              <a:buSzPct val="70000"/>
              <a:buFont typeface="Wingdings" panose="05000000000000000000" pitchFamily="2" charset="2"/>
              <a:buChar char="l"/>
              <a:defRPr sz="2500">
                <a:solidFill>
                  <a:schemeClr val="tx2"/>
                </a:solidFill>
                <a:latin typeface="+mn-lt"/>
                <a:ea typeface="+mj-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b="1">
                <a:solidFill>
                  <a:schemeClr val="bg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9pPr>
          </a:lstStyle>
          <a:p>
            <a:pPr marL="0" indent="0" eaLnBrk="1" hangingPunct="1">
              <a:buNone/>
            </a:pPr>
            <a:r>
              <a:rPr lang="zh-CN" altLang="en-US" dirty="0">
                <a:solidFill>
                  <a:srgbClr val="0000FF"/>
                </a:solidFill>
                <a:latin typeface="+mj-ea"/>
                <a:ea typeface="+mj-ea"/>
                <a:cs typeface="+mj-ea"/>
              </a:rPr>
              <a:t>人员构成：</a:t>
            </a:r>
            <a:endParaRPr lang="zh-CN" altLang="en-US" dirty="0">
              <a:latin typeface="+mj-ea"/>
              <a:ea typeface="+mj-ea"/>
              <a:cs typeface="+mj-ea"/>
            </a:endParaRPr>
          </a:p>
          <a:p>
            <a:pPr eaLnBrk="1" hangingPunct="1"/>
            <a:r>
              <a:rPr lang="zh-CN" altLang="en-US" sz="2400" dirty="0">
                <a:latin typeface="+mj-ea"/>
                <a:ea typeface="+mj-ea"/>
                <a:cs typeface="+mj-ea"/>
              </a:rPr>
              <a:t>项目经理（</a:t>
            </a:r>
            <a:r>
              <a:rPr lang="en-US" altLang="zh-CN" sz="2400" dirty="0">
                <a:latin typeface="+mj-ea"/>
                <a:ea typeface="+mj-ea"/>
                <a:cs typeface="+mj-ea"/>
              </a:rPr>
              <a:t>Project Manager</a:t>
            </a:r>
            <a:r>
              <a:rPr lang="zh-CN" altLang="en-US" sz="2400" dirty="0">
                <a:latin typeface="+mj-ea"/>
                <a:ea typeface="+mj-ea"/>
                <a:cs typeface="+mj-ea"/>
              </a:rPr>
              <a:t>，</a:t>
            </a:r>
            <a:r>
              <a:rPr lang="en-US" altLang="zh-CN" sz="2400" dirty="0">
                <a:latin typeface="+mj-ea"/>
                <a:ea typeface="+mj-ea"/>
                <a:cs typeface="+mj-ea"/>
              </a:rPr>
              <a:t>PM</a:t>
            </a:r>
            <a:r>
              <a:rPr lang="zh-CN" altLang="en-US" sz="2400" dirty="0">
                <a:latin typeface="+mj-ea"/>
                <a:ea typeface="+mj-ea"/>
                <a:cs typeface="+mj-ea"/>
              </a:rPr>
              <a:t>）</a:t>
            </a:r>
          </a:p>
          <a:p>
            <a:pPr eaLnBrk="1" hangingPunct="1"/>
            <a:r>
              <a:rPr lang="zh-CN" altLang="en-US" sz="2400" dirty="0">
                <a:latin typeface="+mj-ea"/>
                <a:ea typeface="+mj-ea"/>
                <a:cs typeface="+mj-ea"/>
              </a:rPr>
              <a:t>配置控制委员会（</a:t>
            </a:r>
            <a:r>
              <a:rPr lang="en-US" altLang="zh-CN" sz="2400" dirty="0">
                <a:latin typeface="+mj-ea"/>
                <a:ea typeface="+mj-ea"/>
                <a:cs typeface="+mj-ea"/>
              </a:rPr>
              <a:t>Configuration Control Board</a:t>
            </a:r>
            <a:r>
              <a:rPr lang="zh-CN" altLang="en-US" sz="2400" dirty="0">
                <a:latin typeface="+mj-ea"/>
                <a:ea typeface="+mj-ea"/>
                <a:cs typeface="+mj-ea"/>
              </a:rPr>
              <a:t>，</a:t>
            </a:r>
            <a:r>
              <a:rPr lang="en-US" altLang="zh-CN" sz="2400" dirty="0">
                <a:latin typeface="+mj-ea"/>
                <a:ea typeface="+mj-ea"/>
                <a:cs typeface="+mj-ea"/>
              </a:rPr>
              <a:t>CCB</a:t>
            </a:r>
            <a:r>
              <a:rPr lang="zh-CN" altLang="en-US" sz="2400" dirty="0">
                <a:latin typeface="+mj-ea"/>
                <a:ea typeface="+mj-ea"/>
                <a:cs typeface="+mj-ea"/>
              </a:rPr>
              <a:t>）</a:t>
            </a:r>
          </a:p>
          <a:p>
            <a:pPr eaLnBrk="1" hangingPunct="1"/>
            <a:r>
              <a:rPr lang="zh-CN" altLang="en-US" sz="2400" dirty="0">
                <a:latin typeface="+mj-ea"/>
                <a:ea typeface="+mj-ea"/>
                <a:cs typeface="+mj-ea"/>
              </a:rPr>
              <a:t>配置管理员（</a:t>
            </a:r>
            <a:r>
              <a:rPr lang="en-US" altLang="zh-CN" sz="2400" dirty="0">
                <a:latin typeface="+mj-ea"/>
                <a:ea typeface="+mj-ea"/>
                <a:cs typeface="+mj-ea"/>
              </a:rPr>
              <a:t>Configuration Management Officer</a:t>
            </a:r>
            <a:r>
              <a:rPr lang="zh-CN" altLang="en-US" sz="2400" dirty="0">
                <a:latin typeface="+mj-ea"/>
                <a:ea typeface="+mj-ea"/>
                <a:cs typeface="+mj-ea"/>
              </a:rPr>
              <a:t>，</a:t>
            </a:r>
            <a:r>
              <a:rPr lang="en-US" altLang="zh-CN" sz="2400" dirty="0">
                <a:latin typeface="+mj-ea"/>
                <a:ea typeface="+mj-ea"/>
                <a:cs typeface="+mj-ea"/>
              </a:rPr>
              <a:t>CMO</a:t>
            </a:r>
            <a:r>
              <a:rPr lang="zh-CN" altLang="en-US" sz="2400" dirty="0">
                <a:latin typeface="+mj-ea"/>
                <a:ea typeface="+mj-ea"/>
                <a:cs typeface="+mj-ea"/>
              </a:rPr>
              <a:t>）</a:t>
            </a:r>
          </a:p>
          <a:p>
            <a:pPr eaLnBrk="1" hangingPunct="1"/>
            <a:r>
              <a:rPr lang="zh-CN" altLang="en-US" sz="2400" dirty="0">
                <a:latin typeface="+mj-ea"/>
                <a:ea typeface="+mj-ea"/>
                <a:cs typeface="+mj-ea"/>
              </a:rPr>
              <a:t>系统集成员（</a:t>
            </a:r>
            <a:r>
              <a:rPr lang="en-US" altLang="zh-CN" sz="2400" dirty="0">
                <a:latin typeface="+mj-ea"/>
                <a:ea typeface="+mj-ea"/>
                <a:cs typeface="+mj-ea"/>
              </a:rPr>
              <a:t>System Integration Officer</a:t>
            </a:r>
            <a:r>
              <a:rPr lang="zh-CN" altLang="en-US" sz="2400" dirty="0">
                <a:latin typeface="+mj-ea"/>
                <a:ea typeface="+mj-ea"/>
                <a:cs typeface="+mj-ea"/>
              </a:rPr>
              <a:t>，</a:t>
            </a:r>
            <a:r>
              <a:rPr lang="en-US" altLang="zh-CN" sz="2400" dirty="0">
                <a:latin typeface="+mj-ea"/>
                <a:ea typeface="+mj-ea"/>
                <a:cs typeface="+mj-ea"/>
              </a:rPr>
              <a:t>SIO</a:t>
            </a:r>
            <a:r>
              <a:rPr lang="zh-CN" altLang="en-US" sz="2400" dirty="0">
                <a:latin typeface="+mj-ea"/>
                <a:ea typeface="+mj-ea"/>
                <a:cs typeface="+mj-ea"/>
              </a:rPr>
              <a:t>）</a:t>
            </a:r>
          </a:p>
          <a:p>
            <a:pPr eaLnBrk="1" hangingPunct="1"/>
            <a:r>
              <a:rPr lang="zh-CN" altLang="en-US" sz="2400" dirty="0">
                <a:latin typeface="+mj-ea"/>
                <a:ea typeface="+mj-ea"/>
                <a:cs typeface="+mj-ea"/>
              </a:rPr>
              <a:t>开发人员（</a:t>
            </a:r>
            <a:r>
              <a:rPr lang="en-US" altLang="zh-CN" sz="2400" dirty="0">
                <a:latin typeface="+mj-ea"/>
                <a:ea typeface="+mj-ea"/>
                <a:cs typeface="+mj-ea"/>
              </a:rPr>
              <a:t>Developer</a:t>
            </a:r>
            <a:r>
              <a:rPr lang="zh-CN" altLang="en-US" sz="2400" dirty="0">
                <a:latin typeface="+mj-ea"/>
                <a:ea typeface="+mj-ea"/>
                <a:cs typeface="+mj-ea"/>
              </a:rPr>
              <a:t>，</a:t>
            </a:r>
            <a:r>
              <a:rPr lang="en-US" altLang="zh-CN" sz="2400" dirty="0">
                <a:latin typeface="+mj-ea"/>
                <a:ea typeface="+mj-ea"/>
                <a:cs typeface="+mj-ea"/>
              </a:rPr>
              <a:t>DEV</a:t>
            </a:r>
            <a:r>
              <a:rPr lang="zh-CN" altLang="en-US" sz="2400" dirty="0">
                <a:latin typeface="+mj-ea"/>
                <a:ea typeface="+mj-ea"/>
                <a:cs typeface="+mj-ea"/>
              </a:rPr>
              <a:t>）</a:t>
            </a:r>
          </a:p>
        </p:txBody>
      </p:sp>
      <p:sp>
        <p:nvSpPr>
          <p:cNvPr id="4"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5.</a:t>
            </a:r>
            <a:r>
              <a:rPr lang="zh-CN" altLang="en-US" sz="4400" dirty="0">
                <a:latin typeface="隶书" panose="02010509060101010101" pitchFamily="49" charset="-122"/>
              </a:rPr>
              <a:t>软件配置管理 </a:t>
            </a:r>
            <a:r>
              <a:rPr lang="en-US" altLang="zh-CN" sz="4400" dirty="0">
                <a:latin typeface="隶书" panose="02010509060101010101" pitchFamily="49" charset="-122"/>
              </a:rPr>
              <a:t>– </a:t>
            </a:r>
            <a:r>
              <a:rPr lang="zh-CN" altLang="en-US" sz="4400" dirty="0">
                <a:latin typeface="隶书" panose="02010509060101010101" pitchFamily="49" charset="-122"/>
              </a:rPr>
              <a:t>流程</a:t>
            </a:r>
            <a:endParaRPr lang="zh-CN" altLang="en-US" sz="4400" b="0" kern="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pic>
        <p:nvPicPr>
          <p:cNvPr id="40965" name="Picture 7"/>
          <p:cNvPicPr>
            <a:picLocks noChangeAspect="1"/>
          </p:cNvPicPr>
          <p:nvPr/>
        </p:nvPicPr>
        <p:blipFill>
          <a:blip r:embed="rId3"/>
          <a:stretch>
            <a:fillRect/>
          </a:stretch>
        </p:blipFill>
        <p:spPr>
          <a:xfrm>
            <a:off x="1123950" y="1268730"/>
            <a:ext cx="5867400" cy="4949825"/>
          </a:xfrm>
          <a:prstGeom prst="rect">
            <a:avLst/>
          </a:prstGeom>
          <a:noFill/>
          <a:ln w="9525">
            <a:noFill/>
          </a:ln>
        </p:spPr>
      </p:pic>
      <p:sp>
        <p:nvSpPr>
          <p:cNvPr id="4"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5.</a:t>
            </a:r>
            <a:r>
              <a:rPr lang="zh-CN" altLang="en-US" sz="4400" dirty="0">
                <a:latin typeface="隶书" panose="02010509060101010101" pitchFamily="49" charset="-122"/>
              </a:rPr>
              <a:t>软件配置管理 </a:t>
            </a:r>
            <a:r>
              <a:rPr lang="en-US" altLang="zh-CN" sz="4400" dirty="0">
                <a:latin typeface="隶书" panose="02010509060101010101" pitchFamily="49" charset="-122"/>
              </a:rPr>
              <a:t>– </a:t>
            </a:r>
            <a:r>
              <a:rPr lang="zh-CN" altLang="en-US" sz="4400" dirty="0">
                <a:latin typeface="隶书" panose="02010509060101010101" pitchFamily="49" charset="-122"/>
              </a:rPr>
              <a:t>流程</a:t>
            </a:r>
            <a:endParaRPr lang="zh-CN" altLang="en-US" sz="4400" b="0" kern="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5" name="内容占位符 2"/>
          <p:cNvSpPr txBox="1"/>
          <p:nvPr/>
        </p:nvSpPr>
        <p:spPr>
          <a:xfrm>
            <a:off x="371475" y="981075"/>
            <a:ext cx="8458200" cy="4452938"/>
          </a:xfrm>
          <a:prstGeom prst="rect">
            <a:avLst/>
          </a:prstGeom>
        </p:spPr>
        <p:txBody>
          <a:bodyPr/>
          <a:lstStyle/>
          <a:p>
            <a:pPr marL="85725" marR="0" indent="-85725" algn="l" defTabSz="0">
              <a:spcBef>
                <a:spcPct val="20000"/>
              </a:spcBef>
              <a:buClr>
                <a:schemeClr val="accent2"/>
              </a:buClr>
              <a:buSzPct val="80000"/>
              <a:buFont typeface="Wingdings" panose="05000000000000000000" pitchFamily="2" charset="2"/>
              <a:buChar char="n"/>
              <a:defRPr/>
            </a:pPr>
            <a:r>
              <a:rPr kumimoji="0" lang="zh-CN" altLang="en-US" sz="2800" kern="0" cap="none" spc="0" normalizeH="0" baseline="0" noProof="0" dirty="0">
                <a:solidFill>
                  <a:schemeClr val="accent2"/>
                </a:solidFill>
                <a:latin typeface="楷体_GB2312" panose="02010609030101010101" pitchFamily="49" charset="-122"/>
                <a:ea typeface="楷体_GB2312" panose="02010609030101010101" pitchFamily="49" charset="-122"/>
                <a:cs typeface="+mn-cs"/>
                <a:sym typeface="HGP創英角ｺﾞｼｯｸUB" pitchFamily="2" charset="-128"/>
              </a:rPr>
              <a:t>软件配置项</a:t>
            </a:r>
            <a:endParaRPr kumimoji="0" lang="en-US" altLang="zh-CN" sz="2800" kern="0" cap="none" spc="0" normalizeH="0" baseline="0" noProof="0" dirty="0">
              <a:solidFill>
                <a:schemeClr val="accent2"/>
              </a:solidFill>
              <a:latin typeface="楷体_GB2312" panose="02010609030101010101" pitchFamily="49" charset="-122"/>
              <a:ea typeface="楷体_GB2312" panose="02010609030101010101" pitchFamily="49" charset="-122"/>
              <a:cs typeface="+mn-cs"/>
              <a:sym typeface="HGP創英角ｺﾞｼｯｸUB" pitchFamily="2" charset="-128"/>
            </a:endParaRPr>
          </a:p>
          <a:p>
            <a:pPr marL="85725" marR="0" indent="-85725" algn="l" defTabSz="0">
              <a:spcBef>
                <a:spcPct val="20000"/>
              </a:spcBef>
              <a:buClr>
                <a:schemeClr val="accent2"/>
              </a:buClr>
              <a:buSzPct val="80000"/>
              <a:buFont typeface="Wingdings" panose="05000000000000000000" pitchFamily="2" charset="2"/>
              <a:buChar char="n"/>
              <a:defRPr/>
            </a:pPr>
            <a:endParaRPr kumimoji="0" lang="en-US" altLang="zh-CN" sz="2800" kern="0" cap="none" spc="0" normalizeH="0" baseline="0" noProof="0" dirty="0">
              <a:solidFill>
                <a:schemeClr val="accent2"/>
              </a:solidFill>
              <a:latin typeface="楷体_GB2312" panose="02010609030101010101" pitchFamily="49" charset="-122"/>
              <a:ea typeface="楷体_GB2312" panose="02010609030101010101" pitchFamily="49" charset="-122"/>
              <a:cs typeface="+mn-cs"/>
              <a:sym typeface="HGP創英角ｺﾞｼｯｸUB" pitchFamily="2" charset="-128"/>
            </a:endParaRPr>
          </a:p>
          <a:p>
            <a:pPr marL="361950" marR="0" lvl="1" indent="-97155" algn="l" defTabSz="0" rtl="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u"/>
              <a:defRPr/>
            </a:pPr>
            <a:r>
              <a:rPr kumimoji="0" lang="zh-CN" altLang="en-US" sz="24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软件配置项：凡是纳入配置管理范畴的工作成果统称为配置项（</a:t>
            </a:r>
            <a:r>
              <a:rPr kumimoji="0" lang="en-US" altLang="zh-CN" sz="24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Configuration Item</a:t>
            </a:r>
            <a:r>
              <a:rPr kumimoji="0" lang="zh-CN" altLang="en-US" sz="24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a:t>
            </a:r>
            <a:r>
              <a:rPr kumimoji="0" lang="en-US" altLang="zh-CN" sz="24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CI</a:t>
            </a:r>
            <a:r>
              <a:rPr kumimoji="0" lang="zh-CN" altLang="en-US" sz="24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a:t>
            </a:r>
            <a:endParaRPr kumimoji="0" lang="en-US" altLang="zh-CN" sz="24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endParaRPr>
          </a:p>
          <a:p>
            <a:pPr marL="361950" marR="0" lvl="1" indent="-97155" algn="l" defTabSz="0" rtl="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u"/>
              <a:defRPr/>
            </a:pPr>
            <a:endParaRPr kumimoji="0" lang="en-US" altLang="zh-CN" sz="24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endParaRPr>
          </a:p>
          <a:p>
            <a:pPr marL="361950" marR="0" lvl="1" indent="-97155" algn="l" defTabSz="0" rtl="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u"/>
              <a:defRPr/>
            </a:pPr>
            <a:r>
              <a:rPr kumimoji="0" lang="zh-CN" altLang="en-US" sz="24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配置项主要有两大类：</a:t>
            </a:r>
            <a:endParaRPr kumimoji="0" lang="en-US" altLang="zh-CN" sz="24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endParaRPr>
          </a:p>
          <a:p>
            <a:pPr marL="628650" marR="0" lvl="2" indent="-87630" algn="l" defTabSz="0" rtl="0" eaLnBrk="0" fontAlgn="base" latinLnBrk="0" hangingPunct="0">
              <a:lnSpc>
                <a:spcPct val="100000"/>
              </a:lnSpc>
              <a:spcBef>
                <a:spcPct val="20000"/>
              </a:spcBef>
              <a:spcAft>
                <a:spcPct val="0"/>
              </a:spcAft>
              <a:buClr>
                <a:srgbClr val="9966FF"/>
              </a:buClr>
              <a:buSzPct val="80000"/>
              <a:buFont typeface="Wingdings" panose="05000000000000000000" pitchFamily="2" charset="2"/>
              <a:buChar char="ü"/>
              <a:defRPr/>
            </a:pPr>
            <a:r>
              <a:rPr kumimoji="0" lang="zh-CN" altLang="en-US" sz="20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属于产品组成部分的工作成果：如源代码、需求文档、设计文档、测试用例等等。</a:t>
            </a:r>
            <a:endParaRPr kumimoji="0" lang="en-US" altLang="zh-CN" sz="20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endParaRPr>
          </a:p>
          <a:p>
            <a:pPr marL="628650" marR="0" lvl="2" indent="-87630" algn="l" defTabSz="0" rtl="0" eaLnBrk="0" fontAlgn="base" latinLnBrk="0" hangingPunct="0">
              <a:lnSpc>
                <a:spcPct val="100000"/>
              </a:lnSpc>
              <a:spcBef>
                <a:spcPct val="20000"/>
              </a:spcBef>
              <a:spcAft>
                <a:spcPct val="0"/>
              </a:spcAft>
              <a:buClr>
                <a:srgbClr val="9966FF"/>
              </a:buClr>
              <a:buSzPct val="80000"/>
              <a:buFont typeface="Wingdings" panose="05000000000000000000" pitchFamily="2" charset="2"/>
              <a:buChar char="ü"/>
              <a:defRPr/>
            </a:pPr>
            <a:r>
              <a:rPr kumimoji="0" lang="zh-CN" altLang="en-US" sz="20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在管理过程中产生的文档，例如各种计划、状态报告等等，这些文档虽然不是产品的组成部分，但是值得保存。</a:t>
            </a:r>
          </a:p>
          <a:p>
            <a:pPr marL="85725" marR="0" indent="-85725" algn="l" defTabSz="0">
              <a:spcBef>
                <a:spcPct val="20000"/>
              </a:spcBef>
              <a:buClr>
                <a:schemeClr val="accent2"/>
              </a:buClr>
              <a:buSzPct val="80000"/>
              <a:buFont typeface="Wingdings" panose="05000000000000000000" pitchFamily="2" charset="2"/>
              <a:buChar char="n"/>
              <a:defRPr/>
            </a:pPr>
            <a:endParaRPr kumimoji="0" lang="zh-CN" altLang="en-US" sz="2800" b="0" kern="0" cap="none" spc="0" normalizeH="0" baseline="0" noProof="0" dirty="0">
              <a:solidFill>
                <a:schemeClr val="accent2"/>
              </a:solidFill>
              <a:latin typeface="+mn-lt"/>
              <a:ea typeface="+mn-ea"/>
              <a:cs typeface="+mn-cs"/>
              <a:sym typeface="HGP創英角ｺﾞｼｯｸUB" pitchFamily="2" charset="-128"/>
            </a:endParaRPr>
          </a:p>
        </p:txBody>
      </p:sp>
      <p:sp>
        <p:nvSpPr>
          <p:cNvPr id="48132" name="矩形 3"/>
          <p:cNvSpPr/>
          <p:nvPr/>
        </p:nvSpPr>
        <p:spPr>
          <a:xfrm>
            <a:off x="1289050" y="5300663"/>
            <a:ext cx="6540500" cy="831850"/>
          </a:xfrm>
          <a:prstGeom prst="rect">
            <a:avLst/>
          </a:prstGeom>
          <a:noFill/>
          <a:ln w="9525" cap="flat" cmpd="sng">
            <a:solidFill>
              <a:srgbClr val="92D050"/>
            </a:solidFill>
            <a:prstDash val="solid"/>
            <a:miter/>
            <a:headEnd type="none" w="med" len="med"/>
            <a:tailEnd type="none" w="med" len="med"/>
          </a:ln>
        </p:spPr>
        <p:txBody>
          <a:bodyPr>
            <a:spAutoFit/>
          </a:bodyPr>
          <a:lstStyle/>
          <a:p>
            <a:r>
              <a:rPr lang="zh-CN" altLang="en-US" sz="2400" dirty="0">
                <a:solidFill>
                  <a:srgbClr val="FF0000"/>
                </a:solidFill>
                <a:latin typeface="楷体_GB2312" panose="02010609030101010101" pitchFamily="49" charset="-122"/>
                <a:ea typeface="楷体_GB2312" panose="02010609030101010101" pitchFamily="49" charset="-122"/>
              </a:rPr>
              <a:t>   每个配置项的主要属性有：名称、标识符、文件状态、版本、作者、日期等。</a:t>
            </a:r>
          </a:p>
        </p:txBody>
      </p:sp>
      <p:sp>
        <p:nvSpPr>
          <p:cNvPr id="6"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5.</a:t>
            </a:r>
            <a:r>
              <a:rPr lang="zh-CN" altLang="en-US" sz="4400" dirty="0">
                <a:latin typeface="隶书" panose="02010509060101010101" pitchFamily="49" charset="-122"/>
              </a:rPr>
              <a:t>软件配置管理 </a:t>
            </a:r>
            <a:r>
              <a:rPr lang="en-US" altLang="zh-CN" sz="4400" dirty="0">
                <a:latin typeface="隶书" panose="02010509060101010101" pitchFamily="49" charset="-122"/>
              </a:rPr>
              <a:t>- </a:t>
            </a:r>
            <a:r>
              <a:rPr lang="zh-CN" altLang="en-US" sz="4400" dirty="0">
                <a:latin typeface="隶书" panose="02010509060101010101" pitchFamily="49" charset="-122"/>
              </a:rPr>
              <a:t>管理项</a:t>
            </a:r>
            <a:endParaRPr lang="zh-CN" altLang="en-US" sz="4400" b="0" kern="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内容占位符 6"/>
          <p:cNvGraphicFramePr/>
          <p:nvPr/>
        </p:nvGraphicFramePr>
        <p:xfrm>
          <a:off x="1257300" y="2263775"/>
          <a:ext cx="6029325" cy="2781360"/>
        </p:xfrm>
        <a:graphic>
          <a:graphicData uri="http://schemas.openxmlformats.org/drawingml/2006/table">
            <a:tbl>
              <a:tblPr>
                <a:effectLst/>
              </a:tblPr>
              <a:tblGrid>
                <a:gridCol w="1731287">
                  <a:extLst>
                    <a:ext uri="{9D8B030D-6E8A-4147-A177-3AD203B41FA5}">
                      <a16:colId xmlns:a16="http://schemas.microsoft.com/office/drawing/2014/main" val="20000"/>
                    </a:ext>
                  </a:extLst>
                </a:gridCol>
                <a:gridCol w="4298038">
                  <a:extLst>
                    <a:ext uri="{9D8B030D-6E8A-4147-A177-3AD203B41FA5}">
                      <a16:colId xmlns:a16="http://schemas.microsoft.com/office/drawing/2014/main" val="20001"/>
                    </a:ext>
                  </a:extLst>
                </a:gridCol>
              </a:tblGrid>
              <a:tr h="565809">
                <a:tc>
                  <a:txBody>
                    <a:bodyPr/>
                    <a:lstStyle/>
                    <a:p>
                      <a:pPr algn="just" fontAlgn="base" hangingPunct="0">
                        <a:lnSpc>
                          <a:spcPct val="150000"/>
                        </a:lnSpc>
                        <a:spcAft>
                          <a:spcPts val="0"/>
                        </a:spcAft>
                      </a:pPr>
                      <a:r>
                        <a:rPr lang="en-US" sz="2400" b="1" kern="0" dirty="0">
                          <a:latin typeface="楷体_GB2312" panose="02010609030101010101" pitchFamily="49" charset="-122"/>
                          <a:ea typeface="楷体_GB2312" panose="02010609030101010101" pitchFamily="49" charset="-122"/>
                          <a:cs typeface="Segoe Print" panose="02000600000000000000" charset="0"/>
                        </a:rPr>
                        <a:t>branch</a:t>
                      </a:r>
                      <a:endParaRPr lang="zh-CN" sz="2400" b="1" kern="100" dirty="0">
                        <a:latin typeface="楷体_GB2312" panose="02010609030101010101" pitchFamily="49" charset="-122"/>
                        <a:ea typeface="楷体_GB2312" panose="02010609030101010101" pitchFamily="49"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ase" hangingPunct="0">
                        <a:lnSpc>
                          <a:spcPct val="150000"/>
                        </a:lnSpc>
                        <a:spcAft>
                          <a:spcPts val="0"/>
                        </a:spcAft>
                      </a:pPr>
                      <a:r>
                        <a:rPr lang="zh-CN" sz="2400" b="1" kern="100" dirty="0">
                          <a:latin typeface="楷体_GB2312" panose="02010609030101010101" pitchFamily="49" charset="-122"/>
                          <a:ea typeface="楷体_GB2312" panose="02010609030101010101" pitchFamily="49" charset="-122"/>
                        </a:rPr>
                        <a:t>控制并行开发和维护分支</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92473">
                <a:tc>
                  <a:txBody>
                    <a:bodyPr/>
                    <a:lstStyle/>
                    <a:p>
                      <a:pPr algn="just" fontAlgn="base" hangingPunct="0">
                        <a:lnSpc>
                          <a:spcPct val="150000"/>
                        </a:lnSpc>
                        <a:spcAft>
                          <a:spcPts val="0"/>
                        </a:spcAft>
                      </a:pPr>
                      <a:r>
                        <a:rPr lang="en-US" sz="2400" b="1" kern="0" dirty="0">
                          <a:latin typeface="楷体_GB2312" panose="02010609030101010101" pitchFamily="49" charset="-122"/>
                          <a:ea typeface="楷体_GB2312" panose="02010609030101010101" pitchFamily="49" charset="-122"/>
                          <a:cs typeface="Segoe Print" panose="02000600000000000000" charset="0"/>
                        </a:rPr>
                        <a:t>build</a:t>
                      </a:r>
                      <a:endParaRPr lang="zh-CN" sz="2400" b="1" kern="100" dirty="0">
                        <a:latin typeface="楷体_GB2312" panose="02010609030101010101" pitchFamily="49" charset="-122"/>
                        <a:ea typeface="楷体_GB2312" panose="02010609030101010101" pitchFamily="49"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ase" hangingPunct="0">
                        <a:lnSpc>
                          <a:spcPct val="150000"/>
                        </a:lnSpc>
                        <a:spcAft>
                          <a:spcPts val="0"/>
                        </a:spcAft>
                      </a:pPr>
                      <a:r>
                        <a:rPr lang="zh-CN" altLang="en-US" sz="2400" b="1" kern="0" dirty="0">
                          <a:latin typeface="楷体_GB2312" panose="02010609030101010101" pitchFamily="49" charset="-122"/>
                          <a:ea typeface="楷体_GB2312" panose="02010609030101010101" pitchFamily="49" charset="-122"/>
                          <a:cs typeface="Segoe Print" panose="02000600000000000000" charset="0"/>
                        </a:rPr>
                        <a:t>测试</a:t>
                      </a:r>
                      <a:r>
                        <a:rPr lang="zh-CN" sz="2400" b="1" kern="0" dirty="0">
                          <a:latin typeface="楷体_GB2312" panose="02010609030101010101" pitchFamily="49" charset="-122"/>
                          <a:ea typeface="楷体_GB2312" panose="02010609030101010101" pitchFamily="49" charset="-122"/>
                          <a:cs typeface="Segoe Print" panose="02000600000000000000" charset="0"/>
                        </a:rPr>
                        <a:t>版本</a:t>
                      </a:r>
                      <a:r>
                        <a:rPr lang="zh-CN" altLang="en-US" sz="2400" b="1" kern="0" dirty="0">
                          <a:latin typeface="楷体_GB2312" panose="02010609030101010101" pitchFamily="49" charset="-122"/>
                          <a:ea typeface="楷体_GB2312" panose="02010609030101010101" pitchFamily="49" charset="-122"/>
                          <a:cs typeface="Segoe Print" panose="02000600000000000000" charset="0"/>
                        </a:rPr>
                        <a:t>基线</a:t>
                      </a:r>
                      <a:endParaRPr lang="zh-CN" sz="2400" b="1" kern="100" dirty="0">
                        <a:latin typeface="楷体_GB2312" panose="02010609030101010101" pitchFamily="49" charset="-122"/>
                        <a:ea typeface="楷体_GB2312" panose="02010609030101010101" pitchFamily="49"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61987">
                <a:tc>
                  <a:txBody>
                    <a:bodyPr/>
                    <a:lstStyle/>
                    <a:p>
                      <a:pPr algn="just" fontAlgn="base" hangingPunct="0">
                        <a:lnSpc>
                          <a:spcPct val="150000"/>
                        </a:lnSpc>
                        <a:spcAft>
                          <a:spcPts val="0"/>
                        </a:spcAft>
                      </a:pPr>
                      <a:r>
                        <a:rPr lang="en-US" sz="2400" b="1" kern="0">
                          <a:latin typeface="楷体_GB2312" panose="02010609030101010101" pitchFamily="49" charset="-122"/>
                          <a:ea typeface="楷体_GB2312" panose="02010609030101010101" pitchFamily="49" charset="-122"/>
                          <a:cs typeface="Segoe Print" panose="02000600000000000000" charset="0"/>
                        </a:rPr>
                        <a:t>code</a:t>
                      </a:r>
                      <a:endParaRPr lang="zh-CN" sz="2400" b="1" kern="100">
                        <a:latin typeface="楷体_GB2312" panose="02010609030101010101" pitchFamily="49" charset="-122"/>
                        <a:ea typeface="楷体_GB2312" panose="02010609030101010101" pitchFamily="49"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ase" hangingPunct="0">
                        <a:lnSpc>
                          <a:spcPct val="150000"/>
                        </a:lnSpc>
                        <a:spcAft>
                          <a:spcPts val="0"/>
                        </a:spcAft>
                      </a:pPr>
                      <a:r>
                        <a:rPr lang="zh-CN" sz="2400" b="1" kern="0" dirty="0">
                          <a:latin typeface="楷体_GB2312" panose="02010609030101010101" pitchFamily="49" charset="-122"/>
                          <a:ea typeface="楷体_GB2312" panose="02010609030101010101" pitchFamily="49" charset="-122"/>
                          <a:cs typeface="Segoe Print" panose="02000600000000000000" charset="0"/>
                        </a:rPr>
                        <a:t>源代码</a:t>
                      </a:r>
                      <a:endParaRPr lang="zh-CN" sz="2400" b="1" kern="100" dirty="0">
                        <a:latin typeface="楷体_GB2312" panose="02010609030101010101" pitchFamily="49" charset="-122"/>
                        <a:ea typeface="楷体_GB2312" panose="02010609030101010101" pitchFamily="49"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98176">
                <a:tc>
                  <a:txBody>
                    <a:bodyPr/>
                    <a:lstStyle/>
                    <a:p>
                      <a:pPr algn="just" fontAlgn="base" hangingPunct="0">
                        <a:lnSpc>
                          <a:spcPct val="150000"/>
                        </a:lnSpc>
                        <a:spcAft>
                          <a:spcPts val="0"/>
                        </a:spcAft>
                      </a:pPr>
                      <a:r>
                        <a:rPr lang="en-US" sz="2400" b="1" kern="0">
                          <a:latin typeface="楷体_GB2312" panose="02010609030101010101" pitchFamily="49" charset="-122"/>
                          <a:ea typeface="楷体_GB2312" panose="02010609030101010101" pitchFamily="49" charset="-122"/>
                          <a:cs typeface="Segoe Print" panose="02000600000000000000" charset="0"/>
                        </a:rPr>
                        <a:t>doc</a:t>
                      </a:r>
                      <a:endParaRPr lang="zh-CN" sz="2400" b="1" kern="100">
                        <a:latin typeface="楷体_GB2312" panose="02010609030101010101" pitchFamily="49" charset="-122"/>
                        <a:ea typeface="楷体_GB2312" panose="02010609030101010101" pitchFamily="49"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ase" hangingPunct="0">
                        <a:lnSpc>
                          <a:spcPct val="150000"/>
                        </a:lnSpc>
                        <a:spcAft>
                          <a:spcPts val="0"/>
                        </a:spcAft>
                      </a:pPr>
                      <a:r>
                        <a:rPr lang="zh-CN" sz="2400" b="1" kern="0" dirty="0">
                          <a:latin typeface="楷体_GB2312" panose="02010609030101010101" pitchFamily="49" charset="-122"/>
                          <a:ea typeface="楷体_GB2312" panose="02010609030101010101" pitchFamily="49" charset="-122"/>
                          <a:cs typeface="Segoe Print" panose="02000600000000000000" charset="0"/>
                        </a:rPr>
                        <a:t>文档目录</a:t>
                      </a:r>
                      <a:endParaRPr lang="zh-CN" sz="2400" b="1" kern="100" dirty="0">
                        <a:latin typeface="楷体_GB2312" panose="02010609030101010101" pitchFamily="49" charset="-122"/>
                        <a:ea typeface="楷体_GB2312" panose="02010609030101010101" pitchFamily="49"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11456">
                <a:tc>
                  <a:txBody>
                    <a:bodyPr/>
                    <a:lstStyle/>
                    <a:p>
                      <a:pPr algn="just" fontAlgn="base" hangingPunct="0">
                        <a:lnSpc>
                          <a:spcPct val="150000"/>
                        </a:lnSpc>
                        <a:spcAft>
                          <a:spcPts val="0"/>
                        </a:spcAft>
                      </a:pPr>
                      <a:r>
                        <a:rPr lang="en-US" sz="2400" b="1" kern="0">
                          <a:latin typeface="楷体_GB2312" panose="02010609030101010101" pitchFamily="49" charset="-122"/>
                          <a:ea typeface="楷体_GB2312" panose="02010609030101010101" pitchFamily="49" charset="-122"/>
                          <a:cs typeface="Segoe Print" panose="02000600000000000000" charset="0"/>
                        </a:rPr>
                        <a:t>release</a:t>
                      </a:r>
                      <a:endParaRPr lang="zh-CN" sz="2400" b="1" kern="100">
                        <a:latin typeface="楷体_GB2312" panose="02010609030101010101" pitchFamily="49" charset="-122"/>
                        <a:ea typeface="楷体_GB2312" panose="02010609030101010101" pitchFamily="49"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fontAlgn="base" hangingPunct="0">
                        <a:lnSpc>
                          <a:spcPct val="150000"/>
                        </a:lnSpc>
                        <a:spcAft>
                          <a:spcPts val="0"/>
                        </a:spcAft>
                      </a:pPr>
                      <a:r>
                        <a:rPr lang="zh-CN" sz="2400" b="1" kern="0" dirty="0">
                          <a:latin typeface="楷体_GB2312" panose="02010609030101010101" pitchFamily="49" charset="-122"/>
                          <a:ea typeface="楷体_GB2312" panose="02010609030101010101" pitchFamily="49" charset="-122"/>
                          <a:cs typeface="Segoe Print" panose="02000600000000000000" charset="0"/>
                        </a:rPr>
                        <a:t>发布版本</a:t>
                      </a:r>
                      <a:r>
                        <a:rPr lang="zh-CN" altLang="en-US" sz="2400" b="1" kern="0" dirty="0">
                          <a:latin typeface="楷体_GB2312" panose="02010609030101010101" pitchFamily="49" charset="-122"/>
                          <a:ea typeface="楷体_GB2312" panose="02010609030101010101" pitchFamily="49" charset="-122"/>
                          <a:cs typeface="Segoe Print" panose="02000600000000000000" charset="0"/>
                        </a:rPr>
                        <a:t>基线</a:t>
                      </a:r>
                      <a:endParaRPr lang="zh-CN" sz="2400" b="1" kern="100" dirty="0">
                        <a:latin typeface="楷体_GB2312" panose="02010609030101010101" pitchFamily="49" charset="-122"/>
                        <a:ea typeface="楷体_GB2312" panose="02010609030101010101" pitchFamily="49"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Rectangle 2"/>
          <p:cNvSpPr txBox="1">
            <a:spLocks noChangeArrowheads="1"/>
          </p:cNvSpPr>
          <p:nvPr/>
        </p:nvSpPr>
        <p:spPr bwMode="auto">
          <a:xfrm>
            <a:off x="366713" y="0"/>
            <a:ext cx="8353425" cy="692150"/>
          </a:xfrm>
          <a:prstGeom prst="rect">
            <a:avLst/>
          </a:prstGeom>
          <a:noFill/>
          <a:ln w="9525">
            <a:noFill/>
            <a:miter lim="800000"/>
          </a:ln>
        </p:spPr>
        <p:txBody>
          <a:bodyPr anchor="ctr"/>
          <a:lstStyle/>
          <a:p>
            <a:pPr marR="0" algn="l" defTabSz="914400" eaLnBrk="1" hangingPunct="1">
              <a:buClrTx/>
              <a:buSzTx/>
              <a:buFont typeface="Arial" panose="020B0604020202020204" pitchFamily="34" charset="0"/>
              <a:buNone/>
              <a:defRPr/>
            </a:pPr>
            <a:r>
              <a:rPr kumimoji="0" lang="en-US" altLang="zh-CN" sz="4400" kern="1200" cap="none" spc="0" normalizeH="0" baseline="0" noProof="0" dirty="0">
                <a:solidFill>
                  <a:srgbClr val="000066"/>
                </a:solidFill>
                <a:latin typeface="+mj-ea"/>
                <a:ea typeface="+mj-ea"/>
                <a:cs typeface="+mj-cs"/>
                <a:sym typeface="HGP創英角ｺﾞｼｯｸUB" pitchFamily="2" charset="-128"/>
              </a:rPr>
              <a:t>5.</a:t>
            </a:r>
            <a:r>
              <a:rPr kumimoji="0" lang="zh-CN" altLang="en-US" sz="4400" kern="1200" cap="none" spc="0" normalizeH="0" baseline="0" noProof="0" dirty="0">
                <a:solidFill>
                  <a:srgbClr val="000066"/>
                </a:solidFill>
                <a:latin typeface="+mj-ea"/>
                <a:ea typeface="+mj-ea"/>
                <a:cs typeface="+mj-cs"/>
                <a:sym typeface="HGP創英角ｺﾞｼｯｸUB" pitchFamily="2" charset="-128"/>
              </a:rPr>
              <a:t>软件配置管理</a:t>
            </a:r>
            <a:r>
              <a:rPr kumimoji="0" lang="en-US" altLang="zh-CN" sz="4400" kern="1200" cap="none" spc="0" normalizeH="0" baseline="0" noProof="0" dirty="0">
                <a:solidFill>
                  <a:srgbClr val="000066"/>
                </a:solidFill>
                <a:latin typeface="+mj-ea"/>
                <a:ea typeface="+mj-ea"/>
                <a:cs typeface="+mj-cs"/>
                <a:sym typeface="HGP創英角ｺﾞｼｯｸUB" pitchFamily="2" charset="-128"/>
              </a:rPr>
              <a:t>-</a:t>
            </a:r>
            <a:r>
              <a:rPr kumimoji="0" lang="zh-CN" altLang="en-US" sz="4400" kern="1200" cap="none" spc="0" normalizeH="0" baseline="0" noProof="0" dirty="0">
                <a:solidFill>
                  <a:srgbClr val="000066"/>
                </a:solidFill>
                <a:latin typeface="+mj-ea"/>
                <a:ea typeface="+mj-ea"/>
                <a:cs typeface="+mj-cs"/>
                <a:sym typeface="HGP創英角ｺﾞｼｯｸUB" pitchFamily="2" charset="-128"/>
              </a:rPr>
              <a:t>配置项</a:t>
            </a:r>
          </a:p>
        </p:txBody>
      </p:sp>
      <p:sp>
        <p:nvSpPr>
          <p:cNvPr id="49175" name="TextBox 4"/>
          <p:cNvSpPr txBox="1"/>
          <p:nvPr/>
        </p:nvSpPr>
        <p:spPr>
          <a:xfrm>
            <a:off x="857250" y="1266825"/>
            <a:ext cx="1504950" cy="461963"/>
          </a:xfrm>
          <a:prstGeom prst="rect">
            <a:avLst/>
          </a:prstGeom>
          <a:noFill/>
          <a:ln w="9525">
            <a:noFill/>
          </a:ln>
        </p:spPr>
        <p:txBody>
          <a:bodyPr>
            <a:spAutoFit/>
          </a:bodyPr>
          <a:lstStyle/>
          <a:p>
            <a:pPr marL="0" lvl="1" indent="0" algn="l"/>
            <a:r>
              <a:rPr lang="zh-CN" altLang="en-US" sz="2400" dirty="0">
                <a:solidFill>
                  <a:srgbClr val="0000FF"/>
                </a:solidFill>
                <a:latin typeface="楷体_GB2312" panose="02010609030101010101" pitchFamily="49" charset="-122"/>
                <a:ea typeface="楷体_GB2312" panose="02010609030101010101" pitchFamily="49" charset="-122"/>
                <a:sym typeface="宋体" panose="02010600030101010101" pitchFamily="2" charset="-122"/>
              </a:rPr>
              <a:t>目录结构</a:t>
            </a:r>
            <a:endParaRPr lang="en-US" altLang="zh-CN" sz="2400" dirty="0">
              <a:solidFill>
                <a:srgbClr val="0000FF"/>
              </a:solidFill>
              <a:latin typeface="楷体_GB2312" panose="02010609030101010101" pitchFamily="49" charset="-122"/>
              <a:ea typeface="楷体_GB2312" panose="02010609030101010101" pitchFamily="49" charset="-122"/>
              <a:sym typeface="宋体" panose="02010600030101010101" pitchFamily="2"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1200" cap="none" spc="0" normalizeH="0" baseline="0" noProof="0" dirty="0">
                <a:ln>
                  <a:noFill/>
                </a:ln>
                <a:solidFill>
                  <a:srgbClr val="000066"/>
                </a:solidFill>
                <a:effectLst/>
                <a:uLnTx/>
                <a:uFillTx/>
                <a:latin typeface="+mj-ea"/>
                <a:ea typeface="+mj-ea"/>
                <a:cs typeface="+mj-cs"/>
                <a:sym typeface="HGP創英角ｺﾞｼｯｸUB" pitchFamily="2" charset="-128"/>
              </a:rPr>
              <a:t>5.</a:t>
            </a:r>
            <a:r>
              <a:rPr kumimoji="0" lang="zh-CN" altLang="en-US" sz="4400" b="1" i="0" u="none" strike="noStrike" kern="1200" cap="none" spc="0" normalizeH="0" baseline="0" noProof="0" dirty="0">
                <a:ln>
                  <a:noFill/>
                </a:ln>
                <a:solidFill>
                  <a:srgbClr val="000066"/>
                </a:solidFill>
                <a:effectLst/>
                <a:uLnTx/>
                <a:uFillTx/>
                <a:latin typeface="+mj-ea"/>
                <a:ea typeface="+mj-ea"/>
                <a:cs typeface="+mj-cs"/>
                <a:sym typeface="HGP創英角ｺﾞｼｯｸUB" pitchFamily="2" charset="-128"/>
              </a:rPr>
              <a:t>软件配置管理</a:t>
            </a:r>
            <a:r>
              <a:rPr kumimoji="0" lang="en-US" altLang="zh-CN" sz="4400" b="1" i="0" u="none" strike="noStrike" kern="1200" cap="none" spc="0" normalizeH="0" baseline="0" noProof="0" dirty="0">
                <a:ln>
                  <a:noFill/>
                </a:ln>
                <a:solidFill>
                  <a:srgbClr val="000066"/>
                </a:solidFill>
                <a:effectLst/>
                <a:uLnTx/>
                <a:uFillTx/>
                <a:latin typeface="+mj-ea"/>
                <a:ea typeface="+mj-ea"/>
                <a:cs typeface="+mj-cs"/>
                <a:sym typeface="HGP創英角ｺﾞｼｯｸUB" pitchFamily="2" charset="-128"/>
              </a:rPr>
              <a:t>-</a:t>
            </a:r>
            <a:r>
              <a:rPr kumimoji="0" lang="zh-CN" altLang="en-US" sz="4400" b="1" i="0" u="none" strike="noStrike" kern="1200" cap="none" spc="0" normalizeH="0" baseline="0" noProof="0" dirty="0">
                <a:ln>
                  <a:noFill/>
                </a:ln>
                <a:solidFill>
                  <a:srgbClr val="000066"/>
                </a:solidFill>
                <a:effectLst/>
                <a:uLnTx/>
                <a:uFillTx/>
                <a:latin typeface="+mj-ea"/>
                <a:ea typeface="+mj-ea"/>
                <a:cs typeface="+mj-cs"/>
                <a:sym typeface="HGP創英角ｺﾞｼｯｸUB" pitchFamily="2" charset="-128"/>
              </a:rPr>
              <a:t>配置项</a:t>
            </a:r>
          </a:p>
        </p:txBody>
      </p:sp>
      <p:graphicFrame>
        <p:nvGraphicFramePr>
          <p:cNvPr id="5" name="内容占位符 7"/>
          <p:cNvGraphicFramePr/>
          <p:nvPr/>
        </p:nvGraphicFramePr>
        <p:xfrm>
          <a:off x="547688" y="1400175"/>
          <a:ext cx="8215373" cy="4964911"/>
        </p:xfrm>
        <a:graphic>
          <a:graphicData uri="http://schemas.openxmlformats.org/drawingml/2006/table">
            <a:tbl>
              <a:tblPr firstRow="1" bandRow="1">
                <a:tableStyleId>{2A488322-F2BA-4B5B-9748-0D474271808F}</a:tableStyleId>
              </a:tblPr>
              <a:tblGrid>
                <a:gridCol w="2143142">
                  <a:extLst>
                    <a:ext uri="{9D8B030D-6E8A-4147-A177-3AD203B41FA5}">
                      <a16:colId xmlns:a16="http://schemas.microsoft.com/office/drawing/2014/main" val="20000"/>
                    </a:ext>
                  </a:extLst>
                </a:gridCol>
                <a:gridCol w="6072231">
                  <a:extLst>
                    <a:ext uri="{9D8B030D-6E8A-4147-A177-3AD203B41FA5}">
                      <a16:colId xmlns:a16="http://schemas.microsoft.com/office/drawing/2014/main" val="20001"/>
                    </a:ext>
                  </a:extLst>
                </a:gridCol>
              </a:tblGrid>
              <a:tr h="414323">
                <a:tc>
                  <a:txBody>
                    <a:bodyPr/>
                    <a:lstStyle/>
                    <a:p>
                      <a:pPr algn="just" fontAlgn="base" hangingPunct="0">
                        <a:spcAft>
                          <a:spcPts val="0"/>
                        </a:spcAft>
                      </a:pPr>
                      <a:r>
                        <a:rPr lang="zh-CN" altLang="en-US" sz="2000" kern="100" dirty="0">
                          <a:latin typeface="楷体_GB2312" panose="02010609030101010101" pitchFamily="49" charset="-122"/>
                          <a:ea typeface="楷体_GB2312" panose="02010609030101010101" pitchFamily="49" charset="-122"/>
                        </a:rPr>
                        <a:t>目录</a:t>
                      </a:r>
                      <a:endParaRPr lang="zh-CN" sz="2000" kern="100" dirty="0">
                        <a:latin typeface="楷体_GB2312" panose="02010609030101010101" pitchFamily="49" charset="-122"/>
                        <a:ea typeface="楷体_GB2312" panose="02010609030101010101" pitchFamily="49" charset="-122"/>
                      </a:endParaRPr>
                    </a:p>
                  </a:txBody>
                  <a:tcPr marL="68580" marR="68580" marT="0" marB="0" anchor="ctr"/>
                </a:tc>
                <a:tc>
                  <a:txBody>
                    <a:bodyPr/>
                    <a:lstStyle/>
                    <a:p>
                      <a:pPr algn="just" fontAlgn="base" hangingPunct="0">
                        <a:spcAft>
                          <a:spcPts val="0"/>
                        </a:spcAft>
                      </a:pPr>
                      <a:r>
                        <a:rPr lang="zh-CN" altLang="en-US" sz="2000" kern="100" dirty="0">
                          <a:latin typeface="楷体_GB2312" panose="02010609030101010101" pitchFamily="49" charset="-122"/>
                          <a:ea typeface="楷体_GB2312" panose="02010609030101010101" pitchFamily="49" charset="-122"/>
                        </a:rPr>
                        <a:t>文档类型</a:t>
                      </a:r>
                      <a:endParaRPr lang="zh-CN" sz="2000" kern="100" dirty="0">
                        <a:latin typeface="楷体_GB2312" panose="02010609030101010101" pitchFamily="49" charset="-122"/>
                        <a:ea typeface="楷体_GB2312" panose="02010609030101010101" pitchFamily="49" charset="-122"/>
                      </a:endParaRPr>
                    </a:p>
                  </a:txBody>
                  <a:tcPr marL="68580" marR="68580" marT="0" marB="0" anchor="ctr"/>
                </a:tc>
                <a:extLst>
                  <a:ext uri="{0D108BD9-81ED-4DB2-BD59-A6C34878D82A}">
                    <a16:rowId xmlns:a16="http://schemas.microsoft.com/office/drawing/2014/main" val="10000"/>
                  </a:ext>
                </a:extLst>
              </a:tr>
              <a:tr h="650084">
                <a:tc>
                  <a:txBody>
                    <a:bodyPr/>
                    <a:lstStyle/>
                    <a:p>
                      <a:pPr marL="0" marR="0" indent="0" algn="just" defTabSz="914400" rtl="0" eaLnBrk="1" fontAlgn="base" latinLnBrk="0" hangingPunct="0">
                        <a:lnSpc>
                          <a:spcPct val="100000"/>
                        </a:lnSpc>
                        <a:spcBef>
                          <a:spcPts val="0"/>
                        </a:spcBef>
                        <a:spcAft>
                          <a:spcPts val="0"/>
                        </a:spcAft>
                        <a:buClrTx/>
                        <a:buSzTx/>
                        <a:buFontTx/>
                        <a:buNone/>
                        <a:defRPr/>
                      </a:pPr>
                      <a:r>
                        <a:rPr lang="en-US" sz="2000" b="1" kern="100" dirty="0">
                          <a:latin typeface="楷体_GB2312" panose="02010609030101010101" pitchFamily="49" charset="-122"/>
                          <a:ea typeface="楷体_GB2312" panose="02010609030101010101" pitchFamily="49" charset="-122"/>
                        </a:rPr>
                        <a:t>01plan</a:t>
                      </a:r>
                      <a:endParaRPr lang="zh-CN" altLang="en-US" sz="2000" b="1" kern="100" dirty="0">
                        <a:latin typeface="楷体_GB2312" panose="02010609030101010101" pitchFamily="49" charset="-122"/>
                        <a:ea typeface="楷体_GB2312" panose="02010609030101010101" pitchFamily="49" charset="-122"/>
                      </a:endParaRPr>
                    </a:p>
                    <a:p>
                      <a:pPr algn="just" fontAlgn="base" hangingPunct="0">
                        <a:spcAft>
                          <a:spcPts val="0"/>
                        </a:spcAft>
                      </a:pPr>
                      <a:endParaRPr lang="zh-CN" sz="2000" b="1" kern="100" dirty="0">
                        <a:latin typeface="楷体_GB2312" panose="02010609030101010101" pitchFamily="49" charset="-122"/>
                        <a:ea typeface="楷体_GB2312" panose="02010609030101010101" pitchFamily="49" charset="-122"/>
                      </a:endParaRPr>
                    </a:p>
                  </a:txBody>
                  <a:tcPr marL="68580" marR="68580" marT="0" marB="0" anchor="ctr"/>
                </a:tc>
                <a:tc>
                  <a:txBody>
                    <a:bodyPr/>
                    <a:lstStyle/>
                    <a:p>
                      <a:pPr marL="0" marR="0" indent="0" algn="just" defTabSz="914400" rtl="0" eaLnBrk="1" fontAlgn="base" latinLnBrk="0" hangingPunct="0">
                        <a:lnSpc>
                          <a:spcPct val="100000"/>
                        </a:lnSpc>
                        <a:spcBef>
                          <a:spcPts val="0"/>
                        </a:spcBef>
                        <a:spcAft>
                          <a:spcPts val="0"/>
                        </a:spcAft>
                        <a:buClrTx/>
                        <a:buSzTx/>
                        <a:buFontTx/>
                        <a:buNone/>
                        <a:defRPr/>
                      </a:pPr>
                      <a:r>
                        <a:rPr lang="zh-CN" altLang="en-US" sz="2000" kern="100" dirty="0">
                          <a:latin typeface="楷体_GB2312" panose="02010609030101010101" pitchFamily="49" charset="-122"/>
                          <a:ea typeface="楷体_GB2312" panose="02010609030101010101" pitchFamily="49" charset="-122"/>
                        </a:rPr>
                        <a:t>估算清单、计划、计划变更单、项目立项书、验收与考核标准等计划相关文档</a:t>
                      </a:r>
                    </a:p>
                  </a:txBody>
                  <a:tcPr marL="68580" marR="68580" marT="0" marB="0" anchor="ctr"/>
                </a:tc>
                <a:extLst>
                  <a:ext uri="{0D108BD9-81ED-4DB2-BD59-A6C34878D82A}">
                    <a16:rowId xmlns:a16="http://schemas.microsoft.com/office/drawing/2014/main" val="10001"/>
                  </a:ext>
                </a:extLst>
              </a:tr>
              <a:tr h="650084">
                <a:tc>
                  <a:txBody>
                    <a:bodyPr/>
                    <a:lstStyle/>
                    <a:p>
                      <a:pPr algn="just" fontAlgn="base" hangingPunct="0">
                        <a:spcAft>
                          <a:spcPts val="0"/>
                        </a:spcAft>
                      </a:pPr>
                      <a:r>
                        <a:rPr lang="en-US" sz="2000" b="1" kern="100" dirty="0">
                          <a:latin typeface="楷体_GB2312" panose="02010609030101010101" pitchFamily="49" charset="-122"/>
                          <a:ea typeface="楷体_GB2312" panose="02010609030101010101" pitchFamily="49" charset="-122"/>
                        </a:rPr>
                        <a:t>02requirement</a:t>
                      </a:r>
                      <a:endParaRPr lang="zh-CN" sz="2000" b="1" kern="100" dirty="0">
                        <a:latin typeface="楷体_GB2312" panose="02010609030101010101" pitchFamily="49" charset="-122"/>
                        <a:ea typeface="楷体_GB2312" panose="02010609030101010101" pitchFamily="49" charset="-122"/>
                      </a:endParaRPr>
                    </a:p>
                  </a:txBody>
                  <a:tcPr marL="68580" marR="68580" marT="0" marB="0" anchor="ctr"/>
                </a:tc>
                <a:tc>
                  <a:txBody>
                    <a:bodyPr/>
                    <a:lstStyle/>
                    <a:p>
                      <a:pPr marL="0" marR="0" indent="0" algn="just" defTabSz="914400" rtl="0" eaLnBrk="1" fontAlgn="base" latinLnBrk="0" hangingPunct="0">
                        <a:lnSpc>
                          <a:spcPct val="100000"/>
                        </a:lnSpc>
                        <a:spcBef>
                          <a:spcPts val="0"/>
                        </a:spcBef>
                        <a:spcAft>
                          <a:spcPts val="0"/>
                        </a:spcAft>
                        <a:buClrTx/>
                        <a:buSzTx/>
                        <a:buFontTx/>
                        <a:buNone/>
                        <a:defRPr/>
                      </a:pPr>
                      <a:r>
                        <a:rPr lang="zh-CN" altLang="en-US" sz="2000" kern="100" dirty="0">
                          <a:latin typeface="楷体_GB2312" panose="02010609030101010101" pitchFamily="49" charset="-122"/>
                          <a:ea typeface="楷体_GB2312" panose="02010609030101010101" pitchFamily="49" charset="-122"/>
                        </a:rPr>
                        <a:t>概要需求列表、详细需求列表</a:t>
                      </a:r>
                    </a:p>
                  </a:txBody>
                  <a:tcPr marL="68580" marR="68580" marT="0" marB="0" anchor="ctr"/>
                </a:tc>
                <a:extLst>
                  <a:ext uri="{0D108BD9-81ED-4DB2-BD59-A6C34878D82A}">
                    <a16:rowId xmlns:a16="http://schemas.microsoft.com/office/drawing/2014/main" val="10002"/>
                  </a:ext>
                </a:extLst>
              </a:tr>
              <a:tr h="650084">
                <a:tc>
                  <a:txBody>
                    <a:bodyPr/>
                    <a:lstStyle/>
                    <a:p>
                      <a:pPr algn="just" fontAlgn="base" hangingPunct="0">
                        <a:spcAft>
                          <a:spcPts val="0"/>
                        </a:spcAft>
                      </a:pPr>
                      <a:r>
                        <a:rPr lang="en-US" sz="2000" b="1" kern="100" dirty="0">
                          <a:latin typeface="楷体_GB2312" panose="02010609030101010101" pitchFamily="49" charset="-122"/>
                          <a:ea typeface="楷体_GB2312" panose="02010609030101010101" pitchFamily="49" charset="-122"/>
                        </a:rPr>
                        <a:t>03design</a:t>
                      </a:r>
                      <a:endParaRPr lang="zh-CN" sz="2000" b="1" kern="100" dirty="0">
                        <a:latin typeface="楷体_GB2312" panose="02010609030101010101" pitchFamily="49" charset="-122"/>
                        <a:ea typeface="楷体_GB2312" panose="02010609030101010101" pitchFamily="49" charset="-122"/>
                      </a:endParaRPr>
                    </a:p>
                  </a:txBody>
                  <a:tcPr marL="68580" marR="68580" marT="0" marB="0" anchor="ctr"/>
                </a:tc>
                <a:tc>
                  <a:txBody>
                    <a:bodyPr/>
                    <a:lstStyle/>
                    <a:p>
                      <a:pPr algn="just" fontAlgn="base" hangingPunct="0">
                        <a:spcAft>
                          <a:spcPts val="0"/>
                        </a:spcAft>
                      </a:pPr>
                      <a:r>
                        <a:rPr lang="zh-CN" sz="2000" kern="100" dirty="0">
                          <a:latin typeface="楷体_GB2312" panose="02010609030101010101" pitchFamily="49" charset="-122"/>
                          <a:ea typeface="楷体_GB2312" panose="02010609030101010101" pitchFamily="49" charset="-122"/>
                        </a:rPr>
                        <a:t>详细设计、架构设计、概要设计、数据库设计、接口设计等</a:t>
                      </a:r>
                    </a:p>
                  </a:txBody>
                  <a:tcPr marL="68580" marR="68580" marT="0" marB="0" anchor="ctr"/>
                </a:tc>
                <a:extLst>
                  <a:ext uri="{0D108BD9-81ED-4DB2-BD59-A6C34878D82A}">
                    <a16:rowId xmlns:a16="http://schemas.microsoft.com/office/drawing/2014/main" val="10003"/>
                  </a:ext>
                </a:extLst>
              </a:tr>
              <a:tr h="650084">
                <a:tc>
                  <a:txBody>
                    <a:bodyPr/>
                    <a:lstStyle/>
                    <a:p>
                      <a:pPr algn="just" fontAlgn="base" hangingPunct="0">
                        <a:spcAft>
                          <a:spcPts val="0"/>
                        </a:spcAft>
                      </a:pPr>
                      <a:r>
                        <a:rPr lang="en-US" sz="2000" b="1" kern="100" dirty="0">
                          <a:latin typeface="楷体_GB2312" panose="02010609030101010101" pitchFamily="49" charset="-122"/>
                          <a:ea typeface="楷体_GB2312" panose="02010609030101010101" pitchFamily="49" charset="-122"/>
                        </a:rPr>
                        <a:t>04test</a:t>
                      </a:r>
                      <a:endParaRPr lang="zh-CN" sz="2000" b="1" kern="100" dirty="0">
                        <a:latin typeface="楷体_GB2312" panose="02010609030101010101" pitchFamily="49" charset="-122"/>
                        <a:ea typeface="楷体_GB2312" panose="02010609030101010101" pitchFamily="49" charset="-122"/>
                      </a:endParaRPr>
                    </a:p>
                  </a:txBody>
                  <a:tcPr marL="68580" marR="68580" marT="0" marB="0" anchor="ctr"/>
                </a:tc>
                <a:tc>
                  <a:txBody>
                    <a:bodyPr/>
                    <a:lstStyle/>
                    <a:p>
                      <a:pPr algn="just" fontAlgn="base" hangingPunct="0">
                        <a:spcAft>
                          <a:spcPts val="0"/>
                        </a:spcAft>
                      </a:pPr>
                      <a:r>
                        <a:rPr lang="zh-CN" sz="2000" kern="100" dirty="0">
                          <a:latin typeface="楷体_GB2312" panose="02010609030101010101" pitchFamily="49" charset="-122"/>
                          <a:ea typeface="楷体_GB2312" panose="02010609030101010101" pitchFamily="49" charset="-122"/>
                        </a:rPr>
                        <a:t>测试计划，测试用例、测试工具、测试报告等</a:t>
                      </a:r>
                    </a:p>
                  </a:txBody>
                  <a:tcPr marL="68580" marR="68580" marT="0" marB="0" anchor="ctr"/>
                </a:tc>
                <a:extLst>
                  <a:ext uri="{0D108BD9-81ED-4DB2-BD59-A6C34878D82A}">
                    <a16:rowId xmlns:a16="http://schemas.microsoft.com/office/drawing/2014/main" val="10004"/>
                  </a:ext>
                </a:extLst>
              </a:tr>
              <a:tr h="650084">
                <a:tc>
                  <a:txBody>
                    <a:bodyPr/>
                    <a:lstStyle/>
                    <a:p>
                      <a:pPr algn="just" fontAlgn="base" hangingPunct="0">
                        <a:spcAft>
                          <a:spcPts val="0"/>
                        </a:spcAft>
                      </a:pPr>
                      <a:r>
                        <a:rPr lang="en-US" sz="2000" b="1" kern="100" dirty="0">
                          <a:latin typeface="楷体_GB2312" panose="02010609030101010101" pitchFamily="49" charset="-122"/>
                          <a:ea typeface="楷体_GB2312" panose="02010609030101010101" pitchFamily="49" charset="-122"/>
                        </a:rPr>
                        <a:t>05manual</a:t>
                      </a:r>
                      <a:endParaRPr lang="zh-CN" sz="2000" b="1" kern="100" dirty="0">
                        <a:latin typeface="楷体_GB2312" panose="02010609030101010101" pitchFamily="49" charset="-122"/>
                        <a:ea typeface="楷体_GB2312" panose="02010609030101010101" pitchFamily="49" charset="-122"/>
                      </a:endParaRPr>
                    </a:p>
                  </a:txBody>
                  <a:tcPr marL="68580" marR="68580" marT="0" marB="0" anchor="ctr"/>
                </a:tc>
                <a:tc>
                  <a:txBody>
                    <a:bodyPr/>
                    <a:lstStyle/>
                    <a:p>
                      <a:pPr algn="just" fontAlgn="base" hangingPunct="0">
                        <a:spcAft>
                          <a:spcPts val="0"/>
                        </a:spcAft>
                      </a:pPr>
                      <a:r>
                        <a:rPr lang="zh-CN" sz="2000" kern="100" dirty="0">
                          <a:latin typeface="楷体_GB2312" panose="02010609030101010101" pitchFamily="49" charset="-122"/>
                          <a:ea typeface="楷体_GB2312" panose="02010609030101010101" pitchFamily="49" charset="-122"/>
                        </a:rPr>
                        <a:t>使用手册、安装说明，系统维护手册等客户文档</a:t>
                      </a:r>
                    </a:p>
                  </a:txBody>
                  <a:tcPr marL="68580" marR="68580" marT="0" marB="0" anchor="ctr"/>
                </a:tc>
                <a:extLst>
                  <a:ext uri="{0D108BD9-81ED-4DB2-BD59-A6C34878D82A}">
                    <a16:rowId xmlns:a16="http://schemas.microsoft.com/office/drawing/2014/main" val="10005"/>
                  </a:ext>
                </a:extLst>
              </a:tr>
              <a:tr h="650084">
                <a:tc>
                  <a:txBody>
                    <a:bodyPr/>
                    <a:lstStyle/>
                    <a:p>
                      <a:pPr algn="just" fontAlgn="base" hangingPunct="0">
                        <a:spcAft>
                          <a:spcPts val="0"/>
                        </a:spcAft>
                      </a:pPr>
                      <a:r>
                        <a:rPr lang="en-US" sz="2000" b="1" kern="100">
                          <a:latin typeface="楷体_GB2312" panose="02010609030101010101" pitchFamily="49" charset="-122"/>
                          <a:ea typeface="楷体_GB2312" panose="02010609030101010101" pitchFamily="49" charset="-122"/>
                        </a:rPr>
                        <a:t>06summary</a:t>
                      </a:r>
                      <a:endParaRPr lang="zh-CN" sz="2000" b="1" kern="100">
                        <a:latin typeface="楷体_GB2312" panose="02010609030101010101" pitchFamily="49" charset="-122"/>
                        <a:ea typeface="楷体_GB2312" panose="02010609030101010101" pitchFamily="49" charset="-122"/>
                      </a:endParaRPr>
                    </a:p>
                  </a:txBody>
                  <a:tcPr marL="68580" marR="68580" marT="0" marB="0" anchor="ctr"/>
                </a:tc>
                <a:tc>
                  <a:txBody>
                    <a:bodyPr/>
                    <a:lstStyle/>
                    <a:p>
                      <a:pPr algn="just" fontAlgn="base" hangingPunct="0">
                        <a:spcAft>
                          <a:spcPts val="0"/>
                        </a:spcAft>
                      </a:pPr>
                      <a:r>
                        <a:rPr lang="zh-CN" sz="2000" kern="100" dirty="0">
                          <a:latin typeface="楷体_GB2312" panose="02010609030101010101" pitchFamily="49" charset="-122"/>
                          <a:ea typeface="楷体_GB2312" panose="02010609030101010101" pitchFamily="49" charset="-122"/>
                        </a:rPr>
                        <a:t>会议纪要、项目周报、阶段报告、关闭报告、各阶段评审报告</a:t>
                      </a:r>
                    </a:p>
                  </a:txBody>
                  <a:tcPr marL="68580" marR="68580" marT="0" marB="0" anchor="ctr"/>
                </a:tc>
                <a:extLst>
                  <a:ext uri="{0D108BD9-81ED-4DB2-BD59-A6C34878D82A}">
                    <a16:rowId xmlns:a16="http://schemas.microsoft.com/office/drawing/2014/main" val="10006"/>
                  </a:ext>
                </a:extLst>
              </a:tr>
              <a:tr h="650084">
                <a:tc>
                  <a:txBody>
                    <a:bodyPr/>
                    <a:lstStyle/>
                    <a:p>
                      <a:pPr algn="just" fontAlgn="base" hangingPunct="0">
                        <a:spcAft>
                          <a:spcPts val="0"/>
                        </a:spcAft>
                      </a:pPr>
                      <a:r>
                        <a:rPr lang="en-US" sz="2000" b="1" kern="100" dirty="0">
                          <a:latin typeface="楷体_GB2312" panose="02010609030101010101" pitchFamily="49" charset="-122"/>
                          <a:ea typeface="楷体_GB2312" panose="02010609030101010101" pitchFamily="49" charset="-122"/>
                        </a:rPr>
                        <a:t>07sale</a:t>
                      </a:r>
                      <a:endParaRPr lang="zh-CN" sz="2000" b="1" kern="100" dirty="0">
                        <a:latin typeface="楷体_GB2312" panose="02010609030101010101" pitchFamily="49" charset="-122"/>
                        <a:ea typeface="楷体_GB2312" panose="02010609030101010101" pitchFamily="49" charset="-122"/>
                      </a:endParaRPr>
                    </a:p>
                  </a:txBody>
                  <a:tcPr marL="68580" marR="68580" marT="0" marB="0" anchor="ctr"/>
                </a:tc>
                <a:tc>
                  <a:txBody>
                    <a:bodyPr/>
                    <a:lstStyle/>
                    <a:p>
                      <a:pPr algn="just" fontAlgn="base" hangingPunct="0">
                        <a:spcAft>
                          <a:spcPts val="0"/>
                        </a:spcAft>
                      </a:pPr>
                      <a:r>
                        <a:rPr lang="zh-CN" sz="2000" kern="100" dirty="0">
                          <a:latin typeface="楷体_GB2312" panose="02010609030101010101" pitchFamily="49" charset="-122"/>
                          <a:ea typeface="楷体_GB2312" panose="02010609030101010101" pitchFamily="49" charset="-122"/>
                        </a:rPr>
                        <a:t>销售培训文档、技术白皮书、产品知识培训、实施推广等文档。</a:t>
                      </a:r>
                    </a:p>
                  </a:txBody>
                  <a:tcPr marL="68580" marR="68580" marT="0" marB="0" anchor="ctr"/>
                </a:tc>
                <a:extLst>
                  <a:ext uri="{0D108BD9-81ED-4DB2-BD59-A6C34878D82A}">
                    <a16:rowId xmlns:a16="http://schemas.microsoft.com/office/drawing/2014/main" val="10007"/>
                  </a:ext>
                </a:extLst>
              </a:tr>
            </a:tbl>
          </a:graphicData>
        </a:graphic>
      </p:graphicFrame>
      <p:sp>
        <p:nvSpPr>
          <p:cNvPr id="50199" name="TextBox 5"/>
          <p:cNvSpPr txBox="1"/>
          <p:nvPr/>
        </p:nvSpPr>
        <p:spPr>
          <a:xfrm>
            <a:off x="485775" y="876300"/>
            <a:ext cx="3218815" cy="460375"/>
          </a:xfrm>
          <a:prstGeom prst="rect">
            <a:avLst/>
          </a:prstGeom>
          <a:noFill/>
          <a:ln w="9525">
            <a:noFill/>
          </a:ln>
        </p:spPr>
        <p:txBody>
          <a:bodyPr wrap="square">
            <a:spAutoFit/>
          </a:bodyPr>
          <a:lstStyle/>
          <a:p>
            <a:pPr marL="0" lvl="1" indent="0" algn="l"/>
            <a:r>
              <a:rPr lang="zh-CN" altLang="en-US" sz="2400" dirty="0">
                <a:solidFill>
                  <a:srgbClr val="0000FF"/>
                </a:solidFill>
                <a:latin typeface="楷体_GB2312" panose="02010609030101010101" pitchFamily="49" charset="-122"/>
                <a:ea typeface="楷体_GB2312" panose="02010609030101010101" pitchFamily="49" charset="-122"/>
                <a:sym typeface="宋体" panose="02010600030101010101" pitchFamily="2" charset="-122"/>
              </a:rPr>
              <a:t>文档结构示例</a:t>
            </a:r>
            <a:endParaRPr lang="en-US" altLang="zh-CN" sz="2400" dirty="0">
              <a:solidFill>
                <a:srgbClr val="0000FF"/>
              </a:solidFill>
              <a:latin typeface="楷体_GB2312" panose="02010609030101010101" pitchFamily="49" charset="-122"/>
              <a:ea typeface="楷体_GB2312" panose="02010609030101010101" pitchFamily="49" charset="-122"/>
              <a:sym typeface="宋体" panose="02010600030101010101" pitchFamily="2"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5" name="内容占位符 2"/>
          <p:cNvSpPr txBox="1"/>
          <p:nvPr/>
        </p:nvSpPr>
        <p:spPr>
          <a:xfrm>
            <a:off x="476250" y="1428750"/>
            <a:ext cx="8439150" cy="4210050"/>
          </a:xfrm>
          <a:prstGeom prst="rect">
            <a:avLst/>
          </a:prstGeom>
        </p:spPr>
        <p:txBody>
          <a:bodyPr/>
          <a:lstStyle/>
          <a:p>
            <a:pPr marL="85725" marR="0" indent="-85725" algn="l" defTabSz="0">
              <a:spcBef>
                <a:spcPct val="20000"/>
              </a:spcBef>
              <a:buClr>
                <a:schemeClr val="accent2"/>
              </a:buClr>
              <a:buSzPct val="80000"/>
              <a:buFont typeface="Wingdings" panose="05000000000000000000" pitchFamily="2" charset="2"/>
              <a:buChar char="n"/>
              <a:defRPr/>
            </a:pPr>
            <a:r>
              <a:rPr kumimoji="0" lang="zh-CN" altLang="en-US" sz="2800" b="0" kern="0" cap="none" spc="0" normalizeH="0" baseline="0" noProof="0" dirty="0">
                <a:solidFill>
                  <a:schemeClr val="accent2"/>
                </a:solidFill>
                <a:latin typeface="+mj-ea"/>
                <a:ea typeface="+mj-ea"/>
                <a:cs typeface="+mn-cs"/>
                <a:sym typeface="HGP創英角ｺﾞｼｯｸUB" pitchFamily="2" charset="-128"/>
              </a:rPr>
              <a:t>基线</a:t>
            </a:r>
            <a:r>
              <a:rPr kumimoji="0" lang="zh-CN" altLang="zh-CN" sz="2800" b="0" kern="1200" cap="none" spc="0" normalizeH="0" baseline="0" noProof="0" dirty="0">
                <a:solidFill>
                  <a:srgbClr val="002060"/>
                </a:solidFill>
                <a:latin typeface="+mj-ea"/>
                <a:ea typeface="+mj-ea"/>
                <a:cs typeface="+mn-cs"/>
              </a:rPr>
              <a:t>（</a:t>
            </a:r>
            <a:r>
              <a:rPr kumimoji="0" lang="en-US" altLang="zh-CN" sz="2800" b="0" kern="1200" cap="none" spc="0" normalizeH="0" baseline="0" noProof="0" dirty="0" err="1">
                <a:solidFill>
                  <a:srgbClr val="002060"/>
                </a:solidFill>
                <a:latin typeface="+mj-ea"/>
                <a:ea typeface="+mj-ea"/>
                <a:cs typeface="+mn-cs"/>
              </a:rPr>
              <a:t>BaseLine</a:t>
            </a:r>
            <a:r>
              <a:rPr kumimoji="0" lang="zh-CN" altLang="zh-CN" sz="2800" b="0" kern="1200" cap="none" spc="0" normalizeH="0" baseline="0" noProof="0" dirty="0">
                <a:solidFill>
                  <a:srgbClr val="002060"/>
                </a:solidFill>
                <a:latin typeface="+mj-ea"/>
                <a:ea typeface="+mj-ea"/>
                <a:cs typeface="+mn-cs"/>
              </a:rPr>
              <a:t>）</a:t>
            </a:r>
            <a:endParaRPr kumimoji="0" lang="en-US" altLang="zh-CN" sz="2800" b="0" kern="1200" cap="none" spc="0" normalizeH="0" baseline="0" noProof="0" dirty="0">
              <a:solidFill>
                <a:srgbClr val="002060"/>
              </a:solidFill>
              <a:latin typeface="+mj-ea"/>
              <a:ea typeface="+mj-ea"/>
              <a:cs typeface="+mn-cs"/>
            </a:endParaRPr>
          </a:p>
          <a:p>
            <a:pPr marR="0" algn="l" defTabSz="914400" eaLnBrk="1" fontAlgn="auto" hangingPunct="1">
              <a:spcBef>
                <a:spcPts val="0"/>
              </a:spcBef>
              <a:spcAft>
                <a:spcPts val="0"/>
              </a:spcAft>
              <a:buClrTx/>
              <a:buSzTx/>
              <a:buFont typeface="Arial" panose="020B0604020202020204" pitchFamily="34" charset="0"/>
              <a:buNone/>
              <a:defRPr/>
            </a:pPr>
            <a:r>
              <a:rPr kumimoji="0" lang="en-US" altLang="zh-CN" sz="2800" b="0" kern="1200" cap="none" spc="0" normalizeH="0" baseline="0" noProof="0" dirty="0">
                <a:solidFill>
                  <a:srgbClr val="002060"/>
                </a:solidFill>
                <a:latin typeface="+mj-ea"/>
                <a:ea typeface="+mj-ea"/>
                <a:cs typeface="+mn-cs"/>
              </a:rPr>
              <a:t>    </a:t>
            </a:r>
            <a:r>
              <a:rPr kumimoji="0" lang="zh-CN" altLang="zh-CN" sz="2800" b="0" kern="1200" cap="none" spc="0" normalizeH="0" baseline="0" noProof="0" dirty="0">
                <a:solidFill>
                  <a:srgbClr val="002060"/>
                </a:solidFill>
                <a:latin typeface="+mj-ea"/>
                <a:ea typeface="+mj-ea"/>
                <a:cs typeface="+mn-cs"/>
              </a:rPr>
              <a:t>在软件过程中达到某个特定点时对配置项集合做的特定标记，通俗说是一个快照或者里程碑点。</a:t>
            </a:r>
            <a:endParaRPr kumimoji="0" lang="en-US" altLang="zh-CN" sz="2800" b="0" kern="1200" cap="none" spc="0" normalizeH="0" baseline="0" noProof="0" dirty="0">
              <a:solidFill>
                <a:srgbClr val="002060"/>
              </a:solidFill>
              <a:latin typeface="+mj-ea"/>
              <a:ea typeface="+mj-ea"/>
              <a:cs typeface="+mn-cs"/>
            </a:endParaRPr>
          </a:p>
          <a:p>
            <a:pPr marR="0" algn="l" defTabSz="914400" eaLnBrk="1" fontAlgn="auto" hangingPunct="1">
              <a:spcBef>
                <a:spcPts val="0"/>
              </a:spcBef>
              <a:spcAft>
                <a:spcPts val="0"/>
              </a:spcAft>
              <a:buClrTx/>
              <a:buSzTx/>
              <a:buFont typeface="Arial" panose="020B0604020202020204" pitchFamily="34" charset="0"/>
              <a:buNone/>
              <a:defRPr/>
            </a:pPr>
            <a:r>
              <a:rPr kumimoji="0" lang="en-US" altLang="zh-CN" sz="2800" b="0" kern="1200" cap="none" spc="0" normalizeH="0" baseline="0" noProof="0" dirty="0">
                <a:solidFill>
                  <a:srgbClr val="002060"/>
                </a:solidFill>
                <a:latin typeface="+mj-ea"/>
                <a:ea typeface="+mj-ea"/>
                <a:cs typeface="+mn-cs"/>
              </a:rPr>
              <a:t>    </a:t>
            </a:r>
            <a:r>
              <a:rPr kumimoji="0" lang="zh-CN" altLang="en-US" sz="2800" b="0" kern="1200" cap="none" spc="0" normalizeH="0" baseline="0" noProof="0" dirty="0">
                <a:solidFill>
                  <a:srgbClr val="002060"/>
                </a:solidFill>
                <a:latin typeface="+mj-ea"/>
                <a:ea typeface="+mj-ea"/>
                <a:cs typeface="+mn-cs"/>
              </a:rPr>
              <a:t>已经通过正式复审和批准的某规约或产品</a:t>
            </a:r>
            <a:r>
              <a:rPr kumimoji="0" lang="en-US" altLang="zh-CN" sz="2800" b="0" kern="1200" cap="none" spc="0" normalizeH="0" baseline="0" noProof="0" dirty="0">
                <a:solidFill>
                  <a:srgbClr val="002060"/>
                </a:solidFill>
                <a:latin typeface="+mj-ea"/>
                <a:ea typeface="+mj-ea"/>
                <a:cs typeface="+mn-cs"/>
              </a:rPr>
              <a:t>(IEEE)</a:t>
            </a:r>
          </a:p>
          <a:p>
            <a:pPr marR="0" algn="l" defTabSz="914400" eaLnBrk="1" fontAlgn="auto" hangingPunct="1">
              <a:spcBef>
                <a:spcPts val="0"/>
              </a:spcBef>
              <a:spcAft>
                <a:spcPts val="0"/>
              </a:spcAft>
              <a:buClrTx/>
              <a:buSzTx/>
              <a:buFont typeface="Arial" panose="020B0604020202020204" pitchFamily="34" charset="0"/>
              <a:buNone/>
              <a:defRPr/>
            </a:pPr>
            <a:endParaRPr kumimoji="0" lang="en-US" altLang="zh-CN" sz="2800" b="0" kern="1200" cap="none" spc="0" normalizeH="0" baseline="0" noProof="0" dirty="0">
              <a:solidFill>
                <a:srgbClr val="002060"/>
              </a:solidFill>
              <a:latin typeface="+mj-ea"/>
              <a:ea typeface="+mj-ea"/>
              <a:cs typeface="+mn-cs"/>
            </a:endParaRPr>
          </a:p>
          <a:p>
            <a:pPr marL="85725" marR="0" indent="-85725" algn="l" defTabSz="0">
              <a:spcBef>
                <a:spcPct val="20000"/>
              </a:spcBef>
              <a:buClr>
                <a:schemeClr val="accent2"/>
              </a:buClr>
              <a:buSzPct val="80000"/>
              <a:buFont typeface="Wingdings" panose="05000000000000000000" pitchFamily="2" charset="2"/>
              <a:buChar char="n"/>
              <a:defRPr/>
            </a:pPr>
            <a:r>
              <a:rPr kumimoji="0" lang="zh-CN" altLang="zh-CN" sz="2800" b="0" kern="0" cap="none" spc="0" normalizeH="0" baseline="0" noProof="0" dirty="0">
                <a:solidFill>
                  <a:schemeClr val="accent2"/>
                </a:solidFill>
                <a:latin typeface="+mj-ea"/>
                <a:ea typeface="+mj-ea"/>
                <a:cs typeface="+mn-cs"/>
                <a:sym typeface="HGP創英角ｺﾞｼｯｸUB" pitchFamily="2" charset="-128"/>
              </a:rPr>
              <a:t>基线化：</a:t>
            </a:r>
            <a:endParaRPr kumimoji="0" lang="en-US" altLang="zh-CN" sz="2800" b="0" kern="0" cap="none" spc="0" normalizeH="0" baseline="0" noProof="0" dirty="0">
              <a:solidFill>
                <a:schemeClr val="accent2"/>
              </a:solidFill>
              <a:latin typeface="+mj-ea"/>
              <a:ea typeface="+mj-ea"/>
              <a:cs typeface="+mn-cs"/>
              <a:sym typeface="HGP創英角ｺﾞｼｯｸUB" pitchFamily="2" charset="-128"/>
            </a:endParaRPr>
          </a:p>
          <a:p>
            <a:pPr marL="85725" marR="0" indent="-85725" algn="l" defTabSz="0">
              <a:spcBef>
                <a:spcPct val="20000"/>
              </a:spcBef>
              <a:buClr>
                <a:schemeClr val="accent2"/>
              </a:buClr>
              <a:buSzPct val="80000"/>
              <a:buFont typeface="Arial" panose="020B0604020202020204" pitchFamily="34" charset="0"/>
              <a:buNone/>
              <a:defRPr/>
            </a:pPr>
            <a:r>
              <a:rPr kumimoji="0" lang="en-US" altLang="zh-CN" sz="2800" b="0" kern="0" cap="none" spc="0" normalizeH="0" baseline="0" noProof="0" dirty="0">
                <a:solidFill>
                  <a:schemeClr val="accent2"/>
                </a:solidFill>
                <a:latin typeface="+mj-ea"/>
                <a:ea typeface="+mj-ea"/>
                <a:cs typeface="+mn-cs"/>
                <a:sym typeface="HGP創英角ｺﾞｼｯｸUB" pitchFamily="2" charset="-128"/>
              </a:rPr>
              <a:t>    </a:t>
            </a:r>
            <a:r>
              <a:rPr kumimoji="0" lang="zh-CN" altLang="zh-CN" sz="2800" b="0" kern="1200" cap="none" spc="0" normalizeH="0" baseline="0" noProof="0" dirty="0">
                <a:solidFill>
                  <a:srgbClr val="002060"/>
                </a:solidFill>
                <a:latin typeface="+mj-ea"/>
                <a:ea typeface="+mj-ea"/>
                <a:cs typeface="+mn-cs"/>
              </a:rPr>
              <a:t>对工作产品打上基线标记的过程。</a:t>
            </a:r>
            <a:endParaRPr kumimoji="0" lang="en-US" altLang="zh-CN" sz="2800" b="0" kern="1200" cap="none" spc="0" normalizeH="0" baseline="0" noProof="0" dirty="0">
              <a:solidFill>
                <a:srgbClr val="002060"/>
              </a:solidFill>
              <a:latin typeface="+mj-ea"/>
              <a:ea typeface="+mj-ea"/>
              <a:cs typeface="+mn-cs"/>
            </a:endParaRPr>
          </a:p>
          <a:p>
            <a:pPr marR="0" algn="l" defTabSz="914400" eaLnBrk="1" fontAlgn="auto" hangingPunct="1">
              <a:spcBef>
                <a:spcPts val="0"/>
              </a:spcBef>
              <a:spcAft>
                <a:spcPts val="0"/>
              </a:spcAft>
              <a:buClrTx/>
              <a:buSzTx/>
              <a:buFont typeface="Arial" panose="020B0604020202020204" pitchFamily="34" charset="0"/>
              <a:buNone/>
              <a:defRPr/>
            </a:pPr>
            <a:endParaRPr kumimoji="0" lang="en-US" altLang="zh-CN" sz="2800" b="0" kern="1200" cap="none" spc="0" normalizeH="0" baseline="0" noProof="0" dirty="0">
              <a:solidFill>
                <a:srgbClr val="002060"/>
              </a:solidFill>
              <a:latin typeface="+mj-ea"/>
              <a:ea typeface="+mj-ea"/>
              <a:cs typeface="+mn-cs"/>
            </a:endParaRPr>
          </a:p>
          <a:p>
            <a:pPr marL="85725" marR="0" indent="-85725" algn="l" defTabSz="0">
              <a:spcBef>
                <a:spcPct val="20000"/>
              </a:spcBef>
              <a:buClr>
                <a:schemeClr val="accent2"/>
              </a:buClr>
              <a:buSzPct val="80000"/>
              <a:buFont typeface="Wingdings" panose="05000000000000000000" pitchFamily="2" charset="2"/>
              <a:buChar char="n"/>
              <a:defRPr/>
            </a:pPr>
            <a:endParaRPr kumimoji="0" lang="zh-CN" altLang="en-US" sz="2800" b="0" kern="0" cap="none" spc="0" normalizeH="0" baseline="0" noProof="0" dirty="0">
              <a:solidFill>
                <a:schemeClr val="accent2"/>
              </a:solidFill>
              <a:latin typeface="+mj-ea"/>
              <a:ea typeface="+mj-ea"/>
              <a:cs typeface="+mn-cs"/>
              <a:sym typeface="HGP創英角ｺﾞｼｯｸUB" pitchFamily="2" charset="-128"/>
            </a:endParaRPr>
          </a:p>
        </p:txBody>
      </p:sp>
      <p:sp>
        <p:nvSpPr>
          <p:cNvPr id="6" name="Rectangle 2"/>
          <p:cNvSpPr txBox="1">
            <a:spLocks noChangeArrowheads="1"/>
          </p:cNvSpPr>
          <p:nvPr/>
        </p:nvSpPr>
        <p:spPr>
          <a:xfrm>
            <a:off x="395288" y="73025"/>
            <a:ext cx="8353425" cy="692150"/>
          </a:xfrm>
          <a:prstGeom prst="rect">
            <a:avLst/>
          </a:prstGeom>
          <a:noFill/>
          <a:ln w="9525">
            <a:noFill/>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defRPr/>
            </a:pPr>
            <a:r>
              <a:rPr lang="en-US" altLang="zh-CN" sz="4400" b="1" kern="1200" dirty="0">
                <a:latin typeface="+mj-ea"/>
              </a:rPr>
              <a:t>5.</a:t>
            </a:r>
            <a:r>
              <a:rPr lang="zh-CN" altLang="en-US" sz="4400" b="1" kern="1200" dirty="0">
                <a:latin typeface="+mj-ea"/>
              </a:rPr>
              <a:t>软件配置管理</a:t>
            </a:r>
            <a:r>
              <a:rPr lang="en-US" altLang="zh-CN" sz="4400" b="1" kern="1200" dirty="0">
                <a:latin typeface="+mj-ea"/>
              </a:rPr>
              <a:t>-</a:t>
            </a:r>
            <a:r>
              <a:rPr lang="zh-CN" altLang="en-US" sz="4400" b="1" kern="1200" dirty="0">
                <a:latin typeface="+mj-ea"/>
              </a:rPr>
              <a:t>基线</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graphicFrame>
        <p:nvGraphicFramePr>
          <p:cNvPr id="1026" name="Object 4"/>
          <p:cNvGraphicFramePr/>
          <p:nvPr/>
        </p:nvGraphicFramePr>
        <p:xfrm>
          <a:off x="511175" y="1500188"/>
          <a:ext cx="8204200" cy="4357687"/>
        </p:xfrm>
        <a:graphic>
          <a:graphicData uri="http://schemas.openxmlformats.org/presentationml/2006/ole">
            <mc:AlternateContent xmlns:mc="http://schemas.openxmlformats.org/markup-compatibility/2006">
              <mc:Choice xmlns:v="urn:schemas-microsoft-com:vml" Requires="v">
                <p:oleObj spid="_x0000_s3269" r:id="rId4" imgW="5038725" imgH="2676525" progId="PBrush">
                  <p:embed/>
                </p:oleObj>
              </mc:Choice>
              <mc:Fallback>
                <p:oleObj r:id="rId4" imgW="5038725" imgH="2676525" progId="PBrush">
                  <p:embed/>
                  <p:pic>
                    <p:nvPicPr>
                      <p:cNvPr id="0" name="图片 3075"/>
                      <p:cNvPicPr/>
                      <p:nvPr/>
                    </p:nvPicPr>
                    <p:blipFill>
                      <a:blip r:embed="rId5"/>
                      <a:stretch>
                        <a:fillRect/>
                      </a:stretch>
                    </p:blipFill>
                    <p:spPr>
                      <a:xfrm>
                        <a:off x="511175" y="1500188"/>
                        <a:ext cx="8204200" cy="4357687"/>
                      </a:xfrm>
                      <a:prstGeom prst="rect">
                        <a:avLst/>
                      </a:prstGeom>
                      <a:noFill/>
                      <a:ln w="38100">
                        <a:noFill/>
                        <a:miter/>
                      </a:ln>
                    </p:spPr>
                  </p:pic>
                </p:oleObj>
              </mc:Fallback>
            </mc:AlternateContent>
          </a:graphicData>
        </a:graphic>
      </p:graphicFrame>
      <p:sp>
        <p:nvSpPr>
          <p:cNvPr id="4" name="Rectangle 2"/>
          <p:cNvSpPr txBox="1">
            <a:spLocks noChangeArrowheads="1"/>
          </p:cNvSpPr>
          <p:nvPr/>
        </p:nvSpPr>
        <p:spPr>
          <a:xfrm>
            <a:off x="395288" y="73025"/>
            <a:ext cx="8353425" cy="692150"/>
          </a:xfrm>
          <a:prstGeom prst="rect">
            <a:avLst/>
          </a:prstGeom>
          <a:noFill/>
          <a:ln w="9525">
            <a:noFill/>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defRPr/>
            </a:pPr>
            <a:r>
              <a:rPr lang="en-US" altLang="zh-CN" sz="4400" b="1" kern="1200" dirty="0">
                <a:latin typeface="+mj-ea"/>
              </a:rPr>
              <a:t>5.</a:t>
            </a:r>
            <a:r>
              <a:rPr lang="zh-CN" altLang="en-US" sz="4400" b="1" kern="1200" dirty="0">
                <a:latin typeface="+mj-ea"/>
              </a:rPr>
              <a:t>软件配置管理</a:t>
            </a:r>
            <a:r>
              <a:rPr lang="en-US" altLang="zh-CN" sz="4400" b="1" kern="1200" dirty="0">
                <a:latin typeface="+mj-ea"/>
              </a:rPr>
              <a:t>-</a:t>
            </a:r>
            <a:r>
              <a:rPr lang="zh-CN" altLang="en-US" sz="4400" b="1" kern="1200" dirty="0">
                <a:latin typeface="+mj-ea"/>
              </a:rPr>
              <a:t>基线</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en-US" altLang="zh-CN" sz="4400" b="1" dirty="0">
              <a:latin typeface="隶书" panose="02010509060101010101" pitchFamily="49" charset="-122"/>
            </a:endParaRPr>
          </a:p>
        </p:txBody>
      </p:sp>
      <p:pic>
        <p:nvPicPr>
          <p:cNvPr id="2" name="图片 1"/>
          <p:cNvPicPr>
            <a:picLocks noChangeAspect="1"/>
          </p:cNvPicPr>
          <p:nvPr/>
        </p:nvPicPr>
        <p:blipFill>
          <a:blip r:embed="rId2"/>
          <a:stretch>
            <a:fillRect/>
          </a:stretch>
        </p:blipFill>
        <p:spPr>
          <a:xfrm>
            <a:off x="2614930" y="765175"/>
            <a:ext cx="4777105" cy="2938145"/>
          </a:xfrm>
          <a:prstGeom prst="rect">
            <a:avLst/>
          </a:prstGeom>
        </p:spPr>
      </p:pic>
      <p:pic>
        <p:nvPicPr>
          <p:cNvPr id="6150"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8605" y="3765550"/>
            <a:ext cx="4733925" cy="2520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 name="文本框 3"/>
          <p:cNvSpPr txBox="1"/>
          <p:nvPr/>
        </p:nvSpPr>
        <p:spPr>
          <a:xfrm>
            <a:off x="857250" y="1865630"/>
            <a:ext cx="1897380" cy="368300"/>
          </a:xfrm>
          <a:prstGeom prst="rect">
            <a:avLst/>
          </a:prstGeom>
          <a:noFill/>
        </p:spPr>
        <p:txBody>
          <a:bodyPr wrap="none" rtlCol="0" anchor="t">
            <a:spAutoFit/>
          </a:bodyPr>
          <a:lstStyle/>
          <a:p>
            <a:pPr algn="ctr"/>
            <a:r>
              <a:rPr lang="zh-CN" altLang="en-US" b="0" kern="0" noProof="0">
                <a:ln>
                  <a:noFill/>
                </a:ln>
                <a:effectLst/>
                <a:uLnTx/>
                <a:uFillTx/>
                <a:latin typeface="隶书" panose="02010509060101010101" pitchFamily="49" charset="-122"/>
                <a:ea typeface="隶书" panose="02010509060101010101" pitchFamily="49" charset="-122"/>
                <a:sym typeface="HGP創英角ｺﾞｼｯｸUB" pitchFamily="2" charset="-128"/>
              </a:rPr>
              <a:t>硬件失效曲线 </a:t>
            </a:r>
            <a:r>
              <a:rPr lang="en-US" altLang="zh-CN" b="0" kern="0" noProof="0">
                <a:ln>
                  <a:noFill/>
                </a:ln>
                <a:effectLst/>
                <a:uLnTx/>
                <a:uFillTx/>
                <a:latin typeface="隶书" panose="02010509060101010101" pitchFamily="49" charset="-122"/>
                <a:ea typeface="隶书" panose="02010509060101010101" pitchFamily="49" charset="-122"/>
                <a:sym typeface="HGP創英角ｺﾞｼｯｸUB" pitchFamily="2" charset="-128"/>
              </a:rPr>
              <a:t>=&gt;</a:t>
            </a:r>
          </a:p>
        </p:txBody>
      </p:sp>
      <p:sp>
        <p:nvSpPr>
          <p:cNvPr id="5" name="文本框 4"/>
          <p:cNvSpPr txBox="1"/>
          <p:nvPr/>
        </p:nvSpPr>
        <p:spPr>
          <a:xfrm>
            <a:off x="973455" y="4655185"/>
            <a:ext cx="1897380" cy="368300"/>
          </a:xfrm>
          <a:prstGeom prst="rect">
            <a:avLst/>
          </a:prstGeom>
          <a:noFill/>
        </p:spPr>
        <p:txBody>
          <a:bodyPr wrap="none" rtlCol="0" anchor="t">
            <a:spAutoFit/>
          </a:bodyPr>
          <a:lstStyle/>
          <a:p>
            <a:r>
              <a:rPr lang="zh-CN" altLang="en-US" b="0" kern="0" noProof="0">
                <a:ln>
                  <a:noFill/>
                </a:ln>
                <a:effectLst/>
                <a:uLnTx/>
                <a:uFillTx/>
                <a:latin typeface="隶书" panose="02010509060101010101" pitchFamily="49" charset="-122"/>
                <a:ea typeface="隶书" panose="02010509060101010101" pitchFamily="49" charset="-122"/>
                <a:sym typeface="HGP創英角ｺﾞｼｯｸUB" pitchFamily="2" charset="-128"/>
              </a:rPr>
              <a:t>软件失效曲线 </a:t>
            </a:r>
            <a:r>
              <a:rPr lang="en-US" altLang="zh-CN" b="0" kern="0" noProof="0">
                <a:ln>
                  <a:noFill/>
                </a:ln>
                <a:effectLst/>
                <a:uLnTx/>
                <a:uFillTx/>
                <a:latin typeface="隶书" panose="02010509060101010101" pitchFamily="49" charset="-122"/>
                <a:ea typeface="隶书" panose="02010509060101010101" pitchFamily="49" charset="-122"/>
                <a:sym typeface="HGP創英角ｺﾞｼｯｸUB" pitchFamily="2" charset="-128"/>
              </a:rPr>
              <a:t>=&gt;</a:t>
            </a:r>
          </a:p>
        </p:txBody>
      </p:sp>
      <p:cxnSp>
        <p:nvCxnSpPr>
          <p:cNvPr id="6" name="直接连接符 5"/>
          <p:cNvCxnSpPr/>
          <p:nvPr/>
        </p:nvCxnSpPr>
        <p:spPr>
          <a:xfrm>
            <a:off x="413385" y="3702050"/>
            <a:ext cx="8384540" cy="0"/>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9" name="标题 1"/>
          <p:cNvSpPr txBox="1"/>
          <p:nvPr/>
        </p:nvSpPr>
        <p:spPr>
          <a:xfrm>
            <a:off x="108297" y="2"/>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1.</a:t>
            </a:r>
            <a:r>
              <a:rPr lang="zh-CN" altLang="en-US" sz="4400" dirty="0">
                <a:latin typeface="隶书" panose="02010509060101010101" pitchFamily="49" charset="-122"/>
              </a:rPr>
              <a:t>软件质量 </a:t>
            </a:r>
            <a:r>
              <a:rPr lang="en-US" altLang="zh-CN" sz="4400" dirty="0">
                <a:latin typeface="隶书" panose="02010509060101010101" pitchFamily="49" charset="-122"/>
              </a:rPr>
              <a:t>- </a:t>
            </a:r>
            <a:r>
              <a:rPr lang="zh-CN" altLang="en-US" sz="4400" dirty="0">
                <a:latin typeface="隶书" panose="02010509060101010101" pitchFamily="49" charset="-122"/>
              </a:rPr>
              <a:t>引言</a:t>
            </a:r>
            <a:endParaRPr lang="zh-CN" altLang="en-US" sz="4400" b="0" kern="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4" name="内容占位符 2"/>
          <p:cNvSpPr txBox="1"/>
          <p:nvPr/>
        </p:nvSpPr>
        <p:spPr>
          <a:xfrm>
            <a:off x="352425" y="1076325"/>
            <a:ext cx="8329613" cy="5129213"/>
          </a:xfrm>
          <a:prstGeom prst="rect">
            <a:avLst/>
          </a:prstGeom>
        </p:spPr>
        <p:txBody>
          <a:bodyPr/>
          <a:lstStyle/>
          <a:p>
            <a:pPr marL="361950" marR="0" lvl="1" indent="-97155" algn="l" defTabSz="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Ø"/>
              <a:defRPr/>
            </a:pPr>
            <a:r>
              <a:rPr kumimoji="0" lang="zh-CN" altLang="en-US" sz="2800" b="1" i="0" u="none" strike="noStrike" kern="0" cap="none" spc="0" normalizeH="0" baseline="0" noProof="0" dirty="0">
                <a:ln>
                  <a:noFill/>
                </a:ln>
                <a:solidFill>
                  <a:schemeClr val="tx1"/>
                </a:solidFill>
                <a:effectLst/>
                <a:uLnTx/>
                <a:uFillTx/>
                <a:latin typeface="+mj-ea"/>
                <a:ea typeface="+mj-ea"/>
                <a:cs typeface="+mn-cs"/>
                <a:sym typeface="HGP創英角ｺﾞｼｯｸUB" pitchFamily="2" charset="-128"/>
              </a:rPr>
              <a:t>基线特性：</a:t>
            </a:r>
            <a:endParaRPr kumimoji="0" lang="en-US" altLang="zh-CN" sz="2800" b="1" i="0" u="none" strike="noStrike" kern="0" cap="none" spc="0" normalizeH="0" baseline="0" noProof="0" dirty="0">
              <a:ln>
                <a:noFill/>
              </a:ln>
              <a:solidFill>
                <a:schemeClr val="tx1"/>
              </a:solidFill>
              <a:effectLst/>
              <a:uLnTx/>
              <a:uFillTx/>
              <a:latin typeface="+mj-ea"/>
              <a:ea typeface="+mj-ea"/>
              <a:cs typeface="+mn-cs"/>
              <a:sym typeface="HGP創英角ｺﾞｼｯｸUB" pitchFamily="2" charset="-128"/>
            </a:endParaRPr>
          </a:p>
          <a:p>
            <a:pPr marL="628650" marR="0" lvl="2" indent="-87630" algn="l" defTabSz="0" rtl="0" eaLnBrk="1" fontAlgn="base" latinLnBrk="0" hangingPunct="1">
              <a:lnSpc>
                <a:spcPct val="100000"/>
              </a:lnSpc>
              <a:spcBef>
                <a:spcPct val="20000"/>
              </a:spcBef>
              <a:spcAft>
                <a:spcPct val="0"/>
              </a:spcAft>
              <a:buClr>
                <a:srgbClr val="9966FF"/>
              </a:buClr>
              <a:buSzPct val="80000"/>
              <a:buFont typeface="Wingdings" panose="05000000000000000000" pitchFamily="2" charset="2"/>
              <a:buChar char="ü"/>
              <a:defRPr/>
            </a:pPr>
            <a:r>
              <a:rPr kumimoji="0" lang="zh-CN" altLang="en-US" sz="2400" b="1" i="0" u="none" strike="noStrike" kern="0" cap="none" spc="0" normalizeH="0" baseline="0" noProof="0" dirty="0">
                <a:ln>
                  <a:noFill/>
                </a:ln>
                <a:solidFill>
                  <a:schemeClr val="tx1"/>
                </a:solidFill>
                <a:effectLst/>
                <a:uLnTx/>
                <a:uFillTx/>
                <a:latin typeface="+mj-ea"/>
                <a:ea typeface="+mj-ea"/>
                <a:cs typeface="+mn-cs"/>
                <a:sym typeface="HGP創英角ｺﾞｼｯｸUB" pitchFamily="2" charset="-128"/>
              </a:rPr>
              <a:t>通过正式的评审过程建立</a:t>
            </a:r>
            <a:endParaRPr kumimoji="0" lang="en-US" altLang="zh-CN" sz="2400" b="1" i="0" u="none" strike="noStrike" kern="0" cap="none" spc="0" normalizeH="0" baseline="0" noProof="0" dirty="0">
              <a:ln>
                <a:noFill/>
              </a:ln>
              <a:solidFill>
                <a:schemeClr val="tx1"/>
              </a:solidFill>
              <a:effectLst/>
              <a:uLnTx/>
              <a:uFillTx/>
              <a:latin typeface="+mj-ea"/>
              <a:ea typeface="+mj-ea"/>
              <a:cs typeface="+mn-cs"/>
              <a:sym typeface="HGP創英角ｺﾞｼｯｸUB" pitchFamily="2" charset="-128"/>
            </a:endParaRPr>
          </a:p>
          <a:p>
            <a:pPr marL="628650" marR="0" lvl="2" indent="-87630" algn="l" defTabSz="0" rtl="0" eaLnBrk="1" fontAlgn="base" latinLnBrk="0" hangingPunct="1">
              <a:lnSpc>
                <a:spcPct val="100000"/>
              </a:lnSpc>
              <a:spcBef>
                <a:spcPct val="20000"/>
              </a:spcBef>
              <a:spcAft>
                <a:spcPct val="0"/>
              </a:spcAft>
              <a:buClr>
                <a:srgbClr val="9966FF"/>
              </a:buClr>
              <a:buSzPct val="80000"/>
              <a:buFont typeface="Wingdings" panose="05000000000000000000" pitchFamily="2" charset="2"/>
              <a:buChar char="ü"/>
              <a:defRPr/>
            </a:pPr>
            <a:r>
              <a:rPr kumimoji="0" lang="zh-CN" altLang="en-US" sz="2400" b="1" i="0" u="none" strike="noStrike" kern="0" cap="none" spc="0" normalizeH="0" baseline="0" noProof="0" dirty="0">
                <a:ln>
                  <a:noFill/>
                </a:ln>
                <a:solidFill>
                  <a:schemeClr val="tx1"/>
                </a:solidFill>
                <a:effectLst/>
                <a:uLnTx/>
                <a:uFillTx/>
                <a:latin typeface="+mj-ea"/>
                <a:ea typeface="+mj-ea"/>
                <a:cs typeface="+mn-cs"/>
                <a:sym typeface="HGP創英角ｺﾞｼｯｸUB" pitchFamily="2" charset="-128"/>
              </a:rPr>
              <a:t>下一步开发的出发点和参考点</a:t>
            </a:r>
          </a:p>
          <a:p>
            <a:pPr marL="628650" marR="0" lvl="2" indent="-87630" algn="l" defTabSz="0" rtl="0" eaLnBrk="1" fontAlgn="base" latinLnBrk="0" hangingPunct="1">
              <a:lnSpc>
                <a:spcPct val="100000"/>
              </a:lnSpc>
              <a:spcBef>
                <a:spcPct val="20000"/>
              </a:spcBef>
              <a:spcAft>
                <a:spcPct val="0"/>
              </a:spcAft>
              <a:buClr>
                <a:srgbClr val="9966FF"/>
              </a:buClr>
              <a:buSzPct val="80000"/>
              <a:buFont typeface="Wingdings" panose="05000000000000000000" pitchFamily="2" charset="2"/>
              <a:buChar char="ü"/>
              <a:defRPr/>
            </a:pPr>
            <a:r>
              <a:rPr kumimoji="0" lang="zh-CN" altLang="en-US" sz="2400" b="1" i="0" u="none" strike="noStrike" kern="0" cap="none" spc="0" normalizeH="0" baseline="0" noProof="0" dirty="0">
                <a:ln>
                  <a:noFill/>
                </a:ln>
                <a:solidFill>
                  <a:schemeClr val="tx1"/>
                </a:solidFill>
                <a:effectLst/>
                <a:uLnTx/>
                <a:uFillTx/>
                <a:latin typeface="+mj-ea"/>
                <a:ea typeface="+mj-ea"/>
                <a:cs typeface="+mn-cs"/>
                <a:sym typeface="HGP創英角ｺﾞｼｯｸUB" pitchFamily="2" charset="-128"/>
              </a:rPr>
              <a:t>一般情况下，基线在指定的里程碑处创建，并与项目中的里程碑保持同步</a:t>
            </a:r>
            <a:endParaRPr kumimoji="0" lang="en-US" altLang="zh-CN" sz="2400" b="1" i="0" u="none" strike="noStrike" kern="0" cap="none" spc="0" normalizeH="0" baseline="0" noProof="0" dirty="0">
              <a:ln>
                <a:noFill/>
              </a:ln>
              <a:solidFill>
                <a:schemeClr val="tx1"/>
              </a:solidFill>
              <a:effectLst/>
              <a:uLnTx/>
              <a:uFillTx/>
              <a:latin typeface="+mj-ea"/>
              <a:ea typeface="+mj-ea"/>
              <a:cs typeface="+mn-cs"/>
              <a:sym typeface="HGP創英角ｺﾞｼｯｸUB" pitchFamily="2" charset="-128"/>
            </a:endParaRPr>
          </a:p>
          <a:p>
            <a:pPr marL="628650" marR="0" lvl="2" indent="-87630" algn="l" defTabSz="0" rtl="0" eaLnBrk="1" fontAlgn="base" latinLnBrk="0" hangingPunct="1">
              <a:lnSpc>
                <a:spcPct val="100000"/>
              </a:lnSpc>
              <a:spcBef>
                <a:spcPct val="20000"/>
              </a:spcBef>
              <a:spcAft>
                <a:spcPct val="0"/>
              </a:spcAft>
              <a:buClr>
                <a:srgbClr val="9966FF"/>
              </a:buClr>
              <a:buSzPct val="80000"/>
              <a:buFont typeface="Wingdings" panose="05000000000000000000" pitchFamily="2" charset="2"/>
              <a:buChar char="ü"/>
              <a:defRPr/>
            </a:pPr>
            <a:endParaRPr kumimoji="0" lang="en-US" altLang="zh-CN" sz="2800" b="0" i="0" u="none" strike="noStrike" kern="0" cap="none" spc="0" normalizeH="0" baseline="0" noProof="0" dirty="0">
              <a:ln>
                <a:noFill/>
              </a:ln>
              <a:solidFill>
                <a:schemeClr val="tx1"/>
              </a:solidFill>
              <a:effectLst/>
              <a:uLnTx/>
              <a:uFillTx/>
              <a:latin typeface="+mj-ea"/>
              <a:ea typeface="+mj-ea"/>
              <a:cs typeface="+mn-cs"/>
              <a:sym typeface="HGP創英角ｺﾞｼｯｸUB" pitchFamily="2" charset="-128"/>
            </a:endParaRPr>
          </a:p>
          <a:p>
            <a:pPr marL="361950" marR="0" lvl="1" indent="-97155" algn="l" defTabSz="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Ø"/>
              <a:defRPr/>
            </a:pPr>
            <a:r>
              <a:rPr kumimoji="0" lang="zh-CN" altLang="en-US" sz="2800" b="1" i="0" u="none" strike="noStrike" kern="0" cap="none" spc="0" normalizeH="0" baseline="0" noProof="0" dirty="0">
                <a:ln>
                  <a:noFill/>
                </a:ln>
                <a:solidFill>
                  <a:schemeClr val="tx1"/>
                </a:solidFill>
                <a:effectLst/>
                <a:uLnTx/>
                <a:uFillTx/>
                <a:latin typeface="+mj-ea"/>
                <a:ea typeface="+mj-ea"/>
                <a:cs typeface="+mn-cs"/>
                <a:sym typeface="HGP創英角ｺﾞｼｯｸUB" pitchFamily="2" charset="-128"/>
              </a:rPr>
              <a:t>基线的好处</a:t>
            </a:r>
            <a:endParaRPr kumimoji="0" lang="en-US" altLang="zh-CN" sz="2800" b="1" i="0" u="none" strike="noStrike" kern="0" cap="none" spc="0" normalizeH="0" baseline="0" noProof="0" dirty="0">
              <a:ln>
                <a:noFill/>
              </a:ln>
              <a:solidFill>
                <a:schemeClr val="tx1"/>
              </a:solidFill>
              <a:effectLst/>
              <a:uLnTx/>
              <a:uFillTx/>
              <a:latin typeface="+mj-ea"/>
              <a:ea typeface="+mj-ea"/>
              <a:cs typeface="+mn-cs"/>
              <a:sym typeface="HGP創英角ｺﾞｼｯｸUB" pitchFamily="2" charset="-128"/>
            </a:endParaRPr>
          </a:p>
          <a:p>
            <a:pPr marL="628650" marR="0" lvl="2" indent="-87630" algn="l" defTabSz="0" rtl="0" eaLnBrk="1" fontAlgn="base" latinLnBrk="0" hangingPunct="1">
              <a:lnSpc>
                <a:spcPct val="100000"/>
              </a:lnSpc>
              <a:spcBef>
                <a:spcPct val="20000"/>
              </a:spcBef>
              <a:spcAft>
                <a:spcPct val="0"/>
              </a:spcAft>
              <a:buClr>
                <a:srgbClr val="9966FF"/>
              </a:buClr>
              <a:buSzPct val="80000"/>
              <a:buFont typeface="Wingdings" panose="05000000000000000000" pitchFamily="2" charset="2"/>
              <a:buChar char="ü"/>
              <a:defRPr/>
            </a:pPr>
            <a:r>
              <a:rPr kumimoji="0" lang="zh-CN" altLang="en-US" sz="2400" b="1" i="0" u="none" strike="noStrike" kern="0" cap="none" spc="0" normalizeH="0" baseline="0" noProof="0" dirty="0">
                <a:ln>
                  <a:noFill/>
                </a:ln>
                <a:solidFill>
                  <a:schemeClr val="tx1"/>
                </a:solidFill>
                <a:effectLst/>
                <a:uLnTx/>
                <a:uFillTx/>
                <a:latin typeface="+mj-ea"/>
                <a:ea typeface="+mj-ea"/>
                <a:cs typeface="+mn-cs"/>
                <a:sym typeface="HGP創英角ｺﾞｼｯｸUB" pitchFamily="2" charset="-128"/>
              </a:rPr>
              <a:t>重现性</a:t>
            </a:r>
            <a:endParaRPr kumimoji="0" lang="en-US" altLang="zh-CN" sz="2400" b="1" i="0" u="none" strike="noStrike" kern="0" cap="none" spc="0" normalizeH="0" baseline="0" noProof="0" dirty="0">
              <a:ln>
                <a:noFill/>
              </a:ln>
              <a:solidFill>
                <a:schemeClr val="tx1"/>
              </a:solidFill>
              <a:effectLst/>
              <a:uLnTx/>
              <a:uFillTx/>
              <a:latin typeface="+mj-ea"/>
              <a:ea typeface="+mj-ea"/>
              <a:cs typeface="+mn-cs"/>
              <a:sym typeface="HGP創英角ｺﾞｼｯｸUB" pitchFamily="2" charset="-128"/>
            </a:endParaRPr>
          </a:p>
          <a:p>
            <a:pPr marL="628650" marR="0" lvl="2" indent="-87630" algn="l" defTabSz="0" rtl="0" eaLnBrk="1" fontAlgn="base" latinLnBrk="0" hangingPunct="1">
              <a:lnSpc>
                <a:spcPct val="100000"/>
              </a:lnSpc>
              <a:spcBef>
                <a:spcPct val="20000"/>
              </a:spcBef>
              <a:spcAft>
                <a:spcPct val="0"/>
              </a:spcAft>
              <a:buClr>
                <a:srgbClr val="9966FF"/>
              </a:buClr>
              <a:buSzPct val="80000"/>
              <a:buFont typeface="Wingdings" panose="05000000000000000000" pitchFamily="2" charset="2"/>
              <a:buChar char="ü"/>
              <a:defRPr/>
            </a:pPr>
            <a:r>
              <a:rPr kumimoji="0" lang="zh-CN" altLang="en-US" sz="2400" b="1" i="0" u="none" strike="noStrike" kern="0" cap="none" spc="0" normalizeH="0" baseline="0" noProof="0" dirty="0">
                <a:ln>
                  <a:noFill/>
                </a:ln>
                <a:solidFill>
                  <a:schemeClr val="tx1"/>
                </a:solidFill>
                <a:effectLst/>
                <a:uLnTx/>
                <a:uFillTx/>
                <a:latin typeface="+mj-ea"/>
                <a:ea typeface="+mj-ea"/>
                <a:cs typeface="+mn-cs"/>
                <a:sym typeface="HGP創英角ｺﾞｼｯｸUB" pitchFamily="2" charset="-128"/>
              </a:rPr>
              <a:t>可追溯性</a:t>
            </a:r>
            <a:endParaRPr kumimoji="0" lang="en-US" altLang="zh-CN" sz="2400" b="1" i="0" u="none" strike="noStrike" kern="0" cap="none" spc="0" normalizeH="0" baseline="0" noProof="0" dirty="0">
              <a:ln>
                <a:noFill/>
              </a:ln>
              <a:solidFill>
                <a:schemeClr val="tx1"/>
              </a:solidFill>
              <a:effectLst/>
              <a:uLnTx/>
              <a:uFillTx/>
              <a:latin typeface="+mj-ea"/>
              <a:ea typeface="+mj-ea"/>
              <a:cs typeface="+mn-cs"/>
              <a:sym typeface="HGP創英角ｺﾞｼｯｸUB" pitchFamily="2" charset="-128"/>
            </a:endParaRPr>
          </a:p>
          <a:p>
            <a:pPr marL="628650" marR="0" lvl="2" indent="-87630" algn="l" defTabSz="0" rtl="0" eaLnBrk="1" fontAlgn="base" latinLnBrk="0" hangingPunct="1">
              <a:lnSpc>
                <a:spcPct val="100000"/>
              </a:lnSpc>
              <a:spcBef>
                <a:spcPct val="20000"/>
              </a:spcBef>
              <a:spcAft>
                <a:spcPct val="0"/>
              </a:spcAft>
              <a:buClr>
                <a:srgbClr val="9966FF"/>
              </a:buClr>
              <a:buSzPct val="80000"/>
              <a:buFont typeface="Wingdings" panose="05000000000000000000" pitchFamily="2" charset="2"/>
              <a:buChar char="ü"/>
              <a:defRPr/>
            </a:pPr>
            <a:r>
              <a:rPr kumimoji="0" lang="zh-CN" altLang="en-US" sz="2400" b="1" i="0" u="none" strike="noStrike" kern="0" cap="none" spc="0" normalizeH="0" baseline="0" noProof="0" dirty="0">
                <a:ln>
                  <a:noFill/>
                </a:ln>
                <a:solidFill>
                  <a:schemeClr val="tx1"/>
                </a:solidFill>
                <a:effectLst/>
                <a:uLnTx/>
                <a:uFillTx/>
                <a:latin typeface="+mj-ea"/>
                <a:ea typeface="+mj-ea"/>
                <a:cs typeface="+mn-cs"/>
                <a:sym typeface="HGP創英角ｺﾞｼｯｸUB" pitchFamily="2" charset="-128"/>
              </a:rPr>
              <a:t>版本隔离</a:t>
            </a:r>
          </a:p>
        </p:txBody>
      </p:sp>
      <p:sp>
        <p:nvSpPr>
          <p:cNvPr id="5" name="Rectangle 2"/>
          <p:cNvSpPr txBox="1">
            <a:spLocks noChangeArrowheads="1"/>
          </p:cNvSpPr>
          <p:nvPr/>
        </p:nvSpPr>
        <p:spPr>
          <a:xfrm>
            <a:off x="395288" y="73025"/>
            <a:ext cx="8353425" cy="692150"/>
          </a:xfrm>
          <a:prstGeom prst="rect">
            <a:avLst/>
          </a:prstGeom>
          <a:noFill/>
          <a:ln w="9525">
            <a:noFill/>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defRPr/>
            </a:pPr>
            <a:r>
              <a:rPr lang="en-US" altLang="zh-CN" sz="4400" b="1" kern="1200" dirty="0">
                <a:latin typeface="+mj-ea"/>
              </a:rPr>
              <a:t>5.</a:t>
            </a:r>
            <a:r>
              <a:rPr lang="zh-CN" altLang="en-US" sz="4400" b="1" kern="1200" dirty="0">
                <a:latin typeface="+mj-ea"/>
              </a:rPr>
              <a:t>软件配置管理</a:t>
            </a:r>
            <a:r>
              <a:rPr lang="en-US" altLang="zh-CN" sz="4400" b="1" kern="1200" dirty="0">
                <a:latin typeface="+mj-ea"/>
              </a:rPr>
              <a:t>-</a:t>
            </a:r>
            <a:r>
              <a:rPr lang="zh-CN" altLang="en-US" sz="4400" b="1" kern="1200" dirty="0">
                <a:latin typeface="+mj-ea"/>
              </a:rPr>
              <a:t>基线</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楷体_GB2312" panose="02010609030101010101" pitchFamily="49" charset="-122"/>
                <a:ea typeface="楷体_GB2312" panose="02010609030101010101" pitchFamily="49" charset="-122"/>
              </a:rPr>
            </a:br>
            <a:endParaRPr lang="zh-CN" altLang="en-US" sz="4400" b="1" dirty="0">
              <a:latin typeface="楷体_GB2312" panose="02010609030101010101" pitchFamily="49" charset="-122"/>
              <a:ea typeface="楷体_GB2312" panose="02010609030101010101" pitchFamily="49" charset="-122"/>
            </a:endParaRPr>
          </a:p>
        </p:txBody>
      </p:sp>
      <p:sp>
        <p:nvSpPr>
          <p:cNvPr id="7" name="Rectangle 3"/>
          <p:cNvSpPr txBox="1">
            <a:spLocks noChangeArrowheads="1"/>
          </p:cNvSpPr>
          <p:nvPr/>
        </p:nvSpPr>
        <p:spPr bwMode="auto">
          <a:xfrm>
            <a:off x="460375" y="1482725"/>
            <a:ext cx="3816350" cy="3652838"/>
          </a:xfrm>
          <a:prstGeom prst="rect">
            <a:avLst/>
          </a:prstGeom>
          <a:solidFill>
            <a:srgbClr val="C9DDF3"/>
          </a:solidFill>
          <a:ln w="9525">
            <a:noFill/>
            <a:miter lim="800000"/>
          </a:ln>
          <a:effectLst/>
        </p:spPr>
        <p:txBody>
          <a:bodyPr/>
          <a:lstStyle/>
          <a:p>
            <a:pPr marL="342900" marR="0" indent="-342900" algn="l" defTabSz="914400">
              <a:lnSpc>
                <a:spcPct val="120000"/>
              </a:lnSpc>
              <a:spcBef>
                <a:spcPct val="20000"/>
              </a:spcBef>
              <a:buClr>
                <a:srgbClr val="660066"/>
              </a:buClr>
              <a:buSzPct val="100000"/>
              <a:buFont typeface="Wingdings" panose="05000000000000000000" pitchFamily="2" charset="2"/>
              <a:buChar char="v"/>
              <a:defRPr/>
            </a:pPr>
            <a:r>
              <a:rPr kumimoji="0" lang="zh-CN" altLang="en-US" sz="2800" kern="0" cap="none" spc="0" normalizeH="0" baseline="0" noProof="0" dirty="0">
                <a:solidFill>
                  <a:schemeClr val="accent2"/>
                </a:solidFill>
                <a:latin typeface="楷体_GB2312" panose="02010609030101010101" pitchFamily="49" charset="-122"/>
                <a:ea typeface="楷体_GB2312" panose="02010609030101010101" pitchFamily="49" charset="-122"/>
                <a:cs typeface="+mn-cs"/>
              </a:rPr>
              <a:t>配置管理基本活动</a:t>
            </a:r>
          </a:p>
          <a:p>
            <a:pPr marL="800100" marR="0" lvl="1" indent="-342900" algn="l" defTabSz="914400" rtl="0" eaLnBrk="0" fontAlgn="base" latinLnBrk="0" hangingPunct="0">
              <a:lnSpc>
                <a:spcPct val="120000"/>
              </a:lnSpc>
              <a:spcBef>
                <a:spcPct val="20000"/>
              </a:spcBef>
              <a:spcAft>
                <a:spcPct val="0"/>
              </a:spcAft>
              <a:buClr>
                <a:srgbClr val="660066"/>
              </a:buClr>
              <a:buSzPct val="100000"/>
              <a:buFont typeface="Wingdings" panose="05000000000000000000" pitchFamily="2" charset="2"/>
              <a:buChar char="u"/>
              <a:defRPr/>
            </a:pPr>
            <a:r>
              <a:rPr kumimoji="0" lang="zh-CN" altLang="en-US" sz="2400" b="1" i="0" u="none" strike="noStrike" kern="0" cap="none" spc="0" normalizeH="0" baseline="0" noProof="0" dirty="0">
                <a:ln>
                  <a:noFill/>
                </a:ln>
                <a:solidFill>
                  <a:srgbClr val="0E1E20"/>
                </a:solidFill>
                <a:effectLst/>
                <a:uLnTx/>
                <a:uFillTx/>
                <a:latin typeface="楷体_GB2312" panose="02010609030101010101" pitchFamily="49" charset="-122"/>
                <a:ea typeface="楷体_GB2312" panose="02010609030101010101" pitchFamily="49" charset="-122"/>
                <a:cs typeface="+mn-cs"/>
              </a:rPr>
              <a:t>配置管理计划 </a:t>
            </a:r>
          </a:p>
          <a:p>
            <a:pPr marL="800100" marR="0" lvl="1" indent="-342900" algn="l" defTabSz="914400" rtl="0" eaLnBrk="0" fontAlgn="base" latinLnBrk="0" hangingPunct="0">
              <a:lnSpc>
                <a:spcPct val="120000"/>
              </a:lnSpc>
              <a:spcBef>
                <a:spcPct val="20000"/>
              </a:spcBef>
              <a:spcAft>
                <a:spcPct val="0"/>
              </a:spcAft>
              <a:buClr>
                <a:srgbClr val="660066"/>
              </a:buClr>
              <a:buSzPct val="100000"/>
              <a:buFont typeface="Wingdings" panose="05000000000000000000" pitchFamily="2" charset="2"/>
              <a:buChar char="u"/>
              <a:defRPr/>
            </a:pPr>
            <a:r>
              <a:rPr kumimoji="0" lang="zh-CN" altLang="en-US" sz="2400" b="1" i="0" u="none" strike="noStrike" kern="0" cap="none" spc="0" normalizeH="0" baseline="0" noProof="0" dirty="0">
                <a:ln>
                  <a:noFill/>
                </a:ln>
                <a:solidFill>
                  <a:srgbClr val="0E1E20"/>
                </a:solidFill>
                <a:effectLst/>
                <a:uLnTx/>
                <a:uFillTx/>
                <a:latin typeface="楷体_GB2312" panose="02010609030101010101" pitchFamily="49" charset="-122"/>
                <a:ea typeface="楷体_GB2312" panose="02010609030101010101" pitchFamily="49" charset="-122"/>
                <a:cs typeface="+mn-cs"/>
              </a:rPr>
              <a:t>配置项标志  </a:t>
            </a:r>
          </a:p>
          <a:p>
            <a:pPr marL="800100" marR="0" lvl="1" indent="-342900" algn="l" defTabSz="914400" rtl="0" eaLnBrk="0" fontAlgn="base" latinLnBrk="0" hangingPunct="0">
              <a:lnSpc>
                <a:spcPct val="120000"/>
              </a:lnSpc>
              <a:spcBef>
                <a:spcPct val="20000"/>
              </a:spcBef>
              <a:spcAft>
                <a:spcPct val="0"/>
              </a:spcAft>
              <a:buClr>
                <a:srgbClr val="660066"/>
              </a:buClr>
              <a:buSzPct val="100000"/>
              <a:buFont typeface="Wingdings" panose="05000000000000000000" pitchFamily="2" charset="2"/>
              <a:buChar char="u"/>
              <a:defRPr/>
            </a:pPr>
            <a:r>
              <a:rPr kumimoji="0" lang="zh-CN" altLang="en-US" sz="2400" b="1" i="0" u="none" strike="noStrike" kern="0" cap="none" spc="0" normalizeH="0" baseline="0" noProof="0" dirty="0">
                <a:ln>
                  <a:noFill/>
                </a:ln>
                <a:solidFill>
                  <a:srgbClr val="0E1E20"/>
                </a:solidFill>
                <a:effectLst/>
                <a:uLnTx/>
                <a:uFillTx/>
                <a:latin typeface="楷体_GB2312" panose="02010609030101010101" pitchFamily="49" charset="-122"/>
                <a:ea typeface="楷体_GB2312" panose="02010609030101010101" pitchFamily="49" charset="-122"/>
                <a:cs typeface="+mn-cs"/>
              </a:rPr>
              <a:t>配置项控制 </a:t>
            </a:r>
          </a:p>
          <a:p>
            <a:pPr marL="800100" marR="0" lvl="1" indent="-342900" algn="l" defTabSz="914400" rtl="0" eaLnBrk="0" fontAlgn="base" latinLnBrk="0" hangingPunct="0">
              <a:lnSpc>
                <a:spcPct val="120000"/>
              </a:lnSpc>
              <a:spcBef>
                <a:spcPct val="20000"/>
              </a:spcBef>
              <a:spcAft>
                <a:spcPct val="0"/>
              </a:spcAft>
              <a:buClr>
                <a:srgbClr val="660066"/>
              </a:buClr>
              <a:buSzPct val="100000"/>
              <a:buFont typeface="Wingdings" panose="05000000000000000000" pitchFamily="2" charset="2"/>
              <a:buChar char="u"/>
              <a:defRPr/>
            </a:pPr>
            <a:r>
              <a:rPr kumimoji="0" lang="zh-CN" altLang="en-US" sz="2400" b="1" i="0" u="none" strike="noStrike" kern="0" cap="none" spc="0" normalizeH="0" baseline="0" noProof="0" dirty="0">
                <a:ln>
                  <a:noFill/>
                </a:ln>
                <a:solidFill>
                  <a:srgbClr val="0E1E20"/>
                </a:solidFill>
                <a:effectLst/>
                <a:uLnTx/>
                <a:uFillTx/>
                <a:latin typeface="楷体_GB2312" panose="02010609030101010101" pitchFamily="49" charset="-122"/>
                <a:ea typeface="楷体_GB2312" panose="02010609030101010101" pitchFamily="49" charset="-122"/>
                <a:cs typeface="+mn-cs"/>
              </a:rPr>
              <a:t>状态状况报告 </a:t>
            </a:r>
          </a:p>
          <a:p>
            <a:pPr marL="800100" marR="0" lvl="1" indent="-342900" algn="l" defTabSz="914400" rtl="0" eaLnBrk="0" fontAlgn="base" latinLnBrk="0" hangingPunct="0">
              <a:lnSpc>
                <a:spcPct val="120000"/>
              </a:lnSpc>
              <a:spcBef>
                <a:spcPct val="20000"/>
              </a:spcBef>
              <a:spcAft>
                <a:spcPct val="0"/>
              </a:spcAft>
              <a:buClr>
                <a:srgbClr val="660066"/>
              </a:buClr>
              <a:buSzPct val="100000"/>
              <a:buFont typeface="Wingdings" panose="05000000000000000000" pitchFamily="2" charset="2"/>
              <a:buChar char="u"/>
              <a:defRPr/>
            </a:pPr>
            <a:r>
              <a:rPr kumimoji="0" lang="zh-CN" altLang="en-US" sz="2400" b="1" i="0" u="none" strike="noStrike" kern="0" cap="none" spc="0" normalizeH="0" baseline="0" noProof="0" dirty="0">
                <a:ln>
                  <a:noFill/>
                </a:ln>
                <a:solidFill>
                  <a:srgbClr val="0E1E20"/>
                </a:solidFill>
                <a:effectLst/>
                <a:uLnTx/>
                <a:uFillTx/>
                <a:latin typeface="楷体_GB2312" panose="02010609030101010101" pitchFamily="49" charset="-122"/>
                <a:ea typeface="楷体_GB2312" panose="02010609030101010101" pitchFamily="49" charset="-122"/>
                <a:cs typeface="+mn-cs"/>
              </a:rPr>
              <a:t>配置项审核 </a:t>
            </a:r>
          </a:p>
        </p:txBody>
      </p:sp>
      <p:sp>
        <p:nvSpPr>
          <p:cNvPr id="8" name="Rectangle 4"/>
          <p:cNvSpPr txBox="1">
            <a:spLocks noChangeArrowheads="1"/>
          </p:cNvSpPr>
          <p:nvPr/>
        </p:nvSpPr>
        <p:spPr>
          <a:xfrm>
            <a:off x="4610100" y="1492250"/>
            <a:ext cx="4316413" cy="3652838"/>
          </a:xfrm>
          <a:prstGeom prst="rect">
            <a:avLst/>
          </a:prstGeom>
          <a:solidFill>
            <a:srgbClr val="C9DDF3"/>
          </a:solidFill>
        </p:spPr>
        <p:txBody>
          <a:bodyPr/>
          <a:lstStyle/>
          <a:p>
            <a:pPr marL="342900" marR="0" indent="-342900" algn="l" defTabSz="914400">
              <a:lnSpc>
                <a:spcPct val="120000"/>
              </a:lnSpc>
              <a:spcBef>
                <a:spcPct val="20000"/>
              </a:spcBef>
              <a:buClr>
                <a:srgbClr val="660066"/>
              </a:buClr>
              <a:buSzPct val="100000"/>
              <a:buFont typeface="Wingdings" panose="05000000000000000000" pitchFamily="2" charset="2"/>
              <a:buChar char="v"/>
              <a:defRPr/>
            </a:pPr>
            <a:r>
              <a:rPr kumimoji="0" lang="zh-CN" altLang="en-US" sz="2800" kern="0" cap="none" spc="0" normalizeH="0" baseline="0" noProof="0" dirty="0">
                <a:solidFill>
                  <a:schemeClr val="accent2"/>
                </a:solidFill>
                <a:latin typeface="楷体_GB2312" panose="02010609030101010101" pitchFamily="49" charset="-122"/>
                <a:ea typeface="楷体_GB2312" panose="02010609030101010101" pitchFamily="49" charset="-122"/>
                <a:cs typeface="+mn-cs"/>
              </a:rPr>
              <a:t>配置管理过程 </a:t>
            </a:r>
          </a:p>
          <a:p>
            <a:pPr marL="800100" marR="0" lvl="1" indent="-342900" algn="l" defTabSz="914400" rtl="0" eaLnBrk="0" fontAlgn="base" latinLnBrk="0" hangingPunct="0">
              <a:lnSpc>
                <a:spcPct val="120000"/>
              </a:lnSpc>
              <a:spcBef>
                <a:spcPct val="20000"/>
              </a:spcBef>
              <a:spcAft>
                <a:spcPct val="0"/>
              </a:spcAft>
              <a:buClr>
                <a:srgbClr val="973095"/>
              </a:buClr>
              <a:buSzPct val="100000"/>
              <a:buFont typeface="Wingdings" panose="05000000000000000000" pitchFamily="2" charset="2"/>
              <a:buChar char="u"/>
              <a:defRPr/>
            </a:pPr>
            <a:r>
              <a:rPr kumimoji="0" lang="zh-CN" altLang="en-US" sz="2400" b="1" i="0" u="none" strike="noStrike" kern="0" cap="none" spc="0" normalizeH="0" baseline="0" noProof="0" dirty="0">
                <a:ln>
                  <a:noFill/>
                </a:ln>
                <a:solidFill>
                  <a:srgbClr val="0E1E20"/>
                </a:solidFill>
                <a:effectLst/>
                <a:uLnTx/>
                <a:uFillTx/>
                <a:latin typeface="楷体_GB2312" panose="02010609030101010101" pitchFamily="49" charset="-122"/>
                <a:ea typeface="楷体_GB2312" panose="02010609030101010101" pitchFamily="49" charset="-122"/>
                <a:cs typeface="+mn-cs"/>
              </a:rPr>
              <a:t>配置项标识、跟踪</a:t>
            </a:r>
          </a:p>
          <a:p>
            <a:pPr marL="800100" marR="0" lvl="1" indent="-342900" algn="l" defTabSz="914400" rtl="0" eaLnBrk="0" fontAlgn="base" latinLnBrk="0" hangingPunct="0">
              <a:lnSpc>
                <a:spcPct val="120000"/>
              </a:lnSpc>
              <a:spcBef>
                <a:spcPct val="20000"/>
              </a:spcBef>
              <a:spcAft>
                <a:spcPct val="0"/>
              </a:spcAft>
              <a:buClr>
                <a:srgbClr val="973095"/>
              </a:buClr>
              <a:buSzPct val="100000"/>
              <a:buFont typeface="Wingdings" panose="05000000000000000000" pitchFamily="2" charset="2"/>
              <a:buChar char="u"/>
              <a:defRPr/>
            </a:pPr>
            <a:r>
              <a:rPr kumimoji="0" lang="zh-CN" altLang="en-US" sz="2400" b="1" i="0" u="none" strike="noStrike" kern="0" cap="none" spc="0" normalizeH="0" baseline="0" noProof="0" dirty="0">
                <a:ln>
                  <a:noFill/>
                </a:ln>
                <a:solidFill>
                  <a:srgbClr val="0E1E20"/>
                </a:solidFill>
                <a:effectLst/>
                <a:uLnTx/>
                <a:uFillTx/>
                <a:latin typeface="楷体_GB2312" panose="02010609030101010101" pitchFamily="49" charset="-122"/>
                <a:ea typeface="楷体_GB2312" panose="02010609030101010101" pitchFamily="49" charset="-122"/>
                <a:cs typeface="+mn-cs"/>
              </a:rPr>
              <a:t>配置管理环境建立</a:t>
            </a:r>
          </a:p>
          <a:p>
            <a:pPr marL="800100" marR="0" lvl="1" indent="-342900" algn="l" defTabSz="914400" rtl="0" eaLnBrk="0" fontAlgn="base" latinLnBrk="0" hangingPunct="0">
              <a:lnSpc>
                <a:spcPct val="120000"/>
              </a:lnSpc>
              <a:spcBef>
                <a:spcPct val="20000"/>
              </a:spcBef>
              <a:spcAft>
                <a:spcPct val="0"/>
              </a:spcAft>
              <a:buClr>
                <a:srgbClr val="973095"/>
              </a:buClr>
              <a:buSzPct val="100000"/>
              <a:buFont typeface="Wingdings" panose="05000000000000000000" pitchFamily="2" charset="2"/>
              <a:buChar char="u"/>
              <a:defRPr/>
            </a:pPr>
            <a:r>
              <a:rPr kumimoji="0" lang="zh-CN" altLang="en-US" sz="2400" b="1" i="0" u="none" strike="noStrike" kern="0" cap="none" spc="0" normalizeH="0" baseline="0" noProof="0" dirty="0">
                <a:ln>
                  <a:noFill/>
                </a:ln>
                <a:solidFill>
                  <a:srgbClr val="0E1E20"/>
                </a:solidFill>
                <a:effectLst/>
                <a:uLnTx/>
                <a:uFillTx/>
                <a:latin typeface="楷体_GB2312" panose="02010609030101010101" pitchFamily="49" charset="-122"/>
                <a:ea typeface="楷体_GB2312" panose="02010609030101010101" pitchFamily="49" charset="-122"/>
                <a:cs typeface="+mn-cs"/>
              </a:rPr>
              <a:t>基线变更管理</a:t>
            </a:r>
          </a:p>
          <a:p>
            <a:pPr marL="800100" marR="0" lvl="1" indent="-342900" algn="l" defTabSz="914400" rtl="0" eaLnBrk="0" fontAlgn="base" latinLnBrk="0" hangingPunct="0">
              <a:lnSpc>
                <a:spcPct val="120000"/>
              </a:lnSpc>
              <a:spcBef>
                <a:spcPct val="20000"/>
              </a:spcBef>
              <a:spcAft>
                <a:spcPct val="0"/>
              </a:spcAft>
              <a:buClr>
                <a:srgbClr val="973095"/>
              </a:buClr>
              <a:buSzPct val="100000"/>
              <a:buFont typeface="Wingdings" panose="05000000000000000000" pitchFamily="2" charset="2"/>
              <a:buChar char="u"/>
              <a:defRPr/>
            </a:pPr>
            <a:r>
              <a:rPr kumimoji="0" lang="zh-CN" altLang="en-US" sz="2400" b="1" i="0" u="none" strike="noStrike" kern="0" cap="none" spc="0" normalizeH="0" baseline="0" noProof="0" dirty="0">
                <a:ln>
                  <a:noFill/>
                </a:ln>
                <a:solidFill>
                  <a:srgbClr val="0E1E20"/>
                </a:solidFill>
                <a:effectLst/>
                <a:uLnTx/>
                <a:uFillTx/>
                <a:latin typeface="楷体_GB2312" panose="02010609030101010101" pitchFamily="49" charset="-122"/>
                <a:ea typeface="楷体_GB2312" panose="02010609030101010101" pitchFamily="49" charset="-122"/>
                <a:cs typeface="+mn-cs"/>
              </a:rPr>
              <a:t>基线审核</a:t>
            </a:r>
          </a:p>
          <a:p>
            <a:pPr marL="800100" marR="0" lvl="1" indent="-342900" algn="l" defTabSz="914400" rtl="0" eaLnBrk="0" fontAlgn="base" latinLnBrk="0" hangingPunct="0">
              <a:lnSpc>
                <a:spcPct val="120000"/>
              </a:lnSpc>
              <a:spcBef>
                <a:spcPct val="20000"/>
              </a:spcBef>
              <a:spcAft>
                <a:spcPct val="0"/>
              </a:spcAft>
              <a:buClr>
                <a:srgbClr val="973095"/>
              </a:buClr>
              <a:buSzPct val="100000"/>
              <a:buFont typeface="Wingdings" panose="05000000000000000000" pitchFamily="2" charset="2"/>
              <a:buChar char="u"/>
              <a:defRPr/>
            </a:pPr>
            <a:r>
              <a:rPr kumimoji="0" lang="zh-CN" altLang="en-US" sz="2400" b="1" i="0" u="none" strike="noStrike" kern="0" cap="none" spc="0" normalizeH="0" baseline="0" noProof="0" dirty="0">
                <a:ln>
                  <a:noFill/>
                </a:ln>
                <a:solidFill>
                  <a:srgbClr val="0E1E20"/>
                </a:solidFill>
                <a:effectLst/>
                <a:uLnTx/>
                <a:uFillTx/>
                <a:latin typeface="楷体_GB2312" panose="02010609030101010101" pitchFamily="49" charset="-122"/>
                <a:ea typeface="楷体_GB2312" panose="02010609030101010101" pitchFamily="49" charset="-122"/>
                <a:cs typeface="+mn-cs"/>
              </a:rPr>
              <a:t>配置状态统计</a:t>
            </a:r>
          </a:p>
          <a:p>
            <a:pPr marL="800100" marR="0" lvl="1" indent="-342900" algn="l" defTabSz="914400" rtl="0" eaLnBrk="0" fontAlgn="base" latinLnBrk="0" hangingPunct="0">
              <a:lnSpc>
                <a:spcPct val="120000"/>
              </a:lnSpc>
              <a:spcBef>
                <a:spcPct val="20000"/>
              </a:spcBef>
              <a:spcAft>
                <a:spcPct val="0"/>
              </a:spcAft>
              <a:buClr>
                <a:srgbClr val="973095"/>
              </a:buClr>
              <a:buSzPct val="100000"/>
              <a:buFont typeface="Wingdings" panose="05000000000000000000" pitchFamily="2" charset="2"/>
              <a:buChar char="u"/>
              <a:defRPr/>
            </a:pPr>
            <a:r>
              <a:rPr kumimoji="0" lang="zh-CN" altLang="en-US" sz="2400" b="1" i="0" u="none" strike="noStrike" kern="0" cap="none" spc="0" normalizeH="0" baseline="0" noProof="0" dirty="0">
                <a:ln>
                  <a:noFill/>
                </a:ln>
                <a:solidFill>
                  <a:srgbClr val="0E1E20"/>
                </a:solidFill>
                <a:effectLst/>
                <a:uLnTx/>
                <a:uFillTx/>
                <a:latin typeface="楷体_GB2312" panose="02010609030101010101" pitchFamily="49" charset="-122"/>
                <a:ea typeface="楷体_GB2312" panose="02010609030101010101" pitchFamily="49" charset="-122"/>
                <a:cs typeface="+mn-cs"/>
              </a:rPr>
              <a:t>配置管理计划</a:t>
            </a:r>
          </a:p>
        </p:txBody>
      </p:sp>
      <p:sp>
        <p:nvSpPr>
          <p:cNvPr id="55301" name="Rectangle 30"/>
          <p:cNvSpPr/>
          <p:nvPr/>
        </p:nvSpPr>
        <p:spPr>
          <a:xfrm>
            <a:off x="3242628" y="5584190"/>
            <a:ext cx="5400675" cy="307975"/>
          </a:xfrm>
          <a:prstGeom prst="rect">
            <a:avLst/>
          </a:prstGeom>
          <a:noFill/>
          <a:ln w="6350">
            <a:noFill/>
          </a:ln>
        </p:spPr>
        <p:txBody>
          <a:bodyPr lIns="0" tIns="0" rIns="0" bIns="0" anchor="ctr">
            <a:spAutoFit/>
          </a:bodyPr>
          <a:lstStyle/>
          <a:p>
            <a:pPr algn="l"/>
            <a:r>
              <a:rPr lang="en-US" altLang="zh-CN" sz="2000" dirty="0">
                <a:solidFill>
                  <a:srgbClr val="FF0000"/>
                </a:solidFill>
                <a:latin typeface="楷体_GB2312" panose="02010609030101010101" pitchFamily="49" charset="-122"/>
                <a:ea typeface="楷体_GB2312" panose="02010609030101010101" pitchFamily="49" charset="-122"/>
              </a:rPr>
              <a:t>—— </a:t>
            </a:r>
            <a:r>
              <a:rPr lang="zh-CN" altLang="en-US" sz="2000" dirty="0">
                <a:solidFill>
                  <a:srgbClr val="FF0000"/>
                </a:solidFill>
                <a:latin typeface="楷体_GB2312" panose="02010609030101010101" pitchFamily="49" charset="-122"/>
                <a:ea typeface="楷体_GB2312" panose="02010609030101010101" pitchFamily="49" charset="-122"/>
              </a:rPr>
              <a:t>配置管理过程围绕配置管理的</a:t>
            </a:r>
            <a:r>
              <a:rPr lang="en-US" altLang="zh-CN" sz="2000" dirty="0">
                <a:solidFill>
                  <a:srgbClr val="FF0000"/>
                </a:solidFill>
                <a:latin typeface="楷体_GB2312" panose="02010609030101010101" pitchFamily="49" charset="-122"/>
                <a:ea typeface="楷体_GB2312" panose="02010609030101010101" pitchFamily="49" charset="-122"/>
              </a:rPr>
              <a:t>5</a:t>
            </a:r>
            <a:r>
              <a:rPr lang="zh-CN" altLang="en-US" sz="2000" dirty="0">
                <a:solidFill>
                  <a:srgbClr val="FF0000"/>
                </a:solidFill>
                <a:latin typeface="楷体_GB2312" panose="02010609030101010101" pitchFamily="49" charset="-122"/>
                <a:ea typeface="楷体_GB2312" panose="02010609030101010101" pitchFamily="49" charset="-122"/>
              </a:rPr>
              <a:t>项活动进行 </a:t>
            </a:r>
          </a:p>
        </p:txBody>
      </p:sp>
      <p:sp>
        <p:nvSpPr>
          <p:cNvPr id="6" name="Rectangle 2"/>
          <p:cNvSpPr txBox="1">
            <a:spLocks noChangeArrowheads="1"/>
          </p:cNvSpPr>
          <p:nvPr/>
        </p:nvSpPr>
        <p:spPr>
          <a:xfrm>
            <a:off x="395288" y="73025"/>
            <a:ext cx="8353425" cy="692150"/>
          </a:xfrm>
          <a:prstGeom prst="rect">
            <a:avLst/>
          </a:prstGeom>
          <a:noFill/>
          <a:ln w="9525">
            <a:noFill/>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defRPr/>
            </a:pPr>
            <a:r>
              <a:rPr lang="en-US" altLang="zh-CN" sz="4400" b="1" kern="1200" dirty="0">
                <a:latin typeface="+mj-ea"/>
              </a:rPr>
              <a:t>5.</a:t>
            </a:r>
            <a:r>
              <a:rPr lang="zh-CN" altLang="en-US" sz="4400" b="1" kern="1200" dirty="0">
                <a:latin typeface="+mj-ea"/>
              </a:rPr>
              <a:t>软件配置管理</a:t>
            </a:r>
            <a:r>
              <a:rPr lang="en-US" altLang="zh-CN" sz="4400" b="1" kern="1200" dirty="0">
                <a:latin typeface="+mj-ea"/>
              </a:rPr>
              <a:t>-</a:t>
            </a:r>
            <a:r>
              <a:rPr lang="zh-CN" altLang="en-US" sz="4400" b="1" kern="1200" dirty="0">
                <a:latin typeface="+mj-ea"/>
              </a:rPr>
              <a:t>活动</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7" name="内容占位符 2"/>
          <p:cNvSpPr txBox="1"/>
          <p:nvPr/>
        </p:nvSpPr>
        <p:spPr>
          <a:xfrm>
            <a:off x="381000" y="1076325"/>
            <a:ext cx="8458200" cy="2078038"/>
          </a:xfrm>
          <a:prstGeom prst="rect">
            <a:avLst/>
          </a:prstGeom>
        </p:spPr>
        <p:txBody>
          <a:bodyPr/>
          <a:lstStyle/>
          <a:p>
            <a:pPr marL="85725" marR="0" indent="-85725" algn="l" defTabSz="0">
              <a:spcBef>
                <a:spcPct val="20000"/>
              </a:spcBef>
              <a:buClr>
                <a:schemeClr val="accent2"/>
              </a:buClr>
              <a:buSzPct val="80000"/>
              <a:buFont typeface="Wingdings" panose="05000000000000000000" pitchFamily="2" charset="2"/>
              <a:buChar char="n"/>
              <a:defRPr/>
            </a:pPr>
            <a:r>
              <a:rPr kumimoji="0" lang="zh-CN" altLang="en-US" sz="2800" kern="0" cap="none" spc="0" normalizeH="0" baseline="0" noProof="0" dirty="0">
                <a:solidFill>
                  <a:schemeClr val="accent2"/>
                </a:solidFill>
                <a:latin typeface="楷体_GB2312" panose="02010609030101010101" pitchFamily="49" charset="-122"/>
                <a:ea typeface="楷体_GB2312" panose="02010609030101010101" pitchFamily="49" charset="-122"/>
                <a:cs typeface="+mn-cs"/>
                <a:sym typeface="HGP創英角ｺﾞｼｯｸUB" pitchFamily="2" charset="-128"/>
              </a:rPr>
              <a:t>版本与版本控制</a:t>
            </a:r>
            <a:endParaRPr kumimoji="0" lang="en-US" altLang="zh-CN" sz="2800" kern="0" cap="none" spc="0" normalizeH="0" baseline="0" noProof="0" dirty="0">
              <a:solidFill>
                <a:schemeClr val="accent2"/>
              </a:solidFill>
              <a:latin typeface="楷体_GB2312" panose="02010609030101010101" pitchFamily="49" charset="-122"/>
              <a:ea typeface="楷体_GB2312" panose="02010609030101010101" pitchFamily="49" charset="-122"/>
              <a:cs typeface="+mn-cs"/>
              <a:sym typeface="HGP創英角ｺﾞｼｯｸUB" pitchFamily="2" charset="-128"/>
            </a:endParaRPr>
          </a:p>
          <a:p>
            <a:pPr marL="361950" marR="0" lvl="1" indent="-97155" algn="l" defTabSz="0" rtl="0" eaLnBrk="0" fontAlgn="base" latinLnBrk="0" hangingPunct="0">
              <a:lnSpc>
                <a:spcPct val="100000"/>
              </a:lnSpc>
              <a:spcBef>
                <a:spcPct val="20000"/>
              </a:spcBef>
              <a:spcAft>
                <a:spcPct val="0"/>
              </a:spcAft>
              <a:buClr>
                <a:schemeClr val="hlink"/>
              </a:buClr>
              <a:buSzPct val="80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楷体_GB2312" panose="02010609030101010101" pitchFamily="49" charset="-122"/>
                <a:cs typeface="Times New Roman" panose="02020603050405020304"/>
                <a:sym typeface="HGP創英角ｺﾞｼｯｸUB" pitchFamily="2" charset="-128"/>
              </a:rPr>
              <a:t> 软件配置是一个动态的概念，它一方面随着软件生存周期向前推进，另一方面随时会有新的变种出现</a:t>
            </a:r>
            <a:endParaRPr kumimoji="0" lang="zh-CN" altLang="en-US" sz="2400" b="0" i="0" u="none" strike="noStrike" kern="0" cap="none" spc="0" normalizeH="0" baseline="0" noProof="0" dirty="0">
              <a:ln>
                <a:noFill/>
              </a:ln>
              <a:solidFill>
                <a:schemeClr val="tx1"/>
              </a:solidFill>
              <a:effectLst/>
              <a:uLnTx/>
              <a:uFillTx/>
              <a:latin typeface="+mn-lt"/>
              <a:ea typeface="+mn-ea"/>
              <a:cs typeface="+mn-cs"/>
              <a:sym typeface="HGP創英角ｺﾞｼｯｸUB" pitchFamily="2" charset="-128"/>
            </a:endParaRPr>
          </a:p>
        </p:txBody>
      </p:sp>
      <p:grpSp>
        <p:nvGrpSpPr>
          <p:cNvPr id="54276" name="Group 4"/>
          <p:cNvGrpSpPr/>
          <p:nvPr/>
        </p:nvGrpSpPr>
        <p:grpSpPr>
          <a:xfrm>
            <a:off x="627063" y="2867025"/>
            <a:ext cx="7288212" cy="2976563"/>
            <a:chOff x="336" y="1248"/>
            <a:chExt cx="4320" cy="2352"/>
          </a:xfrm>
        </p:grpSpPr>
        <p:sp>
          <p:nvSpPr>
            <p:cNvPr id="54278" name="Oval 5"/>
            <p:cNvSpPr/>
            <p:nvPr/>
          </p:nvSpPr>
          <p:spPr>
            <a:xfrm>
              <a:off x="336" y="1728"/>
              <a:ext cx="480" cy="528"/>
            </a:xfrm>
            <a:prstGeom prst="ellipse">
              <a:avLst/>
            </a:prstGeom>
            <a:solidFill>
              <a:srgbClr val="CC6600"/>
            </a:solidFill>
            <a:ln w="25400" cap="flat" cmpd="sng">
              <a:solidFill>
                <a:srgbClr val="FFCC00"/>
              </a:solidFill>
              <a:prstDash val="solid"/>
              <a:headEnd type="none" w="sm" len="sm"/>
              <a:tailEnd type="none" w="med" len="lg"/>
            </a:ln>
          </p:spPr>
          <p:txBody>
            <a:bodyPr wrap="none" anchor="ctr"/>
            <a:lstStyle/>
            <a:p>
              <a:r>
                <a:rPr lang="en-US" altLang="zh-CN" sz="2000" dirty="0">
                  <a:latin typeface="MS PGothic" panose="020B0600070205080204" pitchFamily="34" charset="-128"/>
                </a:rPr>
                <a:t>V1.0</a:t>
              </a:r>
            </a:p>
          </p:txBody>
        </p:sp>
        <p:sp>
          <p:nvSpPr>
            <p:cNvPr id="54279" name="Oval 6"/>
            <p:cNvSpPr/>
            <p:nvPr/>
          </p:nvSpPr>
          <p:spPr>
            <a:xfrm>
              <a:off x="1968" y="1728"/>
              <a:ext cx="480" cy="528"/>
            </a:xfrm>
            <a:prstGeom prst="ellipse">
              <a:avLst/>
            </a:prstGeom>
            <a:solidFill>
              <a:srgbClr val="CC6600"/>
            </a:solidFill>
            <a:ln w="25400" cap="flat" cmpd="sng">
              <a:solidFill>
                <a:schemeClr val="tx1"/>
              </a:solidFill>
              <a:prstDash val="solid"/>
              <a:headEnd type="none" w="sm" len="sm"/>
              <a:tailEnd type="none" w="med" len="lg"/>
            </a:ln>
          </p:spPr>
          <p:txBody>
            <a:bodyPr wrap="none" anchor="ctr"/>
            <a:lstStyle/>
            <a:p>
              <a:r>
                <a:rPr lang="en-US" altLang="zh-CN" sz="2000" dirty="0">
                  <a:latin typeface="MS PGothic" panose="020B0600070205080204" pitchFamily="34" charset="-128"/>
                </a:rPr>
                <a:t>V1.2</a:t>
              </a:r>
            </a:p>
          </p:txBody>
        </p:sp>
        <p:sp>
          <p:nvSpPr>
            <p:cNvPr id="54280" name="Oval 7"/>
            <p:cNvSpPr/>
            <p:nvPr/>
          </p:nvSpPr>
          <p:spPr>
            <a:xfrm>
              <a:off x="1152" y="1728"/>
              <a:ext cx="480" cy="528"/>
            </a:xfrm>
            <a:prstGeom prst="ellipse">
              <a:avLst/>
            </a:prstGeom>
            <a:solidFill>
              <a:srgbClr val="CC6600"/>
            </a:solidFill>
            <a:ln w="25400" cap="flat" cmpd="sng">
              <a:solidFill>
                <a:schemeClr val="tx1"/>
              </a:solidFill>
              <a:prstDash val="solid"/>
              <a:headEnd type="none" w="sm" len="sm"/>
              <a:tailEnd type="none" w="med" len="lg"/>
            </a:ln>
          </p:spPr>
          <p:txBody>
            <a:bodyPr wrap="none" anchor="ctr"/>
            <a:lstStyle/>
            <a:p>
              <a:r>
                <a:rPr lang="en-US" altLang="zh-CN" sz="2000" dirty="0">
                  <a:latin typeface="MS PGothic" panose="020B0600070205080204" pitchFamily="34" charset="-128"/>
                </a:rPr>
                <a:t>V1.1</a:t>
              </a:r>
            </a:p>
          </p:txBody>
        </p:sp>
        <p:sp>
          <p:nvSpPr>
            <p:cNvPr id="54281" name="Oval 8"/>
            <p:cNvSpPr/>
            <p:nvPr/>
          </p:nvSpPr>
          <p:spPr>
            <a:xfrm>
              <a:off x="3072" y="1248"/>
              <a:ext cx="480" cy="528"/>
            </a:xfrm>
            <a:prstGeom prst="ellipse">
              <a:avLst/>
            </a:prstGeom>
            <a:solidFill>
              <a:srgbClr val="CC6600"/>
            </a:solidFill>
            <a:ln w="25400" cap="flat" cmpd="sng">
              <a:solidFill>
                <a:schemeClr val="tx1"/>
              </a:solidFill>
              <a:prstDash val="solid"/>
              <a:headEnd type="none" w="sm" len="sm"/>
              <a:tailEnd type="none" w="med" len="lg"/>
            </a:ln>
          </p:spPr>
          <p:txBody>
            <a:bodyPr wrap="none" anchor="ctr"/>
            <a:lstStyle/>
            <a:p>
              <a:r>
                <a:rPr lang="en-US" altLang="zh-CN" sz="2000" dirty="0">
                  <a:latin typeface="MS PGothic" panose="020B0600070205080204" pitchFamily="34" charset="-128"/>
                </a:rPr>
                <a:t>V1.3</a:t>
              </a:r>
            </a:p>
          </p:txBody>
        </p:sp>
        <p:sp>
          <p:nvSpPr>
            <p:cNvPr id="54282" name="Oval 9"/>
            <p:cNvSpPr/>
            <p:nvPr/>
          </p:nvSpPr>
          <p:spPr>
            <a:xfrm>
              <a:off x="4176" y="1248"/>
              <a:ext cx="480" cy="528"/>
            </a:xfrm>
            <a:prstGeom prst="ellipse">
              <a:avLst/>
            </a:prstGeom>
            <a:solidFill>
              <a:srgbClr val="CC6600"/>
            </a:solidFill>
            <a:ln w="25400" cap="flat" cmpd="sng">
              <a:solidFill>
                <a:schemeClr val="tx1"/>
              </a:solidFill>
              <a:prstDash val="solid"/>
              <a:headEnd type="none" w="sm" len="sm"/>
              <a:tailEnd type="none" w="med" len="lg"/>
            </a:ln>
          </p:spPr>
          <p:txBody>
            <a:bodyPr wrap="none" anchor="ctr"/>
            <a:lstStyle/>
            <a:p>
              <a:r>
                <a:rPr lang="en-US" altLang="zh-CN" sz="2000" dirty="0">
                  <a:latin typeface="MS PGothic" panose="020B0600070205080204" pitchFamily="34" charset="-128"/>
                </a:rPr>
                <a:t>V1.4</a:t>
              </a:r>
            </a:p>
          </p:txBody>
        </p:sp>
        <p:sp>
          <p:nvSpPr>
            <p:cNvPr id="54283" name="Oval 10"/>
            <p:cNvSpPr/>
            <p:nvPr/>
          </p:nvSpPr>
          <p:spPr>
            <a:xfrm>
              <a:off x="3120" y="2160"/>
              <a:ext cx="480" cy="528"/>
            </a:xfrm>
            <a:prstGeom prst="ellipse">
              <a:avLst/>
            </a:prstGeom>
            <a:solidFill>
              <a:srgbClr val="CC6600"/>
            </a:solidFill>
            <a:ln w="25400" cap="flat" cmpd="sng">
              <a:solidFill>
                <a:schemeClr val="tx1"/>
              </a:solidFill>
              <a:prstDash val="solid"/>
              <a:headEnd type="none" w="sm" len="sm"/>
              <a:tailEnd type="none" w="med" len="lg"/>
            </a:ln>
          </p:spPr>
          <p:txBody>
            <a:bodyPr wrap="none" anchor="ctr"/>
            <a:lstStyle/>
            <a:p>
              <a:r>
                <a:rPr lang="en-US" altLang="zh-CN" sz="2000" dirty="0">
                  <a:latin typeface="MS PGothic" panose="020B0600070205080204" pitchFamily="34" charset="-128"/>
                </a:rPr>
                <a:t>V2.0</a:t>
              </a:r>
            </a:p>
          </p:txBody>
        </p:sp>
        <p:sp>
          <p:nvSpPr>
            <p:cNvPr id="54284" name="Oval 11"/>
            <p:cNvSpPr/>
            <p:nvPr/>
          </p:nvSpPr>
          <p:spPr>
            <a:xfrm>
              <a:off x="4128" y="2160"/>
              <a:ext cx="480" cy="528"/>
            </a:xfrm>
            <a:prstGeom prst="ellipse">
              <a:avLst/>
            </a:prstGeom>
            <a:solidFill>
              <a:srgbClr val="CC6600"/>
            </a:solidFill>
            <a:ln w="25400" cap="flat" cmpd="sng">
              <a:solidFill>
                <a:schemeClr val="tx1"/>
              </a:solidFill>
              <a:prstDash val="solid"/>
              <a:headEnd type="none" w="sm" len="sm"/>
              <a:tailEnd type="none" w="med" len="lg"/>
            </a:ln>
          </p:spPr>
          <p:txBody>
            <a:bodyPr wrap="none" anchor="ctr"/>
            <a:lstStyle/>
            <a:p>
              <a:r>
                <a:rPr lang="en-US" altLang="zh-CN" sz="2000" dirty="0">
                  <a:latin typeface="MS PGothic" panose="020B0600070205080204" pitchFamily="34" charset="-128"/>
                </a:rPr>
                <a:t>V2.1</a:t>
              </a:r>
            </a:p>
          </p:txBody>
        </p:sp>
        <p:sp>
          <p:nvSpPr>
            <p:cNvPr id="54285" name="Oval 12"/>
            <p:cNvSpPr/>
            <p:nvPr/>
          </p:nvSpPr>
          <p:spPr>
            <a:xfrm>
              <a:off x="1920" y="3024"/>
              <a:ext cx="480" cy="528"/>
            </a:xfrm>
            <a:prstGeom prst="ellipse">
              <a:avLst/>
            </a:prstGeom>
            <a:solidFill>
              <a:srgbClr val="CC6600"/>
            </a:solidFill>
            <a:ln w="25400" cap="flat" cmpd="sng">
              <a:solidFill>
                <a:schemeClr val="tx1"/>
              </a:solidFill>
              <a:prstDash val="solid"/>
              <a:headEnd type="none" w="sm" len="sm"/>
              <a:tailEnd type="none" w="med" len="lg"/>
            </a:ln>
          </p:spPr>
          <p:txBody>
            <a:bodyPr wrap="none" anchor="ctr"/>
            <a:lstStyle/>
            <a:p>
              <a:r>
                <a:rPr lang="en-US" altLang="zh-CN" dirty="0">
                  <a:latin typeface="MS PGothic" panose="020B0600070205080204" pitchFamily="34" charset="-128"/>
                </a:rPr>
                <a:t>V1.1.1</a:t>
              </a:r>
            </a:p>
          </p:txBody>
        </p:sp>
        <p:sp>
          <p:nvSpPr>
            <p:cNvPr id="54286" name="Oval 13"/>
            <p:cNvSpPr/>
            <p:nvPr/>
          </p:nvSpPr>
          <p:spPr>
            <a:xfrm>
              <a:off x="3072" y="3072"/>
              <a:ext cx="480" cy="528"/>
            </a:xfrm>
            <a:prstGeom prst="ellipse">
              <a:avLst/>
            </a:prstGeom>
            <a:solidFill>
              <a:srgbClr val="CC6600"/>
            </a:solidFill>
            <a:ln w="25400" cap="flat" cmpd="sng">
              <a:solidFill>
                <a:schemeClr val="tx1"/>
              </a:solidFill>
              <a:prstDash val="solid"/>
              <a:headEnd type="none" w="sm" len="sm"/>
              <a:tailEnd type="none" w="med" len="lg"/>
            </a:ln>
          </p:spPr>
          <p:txBody>
            <a:bodyPr wrap="none" anchor="ctr"/>
            <a:lstStyle/>
            <a:p>
              <a:r>
                <a:rPr lang="en-US" altLang="zh-CN" dirty="0">
                  <a:latin typeface="MS PGothic" panose="020B0600070205080204" pitchFamily="34" charset="-128"/>
                </a:rPr>
                <a:t>V1.1.2</a:t>
              </a:r>
            </a:p>
          </p:txBody>
        </p:sp>
        <p:sp>
          <p:nvSpPr>
            <p:cNvPr id="54287" name="Line 14"/>
            <p:cNvSpPr/>
            <p:nvPr/>
          </p:nvSpPr>
          <p:spPr>
            <a:xfrm>
              <a:off x="816" y="2016"/>
              <a:ext cx="336" cy="0"/>
            </a:xfrm>
            <a:prstGeom prst="line">
              <a:avLst/>
            </a:prstGeom>
            <a:ln w="25400" cap="flat" cmpd="sng">
              <a:solidFill>
                <a:schemeClr val="tx1"/>
              </a:solidFill>
              <a:prstDash val="solid"/>
              <a:headEnd type="none" w="sm" len="sm"/>
              <a:tailEnd type="stealth" w="med" len="lg"/>
            </a:ln>
          </p:spPr>
        </p:sp>
        <p:sp>
          <p:nvSpPr>
            <p:cNvPr id="54288" name="Line 15"/>
            <p:cNvSpPr/>
            <p:nvPr/>
          </p:nvSpPr>
          <p:spPr>
            <a:xfrm>
              <a:off x="1632" y="2016"/>
              <a:ext cx="336" cy="0"/>
            </a:xfrm>
            <a:prstGeom prst="line">
              <a:avLst/>
            </a:prstGeom>
            <a:ln w="25400" cap="flat" cmpd="sng">
              <a:solidFill>
                <a:schemeClr val="tx1"/>
              </a:solidFill>
              <a:prstDash val="solid"/>
              <a:headEnd type="none" w="sm" len="sm"/>
              <a:tailEnd type="stealth" w="med" len="lg"/>
            </a:ln>
          </p:spPr>
        </p:sp>
        <p:sp>
          <p:nvSpPr>
            <p:cNvPr id="54289" name="Line 16"/>
            <p:cNvSpPr/>
            <p:nvPr/>
          </p:nvSpPr>
          <p:spPr>
            <a:xfrm flipV="1">
              <a:off x="2448" y="1632"/>
              <a:ext cx="672" cy="240"/>
            </a:xfrm>
            <a:prstGeom prst="line">
              <a:avLst/>
            </a:prstGeom>
            <a:ln w="25400" cap="flat" cmpd="sng">
              <a:solidFill>
                <a:schemeClr val="tx1"/>
              </a:solidFill>
              <a:prstDash val="solid"/>
              <a:headEnd type="none" w="sm" len="sm"/>
              <a:tailEnd type="stealth" w="med" len="lg"/>
            </a:ln>
          </p:spPr>
        </p:sp>
        <p:sp>
          <p:nvSpPr>
            <p:cNvPr id="54290" name="Line 17"/>
            <p:cNvSpPr/>
            <p:nvPr/>
          </p:nvSpPr>
          <p:spPr>
            <a:xfrm>
              <a:off x="2400" y="2112"/>
              <a:ext cx="720" cy="336"/>
            </a:xfrm>
            <a:prstGeom prst="line">
              <a:avLst/>
            </a:prstGeom>
            <a:ln w="25400" cap="flat" cmpd="sng">
              <a:solidFill>
                <a:schemeClr val="tx1"/>
              </a:solidFill>
              <a:prstDash val="solid"/>
              <a:headEnd type="none" w="sm" len="sm"/>
              <a:tailEnd type="stealth" w="med" len="lg"/>
            </a:ln>
          </p:spPr>
        </p:sp>
        <p:sp>
          <p:nvSpPr>
            <p:cNvPr id="54291" name="Line 18"/>
            <p:cNvSpPr/>
            <p:nvPr/>
          </p:nvSpPr>
          <p:spPr>
            <a:xfrm>
              <a:off x="3552" y="1488"/>
              <a:ext cx="624" cy="0"/>
            </a:xfrm>
            <a:prstGeom prst="line">
              <a:avLst/>
            </a:prstGeom>
            <a:ln w="25400" cap="flat" cmpd="sng">
              <a:solidFill>
                <a:schemeClr val="tx1"/>
              </a:solidFill>
              <a:prstDash val="solid"/>
              <a:headEnd type="none" w="sm" len="sm"/>
              <a:tailEnd type="stealth" w="med" len="lg"/>
            </a:ln>
          </p:spPr>
        </p:sp>
        <p:sp>
          <p:nvSpPr>
            <p:cNvPr id="54292" name="Line 19"/>
            <p:cNvSpPr/>
            <p:nvPr/>
          </p:nvSpPr>
          <p:spPr>
            <a:xfrm>
              <a:off x="3600" y="2496"/>
              <a:ext cx="528" cy="0"/>
            </a:xfrm>
            <a:prstGeom prst="line">
              <a:avLst/>
            </a:prstGeom>
            <a:ln w="25400" cap="flat" cmpd="sng">
              <a:solidFill>
                <a:schemeClr val="tx1"/>
              </a:solidFill>
              <a:prstDash val="solid"/>
              <a:headEnd type="none" w="sm" len="sm"/>
              <a:tailEnd type="stealth" w="med" len="lg"/>
            </a:ln>
          </p:spPr>
        </p:sp>
        <p:sp>
          <p:nvSpPr>
            <p:cNvPr id="54293" name="Line 20"/>
            <p:cNvSpPr/>
            <p:nvPr/>
          </p:nvSpPr>
          <p:spPr>
            <a:xfrm>
              <a:off x="1440" y="2256"/>
              <a:ext cx="528" cy="864"/>
            </a:xfrm>
            <a:prstGeom prst="line">
              <a:avLst/>
            </a:prstGeom>
            <a:ln w="25400" cap="flat" cmpd="sng">
              <a:solidFill>
                <a:schemeClr val="tx1"/>
              </a:solidFill>
              <a:prstDash val="solid"/>
              <a:headEnd type="none" w="sm" len="sm"/>
              <a:tailEnd type="stealth" w="med" len="lg"/>
            </a:ln>
          </p:spPr>
        </p:sp>
        <p:sp>
          <p:nvSpPr>
            <p:cNvPr id="54294" name="Line 21"/>
            <p:cNvSpPr/>
            <p:nvPr/>
          </p:nvSpPr>
          <p:spPr>
            <a:xfrm>
              <a:off x="2400" y="3312"/>
              <a:ext cx="672" cy="0"/>
            </a:xfrm>
            <a:prstGeom prst="line">
              <a:avLst/>
            </a:prstGeom>
            <a:ln w="25400" cap="flat" cmpd="sng">
              <a:solidFill>
                <a:schemeClr val="tx1"/>
              </a:solidFill>
              <a:prstDash val="solid"/>
              <a:headEnd type="none" w="sm" len="sm"/>
              <a:tailEnd type="stealth" w="med" len="lg"/>
            </a:ln>
          </p:spPr>
        </p:sp>
      </p:grpSp>
      <p:sp>
        <p:nvSpPr>
          <p:cNvPr id="54277" name="TextBox 21"/>
          <p:cNvSpPr txBox="1"/>
          <p:nvPr/>
        </p:nvSpPr>
        <p:spPr>
          <a:xfrm>
            <a:off x="3324225" y="5973763"/>
            <a:ext cx="2276475" cy="368300"/>
          </a:xfrm>
          <a:prstGeom prst="rect">
            <a:avLst/>
          </a:prstGeom>
          <a:noFill/>
          <a:ln w="9525">
            <a:noFill/>
          </a:ln>
        </p:spPr>
        <p:txBody>
          <a:bodyPr wrap="none">
            <a:spAutoFit/>
          </a:bodyPr>
          <a:lstStyle/>
          <a:p>
            <a:r>
              <a:rPr lang="zh-CN" altLang="en-US" dirty="0">
                <a:solidFill>
                  <a:srgbClr val="FF0000"/>
                </a:solidFill>
                <a:latin typeface="楷体_GB2312" panose="02010609030101010101" pitchFamily="49" charset="-122"/>
                <a:ea typeface="楷体_GB2312" panose="02010609030101010101" pitchFamily="49" charset="-122"/>
              </a:rPr>
              <a:t>图：版本演变与变种</a:t>
            </a:r>
          </a:p>
        </p:txBody>
      </p:sp>
      <p:sp>
        <p:nvSpPr>
          <p:cNvPr id="23" name="Rectangle 2"/>
          <p:cNvSpPr txBox="1">
            <a:spLocks noChangeArrowheads="1"/>
          </p:cNvSpPr>
          <p:nvPr/>
        </p:nvSpPr>
        <p:spPr>
          <a:xfrm>
            <a:off x="395288" y="73025"/>
            <a:ext cx="8353425" cy="692150"/>
          </a:xfrm>
          <a:prstGeom prst="rect">
            <a:avLst/>
          </a:prstGeom>
          <a:noFill/>
          <a:ln w="9525">
            <a:noFill/>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defRPr/>
            </a:pPr>
            <a:r>
              <a:rPr lang="en-US" altLang="zh-CN" sz="4400" b="1" kern="1200" dirty="0">
                <a:latin typeface="+mj-ea"/>
              </a:rPr>
              <a:t>5.</a:t>
            </a:r>
            <a:r>
              <a:rPr lang="zh-CN" altLang="en-US" sz="4400" b="1" kern="1200" dirty="0">
                <a:latin typeface="+mj-ea"/>
              </a:rPr>
              <a:t>软件配置管理</a:t>
            </a:r>
            <a:r>
              <a:rPr lang="en-US" altLang="zh-CN" sz="4400" b="1" kern="1200" dirty="0">
                <a:latin typeface="+mj-ea"/>
              </a:rPr>
              <a:t>-</a:t>
            </a:r>
            <a:r>
              <a:rPr lang="zh-CN" altLang="en-US" sz="4400" b="1" kern="1200" dirty="0">
                <a:latin typeface="+mj-ea"/>
              </a:rPr>
              <a:t>版本</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4" name="内容占位符 2"/>
          <p:cNvSpPr txBox="1"/>
          <p:nvPr/>
        </p:nvSpPr>
        <p:spPr>
          <a:xfrm>
            <a:off x="363538" y="1397000"/>
            <a:ext cx="8329613" cy="3792538"/>
          </a:xfrm>
          <a:prstGeom prst="rect">
            <a:avLst/>
          </a:prstGeom>
        </p:spPr>
        <p:txBody>
          <a:bodyPr/>
          <a:lstStyle/>
          <a:p>
            <a:pPr marL="361950" marR="0" lvl="1" indent="-97155" algn="l" defTabSz="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Ø"/>
              <a:defRPr/>
            </a:pPr>
            <a:r>
              <a:rPr kumimoji="0" lang="zh-CN" altLang="en-US" sz="28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思考并讨论：</a:t>
            </a:r>
            <a:endParaRPr kumimoji="0" lang="en-US" altLang="zh-CN" sz="28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endParaRPr>
          </a:p>
          <a:p>
            <a:pPr marL="361950" marR="0" lvl="1" indent="-97155" algn="l" defTabSz="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Ø"/>
              <a:defRPr/>
            </a:pPr>
            <a:endParaRPr kumimoji="0" lang="en-US" altLang="zh-CN" sz="28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endParaRPr>
          </a:p>
          <a:p>
            <a:pPr marL="361950" marR="0" lvl="1" indent="-97155" algn="l" defTabSz="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defRPr/>
            </a:pPr>
            <a:r>
              <a:rPr kumimoji="0" lang="en-US" altLang="zh-CN" sz="28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   </a:t>
            </a:r>
            <a:r>
              <a:rPr kumimoji="0" lang="zh-CN" altLang="en-US" sz="28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从某个开源项目开始开发时，开发分为不同的功能点同时进行，如何进行配置管理？</a:t>
            </a:r>
            <a:endParaRPr kumimoji="0" lang="en-US" altLang="zh-CN" sz="28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endParaRPr>
          </a:p>
        </p:txBody>
      </p:sp>
      <p:sp>
        <p:nvSpPr>
          <p:cNvPr id="5" name="Rectangle 2"/>
          <p:cNvSpPr txBox="1">
            <a:spLocks noChangeArrowheads="1"/>
          </p:cNvSpPr>
          <p:nvPr/>
        </p:nvSpPr>
        <p:spPr>
          <a:xfrm>
            <a:off x="395288" y="73025"/>
            <a:ext cx="8353425" cy="692150"/>
          </a:xfrm>
          <a:prstGeom prst="rect">
            <a:avLst/>
          </a:prstGeom>
          <a:noFill/>
          <a:ln w="9525">
            <a:noFill/>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defRPr/>
            </a:pPr>
            <a:r>
              <a:rPr lang="en-US" altLang="zh-CN" sz="4400" b="1" kern="1200" dirty="0">
                <a:latin typeface="+mj-ea"/>
              </a:rPr>
              <a:t>5.</a:t>
            </a:r>
            <a:r>
              <a:rPr lang="zh-CN" altLang="en-US" sz="4400" b="1" kern="1200" dirty="0">
                <a:latin typeface="+mj-ea"/>
              </a:rPr>
              <a:t>软件配置管理</a:t>
            </a:r>
            <a:r>
              <a:rPr lang="en-US" altLang="zh-CN" sz="4400" b="1" kern="1200" dirty="0">
                <a:latin typeface="+mj-ea"/>
              </a:rPr>
              <a:t>-</a:t>
            </a:r>
            <a:r>
              <a:rPr lang="zh-CN" altLang="en-US" sz="4400" b="1" kern="1200" dirty="0">
                <a:latin typeface="+mj-ea"/>
              </a:rPr>
              <a:t>基线</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楷体_GB2312" panose="02010609030101010101" pitchFamily="49" charset="-122"/>
                <a:ea typeface="楷体_GB2312" panose="02010609030101010101" pitchFamily="49" charset="-122"/>
              </a:rPr>
            </a:br>
            <a:endParaRPr lang="zh-CN" altLang="en-US" sz="4400" b="1" dirty="0">
              <a:latin typeface="楷体_GB2312" panose="02010609030101010101" pitchFamily="49" charset="-122"/>
              <a:ea typeface="楷体_GB2312" panose="02010609030101010101" pitchFamily="49" charset="-122"/>
            </a:endParaRPr>
          </a:p>
        </p:txBody>
      </p:sp>
      <p:sp>
        <p:nvSpPr>
          <p:cNvPr id="6" name="内容占位符 2"/>
          <p:cNvSpPr txBox="1"/>
          <p:nvPr/>
        </p:nvSpPr>
        <p:spPr>
          <a:xfrm>
            <a:off x="381000" y="1143000"/>
            <a:ext cx="8458200" cy="4192588"/>
          </a:xfrm>
          <a:prstGeom prst="rect">
            <a:avLst/>
          </a:prstGeom>
        </p:spPr>
        <p:txBody>
          <a:bodyPr/>
          <a:lstStyle/>
          <a:p>
            <a:pPr marL="85725" marR="0" indent="-85725" algn="l" defTabSz="0">
              <a:spcBef>
                <a:spcPct val="20000"/>
              </a:spcBef>
              <a:buClr>
                <a:schemeClr val="accent2"/>
              </a:buClr>
              <a:buSzPct val="80000"/>
              <a:buFont typeface="Wingdings" panose="05000000000000000000" pitchFamily="2" charset="2"/>
              <a:buChar char="n"/>
              <a:defRPr/>
            </a:pPr>
            <a:r>
              <a:rPr kumimoji="0" lang="zh-CN" altLang="en-US" sz="2800" kern="0" cap="none" spc="0" normalizeH="0" baseline="0" noProof="0" dirty="0">
                <a:solidFill>
                  <a:schemeClr val="accent2"/>
                </a:solidFill>
                <a:latin typeface="楷体_GB2312" panose="02010609030101010101" pitchFamily="49" charset="-122"/>
                <a:ea typeface="楷体_GB2312" panose="02010609030101010101" pitchFamily="49" charset="-122"/>
                <a:cs typeface="+mn-cs"/>
                <a:sym typeface="HGP創英角ｺﾞｼｯｸUB" pitchFamily="2" charset="-128"/>
              </a:rPr>
              <a:t>配置管理工具 </a:t>
            </a:r>
            <a:r>
              <a:rPr kumimoji="0" lang="en-US" altLang="zh-CN" sz="2800" kern="0" cap="none" spc="0" normalizeH="0" baseline="0" noProof="0" dirty="0">
                <a:solidFill>
                  <a:schemeClr val="accent2"/>
                </a:solidFill>
                <a:latin typeface="楷体_GB2312" panose="02010609030101010101" pitchFamily="49" charset="-122"/>
                <a:ea typeface="楷体_GB2312" panose="02010609030101010101" pitchFamily="49" charset="-122"/>
                <a:cs typeface="+mn-cs"/>
                <a:sym typeface="HGP創英角ｺﾞｼｯｸUB" pitchFamily="2" charset="-128"/>
              </a:rPr>
              <a:t>——</a:t>
            </a:r>
            <a:r>
              <a:rPr kumimoji="0" lang="zh-CN" altLang="en-US" sz="2800" kern="0" cap="none" spc="0" normalizeH="0" baseline="0" noProof="0" dirty="0">
                <a:solidFill>
                  <a:schemeClr val="accent2"/>
                </a:solidFill>
                <a:latin typeface="楷体_GB2312" panose="02010609030101010101" pitchFamily="49" charset="-122"/>
                <a:ea typeface="楷体_GB2312" panose="02010609030101010101" pitchFamily="49" charset="-122"/>
                <a:cs typeface="+mn-cs"/>
                <a:sym typeface="HGP創英角ｺﾞｼｯｸUB" pitchFamily="2" charset="-128"/>
              </a:rPr>
              <a:t>分为</a:t>
            </a:r>
            <a:r>
              <a:rPr kumimoji="0" lang="en-US" altLang="zh-CN" sz="2800" kern="0" cap="none" spc="0" normalizeH="0" baseline="0" noProof="0" dirty="0">
                <a:solidFill>
                  <a:schemeClr val="accent2"/>
                </a:solidFill>
                <a:latin typeface="楷体_GB2312" panose="02010609030101010101" pitchFamily="49" charset="-122"/>
                <a:ea typeface="楷体_GB2312" panose="02010609030101010101" pitchFamily="49" charset="-122"/>
                <a:cs typeface="+mn-cs"/>
                <a:sym typeface="HGP創英角ｺﾞｼｯｸUB" pitchFamily="2" charset="-128"/>
              </a:rPr>
              <a:t>3</a:t>
            </a:r>
            <a:r>
              <a:rPr kumimoji="0" lang="zh-CN" altLang="en-US" sz="2800" kern="0" cap="none" spc="0" normalizeH="0" baseline="0" noProof="0" dirty="0">
                <a:solidFill>
                  <a:schemeClr val="accent2"/>
                </a:solidFill>
                <a:latin typeface="楷体_GB2312" panose="02010609030101010101" pitchFamily="49" charset="-122"/>
                <a:ea typeface="楷体_GB2312" panose="02010609030101010101" pitchFamily="49" charset="-122"/>
                <a:cs typeface="+mn-cs"/>
                <a:sym typeface="HGP創英角ｺﾞｼｯｸUB" pitchFamily="2" charset="-128"/>
              </a:rPr>
              <a:t>个级别</a:t>
            </a:r>
          </a:p>
          <a:p>
            <a:pPr marL="361950" marR="0" lvl="1" indent="-97155" algn="l" defTabSz="0" rtl="0" eaLnBrk="0" fontAlgn="base" latinLnBrk="0" hangingPunct="0">
              <a:lnSpc>
                <a:spcPct val="140000"/>
              </a:lnSpc>
              <a:spcBef>
                <a:spcPct val="50000"/>
              </a:spcBef>
              <a:spcAft>
                <a:spcPct val="0"/>
              </a:spcAft>
              <a:buClr>
                <a:schemeClr val="hlink"/>
              </a:buClr>
              <a:buSzPct val="80000"/>
              <a:buFont typeface="Wingdings" panose="05000000000000000000" pitchFamily="2" charset="2"/>
              <a:buChar char="u"/>
              <a:defRPr/>
            </a:pPr>
            <a:r>
              <a:rPr kumimoji="0" lang="zh-CN" altLang="zh-CN" sz="2000" b="1" i="0" u="none" strike="noStrike" kern="0" cap="none" spc="0" normalizeH="0" baseline="0" noProof="0" dirty="0">
                <a:ln>
                  <a:noFill/>
                </a:ln>
                <a:solidFill>
                  <a:schemeClr val="accent2"/>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第一个级别</a:t>
            </a:r>
            <a:r>
              <a:rPr kumimoji="0" lang="zh-CN" altLang="en-US" sz="20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  </a:t>
            </a:r>
            <a:r>
              <a:rPr kumimoji="0" lang="zh-CN" altLang="zh-CN" sz="20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版本控制工具，是入门级的工具。例如，</a:t>
            </a:r>
            <a:r>
              <a:rPr kumimoji="0" lang="en-US" altLang="zh-CN" sz="20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CVS</a:t>
            </a:r>
            <a:r>
              <a:rPr kumimoji="0" lang="zh-CN" altLang="en-US" sz="20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a:t>
            </a:r>
            <a:r>
              <a:rPr kumimoji="0" lang="en-US" altLang="zh-CN" sz="20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Visual Source Safe</a:t>
            </a:r>
            <a:r>
              <a:rPr kumimoji="0" lang="zh-CN" altLang="en-US" sz="20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a:t>
            </a:r>
            <a:r>
              <a:rPr kumimoji="0" lang="en-US" altLang="zh-CN" sz="20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SVN</a:t>
            </a:r>
            <a:r>
              <a:rPr kumimoji="0" lang="zh-CN" altLang="en-US" sz="20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a:t>
            </a:r>
          </a:p>
          <a:p>
            <a:pPr marL="361950" marR="0" lvl="1" indent="-97155" algn="l" defTabSz="0" rtl="0" eaLnBrk="0" fontAlgn="base" latinLnBrk="0" hangingPunct="0">
              <a:lnSpc>
                <a:spcPct val="140000"/>
              </a:lnSpc>
              <a:spcBef>
                <a:spcPct val="20000"/>
              </a:spcBef>
              <a:spcAft>
                <a:spcPct val="0"/>
              </a:spcAft>
              <a:buClr>
                <a:schemeClr val="hlink"/>
              </a:buClr>
              <a:buSzPct val="80000"/>
              <a:buFont typeface="Wingdings" panose="05000000000000000000" pitchFamily="2" charset="2"/>
              <a:buChar char="u"/>
              <a:defRPr/>
            </a:pPr>
            <a:r>
              <a:rPr kumimoji="0" lang="zh-CN" altLang="en-US" sz="2000" b="1" i="0" u="none" strike="noStrike" kern="0" cap="none" spc="0" normalizeH="0" baseline="0" noProof="0" dirty="0">
                <a:ln>
                  <a:noFill/>
                </a:ln>
                <a:solidFill>
                  <a:schemeClr val="accent2"/>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第二个级别</a:t>
            </a:r>
            <a:r>
              <a:rPr kumimoji="0" lang="zh-CN" altLang="en-US" sz="20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  项目级配置管理工具，适合管理中小型的项目，在版本管理的基础上增加变更控制、状态统计的功能。例如</a:t>
            </a:r>
            <a:r>
              <a:rPr kumimoji="0" lang="en-US" altLang="zh-CN" sz="2400" b="1" i="0" u="none" strike="noStrike" kern="0" cap="none" spc="0" normalizeH="0" baseline="0" noProof="0" dirty="0" err="1">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ClearCase</a:t>
            </a:r>
            <a:r>
              <a:rPr kumimoji="0" lang="zh-CN" altLang="en-US" sz="24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a:t>
            </a:r>
            <a:r>
              <a:rPr kumimoji="0" lang="en-US" altLang="zh-CN" sz="2400" b="1" i="0" u="none" strike="noStrike" kern="0" cap="none" spc="0" normalizeH="0" baseline="0" noProof="0" dirty="0" err="1">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ClearQuest</a:t>
            </a:r>
            <a:r>
              <a:rPr kumimoji="0" lang="en-US" altLang="zh-CN" sz="20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 </a:t>
            </a:r>
            <a:r>
              <a:rPr kumimoji="0" lang="zh-CN" altLang="en-US" sz="20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a:t>
            </a:r>
            <a:r>
              <a:rPr kumimoji="0" lang="en-US" altLang="zh-CN" sz="20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PVCS</a:t>
            </a:r>
            <a:r>
              <a:rPr kumimoji="0" lang="zh-CN" altLang="en-US" sz="20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    </a:t>
            </a:r>
          </a:p>
          <a:p>
            <a:pPr marL="361950" marR="0" lvl="1" indent="-97155" algn="l" defTabSz="0" rtl="0" eaLnBrk="0" fontAlgn="base" latinLnBrk="0" hangingPunct="0">
              <a:lnSpc>
                <a:spcPct val="140000"/>
              </a:lnSpc>
              <a:spcBef>
                <a:spcPct val="20000"/>
              </a:spcBef>
              <a:spcAft>
                <a:spcPct val="0"/>
              </a:spcAft>
              <a:buClr>
                <a:schemeClr val="hlink"/>
              </a:buClr>
              <a:buSzPct val="80000"/>
              <a:buFont typeface="Wingdings" panose="05000000000000000000" pitchFamily="2" charset="2"/>
              <a:buChar char="u"/>
              <a:defRPr/>
            </a:pPr>
            <a:r>
              <a:rPr kumimoji="0" lang="zh-CN" altLang="en-US" sz="2000" b="1" i="0" u="none" strike="noStrike" kern="0" cap="none" spc="0" normalizeH="0" baseline="0" noProof="0" dirty="0">
                <a:ln>
                  <a:noFill/>
                </a:ln>
                <a:solidFill>
                  <a:schemeClr val="accent2"/>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第三个级别</a:t>
            </a:r>
            <a:r>
              <a:rPr kumimoji="0" lang="zh-CN" altLang="en-US" sz="20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  企业级配置管理工具，在实现传统意义的配置管理的基础上又具有比较强的过程管理功能。例如 </a:t>
            </a:r>
            <a:r>
              <a:rPr kumimoji="0" lang="en-US" altLang="zh-CN" sz="24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Harvest</a:t>
            </a:r>
            <a:r>
              <a:rPr kumimoji="0" lang="zh-CN" altLang="en-US" sz="24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rPr>
              <a:t>。</a:t>
            </a:r>
            <a:endParaRPr kumimoji="0" lang="en-US" altLang="zh-CN" sz="2400" b="1" i="0" u="none" strike="noStrike" kern="0" cap="none" spc="0" normalizeH="0" baseline="0" noProof="0" dirty="0">
              <a:ln>
                <a:noFill/>
              </a:ln>
              <a:solidFill>
                <a:schemeClr val="tx1"/>
              </a:solidFill>
              <a:effectLst/>
              <a:uLnTx/>
              <a:uFillTx/>
              <a:latin typeface="楷体_GB2312" panose="02010609030101010101" pitchFamily="49" charset="-122"/>
              <a:ea typeface="楷体_GB2312" panose="02010609030101010101" pitchFamily="49" charset="-122"/>
              <a:cs typeface="+mn-cs"/>
              <a:sym typeface="HGP創英角ｺﾞｼｯｸUB" pitchFamily="2" charset="-128"/>
            </a:endParaRPr>
          </a:p>
          <a:p>
            <a:pPr marL="85725" marR="0" indent="-85725" algn="l" defTabSz="0">
              <a:spcBef>
                <a:spcPct val="20000"/>
              </a:spcBef>
              <a:buClr>
                <a:schemeClr val="accent2"/>
              </a:buClr>
              <a:buSzPct val="80000"/>
              <a:buFont typeface="Wingdings" panose="05000000000000000000" pitchFamily="2" charset="2"/>
              <a:buChar char="n"/>
              <a:defRPr/>
            </a:pPr>
            <a:endParaRPr kumimoji="0" lang="zh-CN" altLang="en-US" sz="2800" b="0" kern="0" cap="none" spc="0" normalizeH="0" baseline="0" noProof="0" dirty="0">
              <a:solidFill>
                <a:schemeClr val="accent2"/>
              </a:solidFill>
              <a:latin typeface="楷体_GB2312" panose="02010609030101010101" pitchFamily="49" charset="-122"/>
              <a:ea typeface="楷体_GB2312" panose="02010609030101010101" pitchFamily="49" charset="-122"/>
              <a:cs typeface="+mn-cs"/>
              <a:sym typeface="HGP創英角ｺﾞｼｯｸUB" pitchFamily="2" charset="-128"/>
            </a:endParaRPr>
          </a:p>
        </p:txBody>
      </p:sp>
      <p:sp>
        <p:nvSpPr>
          <p:cNvPr id="4" name="Rectangle 2"/>
          <p:cNvSpPr txBox="1">
            <a:spLocks noChangeArrowheads="1"/>
          </p:cNvSpPr>
          <p:nvPr/>
        </p:nvSpPr>
        <p:spPr>
          <a:xfrm>
            <a:off x="395288" y="73025"/>
            <a:ext cx="8353425" cy="692150"/>
          </a:xfrm>
          <a:prstGeom prst="rect">
            <a:avLst/>
          </a:prstGeom>
          <a:noFill/>
          <a:ln w="9525">
            <a:noFill/>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defRPr/>
            </a:pPr>
            <a:r>
              <a:rPr lang="en-US" altLang="zh-CN" sz="4400" b="1" kern="1200" dirty="0">
                <a:latin typeface="+mj-ea"/>
              </a:rPr>
              <a:t>5.</a:t>
            </a:r>
            <a:r>
              <a:rPr lang="zh-CN" altLang="en-US" sz="4400" b="1" kern="1200" dirty="0">
                <a:latin typeface="+mj-ea"/>
              </a:rPr>
              <a:t>软件配置管理</a:t>
            </a:r>
            <a:r>
              <a:rPr lang="en-US" altLang="zh-CN" sz="4400" b="1" kern="1200" dirty="0">
                <a:latin typeface="+mj-ea"/>
              </a:rPr>
              <a:t>-</a:t>
            </a:r>
            <a:r>
              <a:rPr lang="zh-CN" altLang="en-US" sz="4400" b="1" kern="1200" dirty="0">
                <a:latin typeface="+mj-ea"/>
              </a:rPr>
              <a:t>工具</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楷体_GB2312" panose="02010609030101010101" pitchFamily="49" charset="-122"/>
                <a:ea typeface="楷体_GB2312" panose="02010609030101010101" pitchFamily="49" charset="-122"/>
              </a:rPr>
            </a:br>
            <a:endParaRPr lang="en-US" altLang="zh-CN" sz="4400" b="1" dirty="0">
              <a:latin typeface="楷体_GB2312" panose="02010609030101010101" pitchFamily="49" charset="-122"/>
              <a:ea typeface="楷体_GB2312" panose="02010609030101010101" pitchFamily="49" charset="-122"/>
            </a:endParaRPr>
          </a:p>
        </p:txBody>
      </p:sp>
      <p:sp>
        <p:nvSpPr>
          <p:cNvPr id="44036" name="Rectangle 3"/>
          <p:cNvSpPr>
            <a:spLocks noGrp="1"/>
          </p:cNvSpPr>
          <p:nvPr/>
        </p:nvSpPr>
        <p:spPr>
          <a:xfrm>
            <a:off x="284480" y="1017905"/>
            <a:ext cx="7313613" cy="3384413"/>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p"/>
              <a:defRPr sz="29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1B1A"/>
              </a:buClr>
              <a:buSzPct val="70000"/>
              <a:buFont typeface="Wingdings" panose="05000000000000000000" pitchFamily="2" charset="2"/>
              <a:buChar char="l"/>
              <a:defRPr sz="2500">
                <a:solidFill>
                  <a:schemeClr val="tx2"/>
                </a:solidFill>
                <a:latin typeface="+mn-lt"/>
                <a:ea typeface="+mj-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b="1">
                <a:solidFill>
                  <a:schemeClr val="bg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9pPr>
          </a:lstStyle>
          <a:p>
            <a:pPr eaLnBrk="1" hangingPunct="1">
              <a:lnSpc>
                <a:spcPct val="80000"/>
              </a:lnSpc>
            </a:pPr>
            <a:r>
              <a:rPr lang="en-US" altLang="zh-CN" sz="2800" dirty="0">
                <a:solidFill>
                  <a:srgbClr val="0000FF"/>
                </a:solidFill>
                <a:latin typeface="+mj-ea"/>
                <a:ea typeface="+mj-ea"/>
                <a:cs typeface="+mj-ea"/>
              </a:rPr>
              <a:t>SVN</a:t>
            </a:r>
            <a:r>
              <a:rPr lang="zh-CN" altLang="en-US" sz="2800" dirty="0">
                <a:solidFill>
                  <a:srgbClr val="0000FF"/>
                </a:solidFill>
                <a:latin typeface="+mj-ea"/>
                <a:ea typeface="+mj-ea"/>
                <a:cs typeface="+mj-ea"/>
              </a:rPr>
              <a:t>的主要使用方法</a:t>
            </a:r>
            <a:endParaRPr lang="zh-CN" altLang="en-US" sz="2500" dirty="0">
              <a:latin typeface="+mj-ea"/>
              <a:ea typeface="+mj-ea"/>
              <a:cs typeface="+mj-ea"/>
            </a:endParaRPr>
          </a:p>
          <a:p>
            <a:pPr lvl="1" eaLnBrk="1" hangingPunct="1">
              <a:lnSpc>
                <a:spcPct val="80000"/>
              </a:lnSpc>
            </a:pPr>
            <a:r>
              <a:rPr lang="zh-CN" altLang="en-US" sz="2000" dirty="0">
                <a:latin typeface="+mj-ea"/>
                <a:ea typeface="+mj-ea"/>
                <a:cs typeface="+mj-ea"/>
              </a:rPr>
              <a:t>添加项目</a:t>
            </a:r>
          </a:p>
          <a:p>
            <a:pPr lvl="1" eaLnBrk="1" hangingPunct="1">
              <a:lnSpc>
                <a:spcPct val="80000"/>
              </a:lnSpc>
            </a:pPr>
            <a:r>
              <a:rPr lang="zh-CN" altLang="en-US" sz="2000" dirty="0">
                <a:latin typeface="+mj-ea"/>
                <a:ea typeface="+mj-ea"/>
                <a:cs typeface="+mj-ea"/>
              </a:rPr>
              <a:t>浏览</a:t>
            </a:r>
            <a:r>
              <a:rPr lang="zh-CN" altLang="en-US" sz="2000" dirty="0">
                <a:latin typeface="+mj-ea"/>
                <a:cs typeface="+mj-ea"/>
              </a:rPr>
              <a:t>库</a:t>
            </a:r>
            <a:r>
              <a:rPr lang="zh-CN" altLang="en-US" sz="2000" dirty="0">
                <a:latin typeface="+mj-ea"/>
                <a:ea typeface="+mj-ea"/>
                <a:cs typeface="+mj-ea"/>
              </a:rPr>
              <a:t>中的文件</a:t>
            </a:r>
          </a:p>
          <a:p>
            <a:pPr lvl="1" eaLnBrk="1" hangingPunct="1">
              <a:lnSpc>
                <a:spcPct val="80000"/>
              </a:lnSpc>
            </a:pPr>
            <a:r>
              <a:rPr lang="zh-CN" altLang="en-US" sz="2000" dirty="0">
                <a:latin typeface="+mj-ea"/>
                <a:ea typeface="+mj-ea"/>
                <a:cs typeface="+mj-ea"/>
              </a:rPr>
              <a:t>设置工作文件夹</a:t>
            </a:r>
          </a:p>
          <a:p>
            <a:pPr lvl="1" eaLnBrk="1" hangingPunct="1">
              <a:lnSpc>
                <a:spcPct val="80000"/>
              </a:lnSpc>
            </a:pPr>
            <a:r>
              <a:rPr lang="zh-CN" altLang="en-US" sz="2000" dirty="0">
                <a:latin typeface="+mj-ea"/>
                <a:ea typeface="+mj-ea"/>
                <a:cs typeface="+mj-ea"/>
              </a:rPr>
              <a:t>下载最新版本文件到本地机</a:t>
            </a:r>
          </a:p>
          <a:p>
            <a:pPr lvl="1" eaLnBrk="1" hangingPunct="1">
              <a:lnSpc>
                <a:spcPct val="80000"/>
              </a:lnSpc>
            </a:pPr>
            <a:r>
              <a:rPr lang="zh-CN" altLang="en-US" sz="2000" dirty="0">
                <a:latin typeface="+mj-ea"/>
                <a:ea typeface="+mj-ea"/>
                <a:cs typeface="+mj-ea"/>
              </a:rPr>
              <a:t>下载文件到本地操作</a:t>
            </a:r>
          </a:p>
          <a:p>
            <a:pPr lvl="1" eaLnBrk="1" hangingPunct="1">
              <a:lnSpc>
                <a:spcPct val="80000"/>
              </a:lnSpc>
            </a:pPr>
            <a:r>
              <a:rPr lang="zh-CN" altLang="en-US" sz="2000" dirty="0">
                <a:latin typeface="+mj-ea"/>
                <a:ea typeface="+mj-ea"/>
                <a:cs typeface="+mj-ea"/>
              </a:rPr>
              <a:t>上传文件到服务器操作</a:t>
            </a:r>
          </a:p>
          <a:p>
            <a:pPr lvl="1" eaLnBrk="1" hangingPunct="1">
              <a:lnSpc>
                <a:spcPct val="80000"/>
              </a:lnSpc>
            </a:pPr>
            <a:r>
              <a:rPr lang="en-US" altLang="zh-CN" sz="2000" dirty="0">
                <a:latin typeface="+mj-ea"/>
                <a:ea typeface="+mj-ea"/>
                <a:cs typeface="+mj-ea"/>
              </a:rPr>
              <a:t>Revert </a:t>
            </a:r>
            <a:r>
              <a:rPr lang="zh-CN" altLang="en-US" sz="2000" dirty="0">
                <a:latin typeface="+mj-ea"/>
                <a:ea typeface="+mj-ea"/>
                <a:cs typeface="+mj-ea"/>
              </a:rPr>
              <a:t>操作</a:t>
            </a:r>
          </a:p>
          <a:p>
            <a:pPr lvl="1" eaLnBrk="1" hangingPunct="1">
              <a:lnSpc>
                <a:spcPct val="80000"/>
              </a:lnSpc>
            </a:pPr>
            <a:r>
              <a:rPr lang="zh-CN" altLang="en-US" sz="2000" dirty="0">
                <a:latin typeface="+mj-ea"/>
                <a:ea typeface="+mj-ea"/>
                <a:cs typeface="+mj-ea"/>
              </a:rPr>
              <a:t>查看文件的历史内容</a:t>
            </a:r>
            <a:endParaRPr lang="en-US" altLang="zh-CN" sz="2000" dirty="0">
              <a:latin typeface="+mj-ea"/>
              <a:ea typeface="+mj-ea"/>
              <a:cs typeface="+mj-ea"/>
            </a:endParaRPr>
          </a:p>
          <a:p>
            <a:pPr lvl="1" eaLnBrk="1" hangingPunct="1">
              <a:lnSpc>
                <a:spcPct val="80000"/>
              </a:lnSpc>
            </a:pPr>
            <a:r>
              <a:rPr lang="en-US" altLang="zh-CN" sz="2000" dirty="0">
                <a:latin typeface="+mj-ea"/>
                <a:cs typeface="+mj-ea"/>
              </a:rPr>
              <a:t>Merge</a:t>
            </a:r>
            <a:endParaRPr lang="zh-CN" altLang="en-US" sz="2000" dirty="0">
              <a:latin typeface="+mj-ea"/>
              <a:ea typeface="+mj-ea"/>
              <a:cs typeface="+mj-ea"/>
            </a:endParaRPr>
          </a:p>
        </p:txBody>
      </p:sp>
      <p:sp>
        <p:nvSpPr>
          <p:cNvPr id="5" name="Rectangle 2"/>
          <p:cNvSpPr txBox="1">
            <a:spLocks noChangeArrowheads="1"/>
          </p:cNvSpPr>
          <p:nvPr/>
        </p:nvSpPr>
        <p:spPr>
          <a:xfrm>
            <a:off x="284480" y="82452"/>
            <a:ext cx="8353425" cy="692150"/>
          </a:xfrm>
          <a:prstGeom prst="rect">
            <a:avLst/>
          </a:prstGeom>
          <a:noFill/>
          <a:ln w="9525">
            <a:noFill/>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defRPr/>
            </a:pPr>
            <a:r>
              <a:rPr lang="en-US" altLang="zh-CN" sz="4400" b="1" kern="1200" dirty="0">
                <a:latin typeface="+mj-ea"/>
              </a:rPr>
              <a:t>5.</a:t>
            </a:r>
            <a:r>
              <a:rPr lang="zh-CN" altLang="en-US" sz="4400" b="1" kern="1200" dirty="0">
                <a:latin typeface="+mj-ea"/>
              </a:rPr>
              <a:t>软件配置管理</a:t>
            </a:r>
            <a:r>
              <a:rPr lang="en-US" altLang="zh-CN" sz="4400" b="1" kern="1200" dirty="0">
                <a:latin typeface="+mj-ea"/>
              </a:rPr>
              <a:t>-SVN</a:t>
            </a:r>
            <a:endParaRPr lang="zh-CN" altLang="en-US" sz="4400" b="1" kern="1200" dirty="0">
              <a:latin typeface="+mj-ea"/>
            </a:endParaRPr>
          </a:p>
        </p:txBody>
      </p:sp>
      <p:pic>
        <p:nvPicPr>
          <p:cNvPr id="3" name="图片 2">
            <a:extLst>
              <a:ext uri="{FF2B5EF4-FFF2-40B4-BE49-F238E27FC236}">
                <a16:creationId xmlns:a16="http://schemas.microsoft.com/office/drawing/2014/main" id="{0A812BF3-CB4A-473D-8381-6B1C233F9858}"/>
              </a:ext>
            </a:extLst>
          </p:cNvPr>
          <p:cNvPicPr>
            <a:picLocks noChangeAspect="1"/>
          </p:cNvPicPr>
          <p:nvPr/>
        </p:nvPicPr>
        <p:blipFill>
          <a:blip r:embed="rId3"/>
          <a:stretch>
            <a:fillRect/>
          </a:stretch>
        </p:blipFill>
        <p:spPr>
          <a:xfrm>
            <a:off x="5795399" y="747606"/>
            <a:ext cx="2842506" cy="6027942"/>
          </a:xfrm>
          <a:prstGeom prst="rect">
            <a:avLst/>
          </a:prstGeom>
        </p:spPr>
      </p:pic>
      <p:pic>
        <p:nvPicPr>
          <p:cNvPr id="4" name="图片 3">
            <a:extLst>
              <a:ext uri="{FF2B5EF4-FFF2-40B4-BE49-F238E27FC236}">
                <a16:creationId xmlns:a16="http://schemas.microsoft.com/office/drawing/2014/main" id="{ED8CD060-77A8-4E2E-8E5B-F769CDA477DA}"/>
              </a:ext>
            </a:extLst>
          </p:cNvPr>
          <p:cNvPicPr>
            <a:picLocks noChangeAspect="1"/>
          </p:cNvPicPr>
          <p:nvPr/>
        </p:nvPicPr>
        <p:blipFill>
          <a:blip r:embed="rId4"/>
          <a:stretch>
            <a:fillRect/>
          </a:stretch>
        </p:blipFill>
        <p:spPr>
          <a:xfrm>
            <a:off x="738500" y="4586062"/>
            <a:ext cx="4602879" cy="1051651"/>
          </a:xfrm>
          <a:prstGeom prst="rect">
            <a:avLst/>
          </a:prstGeom>
        </p:spPr>
      </p:pic>
    </p:spTree>
    <p:extLst>
      <p:ext uri="{BB962C8B-B14F-4D97-AF65-F5344CB8AC3E}">
        <p14:creationId xmlns:p14="http://schemas.microsoft.com/office/powerpoint/2010/main" val="17049219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楷体_GB2312" panose="02010609030101010101" pitchFamily="49" charset="-122"/>
                <a:ea typeface="楷体_GB2312" panose="02010609030101010101" pitchFamily="49" charset="-122"/>
              </a:rPr>
            </a:br>
            <a:endParaRPr lang="en-US" altLang="zh-CN" sz="4400" b="1" dirty="0">
              <a:latin typeface="楷体_GB2312" panose="02010609030101010101" pitchFamily="49" charset="-122"/>
              <a:ea typeface="楷体_GB2312" panose="02010609030101010101" pitchFamily="49" charset="-122"/>
            </a:endParaRPr>
          </a:p>
        </p:txBody>
      </p:sp>
      <p:pic>
        <p:nvPicPr>
          <p:cNvPr id="57347" name="Picture 2"/>
          <p:cNvPicPr>
            <a:picLocks noChangeAspect="1"/>
          </p:cNvPicPr>
          <p:nvPr/>
        </p:nvPicPr>
        <p:blipFill>
          <a:blip r:embed="rId3"/>
          <a:stretch>
            <a:fillRect/>
          </a:stretch>
        </p:blipFill>
        <p:spPr>
          <a:xfrm>
            <a:off x="4204970" y="2814320"/>
            <a:ext cx="4691380" cy="3427095"/>
          </a:xfrm>
          <a:prstGeom prst="rect">
            <a:avLst/>
          </a:prstGeom>
          <a:noFill/>
          <a:ln w="9525">
            <a:noFill/>
          </a:ln>
        </p:spPr>
      </p:pic>
      <p:sp>
        <p:nvSpPr>
          <p:cNvPr id="44036" name="Rectangle 3"/>
          <p:cNvSpPr>
            <a:spLocks noGrp="1"/>
          </p:cNvSpPr>
          <p:nvPr/>
        </p:nvSpPr>
        <p:spPr>
          <a:xfrm>
            <a:off x="284480" y="1017905"/>
            <a:ext cx="7313613" cy="411480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p"/>
              <a:defRPr sz="29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1B1A"/>
              </a:buClr>
              <a:buSzPct val="70000"/>
              <a:buFont typeface="Wingdings" panose="05000000000000000000" pitchFamily="2" charset="2"/>
              <a:buChar char="l"/>
              <a:defRPr sz="2500">
                <a:solidFill>
                  <a:schemeClr val="tx2"/>
                </a:solidFill>
                <a:latin typeface="+mn-lt"/>
                <a:ea typeface="+mj-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b="1">
                <a:solidFill>
                  <a:schemeClr val="bg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9pPr>
          </a:lstStyle>
          <a:p>
            <a:pPr eaLnBrk="1" hangingPunct="1">
              <a:lnSpc>
                <a:spcPct val="80000"/>
              </a:lnSpc>
            </a:pPr>
            <a:r>
              <a:rPr lang="en-US" altLang="zh-CN" sz="2800" dirty="0">
                <a:solidFill>
                  <a:srgbClr val="0000FF"/>
                </a:solidFill>
                <a:latin typeface="+mj-ea"/>
                <a:ea typeface="+mj-ea"/>
                <a:cs typeface="+mj-ea"/>
              </a:rPr>
              <a:t>VSS</a:t>
            </a:r>
            <a:r>
              <a:rPr lang="zh-CN" altLang="en-US" sz="2800" dirty="0">
                <a:solidFill>
                  <a:srgbClr val="0000FF"/>
                </a:solidFill>
                <a:latin typeface="+mj-ea"/>
                <a:ea typeface="+mj-ea"/>
                <a:cs typeface="+mj-ea"/>
              </a:rPr>
              <a:t>的主要使用方法</a:t>
            </a:r>
            <a:endParaRPr lang="zh-CN" altLang="en-US" sz="2500" dirty="0">
              <a:latin typeface="+mj-ea"/>
              <a:ea typeface="+mj-ea"/>
              <a:cs typeface="+mj-ea"/>
            </a:endParaRPr>
          </a:p>
          <a:p>
            <a:pPr lvl="1" eaLnBrk="1" hangingPunct="1">
              <a:lnSpc>
                <a:spcPct val="80000"/>
              </a:lnSpc>
            </a:pPr>
            <a:r>
              <a:rPr lang="zh-CN" altLang="en-US" sz="2000" dirty="0">
                <a:latin typeface="+mj-ea"/>
                <a:ea typeface="+mj-ea"/>
                <a:cs typeface="+mj-ea"/>
              </a:rPr>
              <a:t>添加项目</a:t>
            </a:r>
          </a:p>
          <a:p>
            <a:pPr lvl="1" eaLnBrk="1" hangingPunct="1">
              <a:lnSpc>
                <a:spcPct val="80000"/>
              </a:lnSpc>
            </a:pPr>
            <a:r>
              <a:rPr lang="zh-CN" altLang="en-US" sz="2000" dirty="0">
                <a:latin typeface="+mj-ea"/>
                <a:ea typeface="+mj-ea"/>
                <a:cs typeface="+mj-ea"/>
              </a:rPr>
              <a:t>浏览</a:t>
            </a:r>
            <a:r>
              <a:rPr lang="en-US" altLang="zh-CN" sz="2000" dirty="0">
                <a:latin typeface="+mj-ea"/>
                <a:ea typeface="+mj-ea"/>
                <a:cs typeface="+mj-ea"/>
              </a:rPr>
              <a:t>Source Safe Server</a:t>
            </a:r>
            <a:r>
              <a:rPr lang="zh-CN" altLang="en-US" sz="2000" dirty="0">
                <a:latin typeface="+mj-ea"/>
                <a:ea typeface="+mj-ea"/>
                <a:cs typeface="+mj-ea"/>
              </a:rPr>
              <a:t>中的文件</a:t>
            </a:r>
          </a:p>
          <a:p>
            <a:pPr lvl="1" eaLnBrk="1" hangingPunct="1">
              <a:lnSpc>
                <a:spcPct val="80000"/>
              </a:lnSpc>
            </a:pPr>
            <a:r>
              <a:rPr lang="zh-CN" altLang="en-US" sz="2000" dirty="0">
                <a:latin typeface="+mj-ea"/>
                <a:ea typeface="+mj-ea"/>
                <a:cs typeface="+mj-ea"/>
              </a:rPr>
              <a:t>设置工作文件夹</a:t>
            </a:r>
          </a:p>
          <a:p>
            <a:pPr lvl="1" eaLnBrk="1" hangingPunct="1">
              <a:lnSpc>
                <a:spcPct val="80000"/>
              </a:lnSpc>
            </a:pPr>
            <a:r>
              <a:rPr lang="zh-CN" altLang="en-US" sz="2000" dirty="0">
                <a:latin typeface="+mj-ea"/>
                <a:ea typeface="+mj-ea"/>
                <a:cs typeface="+mj-ea"/>
              </a:rPr>
              <a:t>下载最新版本文件到本地机</a:t>
            </a:r>
          </a:p>
          <a:p>
            <a:pPr lvl="1" eaLnBrk="1" hangingPunct="1">
              <a:lnSpc>
                <a:spcPct val="80000"/>
              </a:lnSpc>
            </a:pPr>
            <a:r>
              <a:rPr lang="zh-CN" altLang="en-US" sz="2000" dirty="0">
                <a:latin typeface="+mj-ea"/>
                <a:ea typeface="+mj-ea"/>
                <a:cs typeface="+mj-ea"/>
              </a:rPr>
              <a:t>下载文件到本地操作</a:t>
            </a:r>
          </a:p>
          <a:p>
            <a:pPr lvl="1" eaLnBrk="1" hangingPunct="1">
              <a:lnSpc>
                <a:spcPct val="80000"/>
              </a:lnSpc>
            </a:pPr>
            <a:r>
              <a:rPr lang="zh-CN" altLang="en-US" sz="2000" dirty="0">
                <a:latin typeface="+mj-ea"/>
                <a:ea typeface="+mj-ea"/>
                <a:cs typeface="+mj-ea"/>
              </a:rPr>
              <a:t>上传文件到服务器操作</a:t>
            </a:r>
          </a:p>
          <a:p>
            <a:pPr lvl="1" eaLnBrk="1" hangingPunct="1">
              <a:lnSpc>
                <a:spcPct val="80000"/>
              </a:lnSpc>
            </a:pPr>
            <a:r>
              <a:rPr lang="en-US" altLang="zh-CN" sz="2000" dirty="0">
                <a:latin typeface="+mj-ea"/>
                <a:ea typeface="+mj-ea"/>
                <a:cs typeface="+mj-ea"/>
              </a:rPr>
              <a:t>undo check out </a:t>
            </a:r>
            <a:r>
              <a:rPr lang="zh-CN" altLang="en-US" sz="2000" dirty="0">
                <a:latin typeface="+mj-ea"/>
                <a:ea typeface="+mj-ea"/>
                <a:cs typeface="+mj-ea"/>
              </a:rPr>
              <a:t>操作</a:t>
            </a:r>
          </a:p>
          <a:p>
            <a:pPr lvl="1" eaLnBrk="1" hangingPunct="1">
              <a:lnSpc>
                <a:spcPct val="80000"/>
              </a:lnSpc>
            </a:pPr>
            <a:r>
              <a:rPr lang="en-US" altLang="zh-CN" sz="2000" dirty="0">
                <a:latin typeface="+mj-ea"/>
                <a:ea typeface="+mj-ea"/>
                <a:cs typeface="+mj-ea"/>
              </a:rPr>
              <a:t>edit</a:t>
            </a:r>
            <a:r>
              <a:rPr lang="zh-CN" altLang="en-US" sz="2000" dirty="0">
                <a:latin typeface="+mj-ea"/>
                <a:ea typeface="+mj-ea"/>
                <a:cs typeface="+mj-ea"/>
              </a:rPr>
              <a:t>操作</a:t>
            </a:r>
          </a:p>
          <a:p>
            <a:pPr lvl="1" eaLnBrk="1" hangingPunct="1">
              <a:lnSpc>
                <a:spcPct val="80000"/>
              </a:lnSpc>
            </a:pPr>
            <a:r>
              <a:rPr lang="zh-CN" altLang="en-US" sz="2000" dirty="0">
                <a:latin typeface="+mj-ea"/>
                <a:ea typeface="+mj-ea"/>
                <a:cs typeface="+mj-ea"/>
              </a:rPr>
              <a:t>查看文件的历史内容</a:t>
            </a:r>
          </a:p>
          <a:p>
            <a:pPr lvl="1" eaLnBrk="1" hangingPunct="1">
              <a:lnSpc>
                <a:spcPct val="80000"/>
              </a:lnSpc>
            </a:pPr>
            <a:r>
              <a:rPr lang="zh-CN" altLang="en-US" sz="2000" dirty="0">
                <a:latin typeface="+mj-ea"/>
                <a:ea typeface="+mj-ea"/>
                <a:cs typeface="+mj-ea"/>
              </a:rPr>
              <a:t>关于</a:t>
            </a:r>
            <a:r>
              <a:rPr lang="en-US" altLang="zh-CN" sz="2000" dirty="0">
                <a:latin typeface="+mj-ea"/>
                <a:ea typeface="+mj-ea"/>
                <a:cs typeface="+mj-ea"/>
              </a:rPr>
              <a:t>source safe</a:t>
            </a:r>
            <a:r>
              <a:rPr lang="zh-CN" altLang="en-US" sz="2000" dirty="0">
                <a:latin typeface="+mj-ea"/>
                <a:ea typeface="+mj-ea"/>
                <a:cs typeface="+mj-ea"/>
              </a:rPr>
              <a:t>的权限</a:t>
            </a:r>
          </a:p>
          <a:p>
            <a:pPr lvl="1" eaLnBrk="1" hangingPunct="1">
              <a:lnSpc>
                <a:spcPct val="80000"/>
              </a:lnSpc>
            </a:pPr>
            <a:r>
              <a:rPr lang="zh-CN" altLang="en-US" sz="2000" dirty="0">
                <a:latin typeface="+mj-ea"/>
                <a:ea typeface="+mj-ea"/>
                <a:cs typeface="+mj-ea"/>
              </a:rPr>
              <a:t>关于</a:t>
            </a:r>
            <a:r>
              <a:rPr lang="en-US" altLang="zh-CN" sz="2000" dirty="0">
                <a:latin typeface="+mj-ea"/>
                <a:ea typeface="+mj-ea"/>
                <a:cs typeface="+mj-ea"/>
              </a:rPr>
              <a:t>password</a:t>
            </a:r>
            <a:r>
              <a:rPr lang="zh-CN" altLang="en-US" sz="2000" dirty="0">
                <a:latin typeface="+mj-ea"/>
                <a:ea typeface="+mj-ea"/>
                <a:cs typeface="+mj-ea"/>
              </a:rPr>
              <a:t>的更改</a:t>
            </a:r>
          </a:p>
        </p:txBody>
      </p:sp>
      <p:sp>
        <p:nvSpPr>
          <p:cNvPr id="5" name="Rectangle 2"/>
          <p:cNvSpPr txBox="1">
            <a:spLocks noChangeArrowheads="1"/>
          </p:cNvSpPr>
          <p:nvPr/>
        </p:nvSpPr>
        <p:spPr>
          <a:xfrm>
            <a:off x="284480" y="82452"/>
            <a:ext cx="8353425" cy="692150"/>
          </a:xfrm>
          <a:prstGeom prst="rect">
            <a:avLst/>
          </a:prstGeom>
          <a:noFill/>
          <a:ln w="9525">
            <a:noFill/>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defRPr/>
            </a:pPr>
            <a:r>
              <a:rPr lang="en-US" altLang="zh-CN" sz="4400" b="1" kern="1200" dirty="0">
                <a:latin typeface="+mj-ea"/>
              </a:rPr>
              <a:t>5.</a:t>
            </a:r>
            <a:r>
              <a:rPr lang="zh-CN" altLang="en-US" sz="4400" b="1" kern="1200" dirty="0">
                <a:latin typeface="+mj-ea"/>
              </a:rPr>
              <a:t>软件配置管理</a:t>
            </a:r>
            <a:r>
              <a:rPr lang="en-US" altLang="zh-CN" sz="4400" b="1" kern="1200" dirty="0">
                <a:latin typeface="+mj-ea"/>
              </a:rPr>
              <a:t>-VSS</a:t>
            </a:r>
            <a:endParaRPr lang="zh-CN" altLang="en-US" sz="4400" b="1" kern="1200" dirty="0">
              <a:latin typeface="+mj-e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楷体_GB2312" panose="02010609030101010101" pitchFamily="49" charset="-122"/>
                <a:ea typeface="楷体_GB2312" panose="02010609030101010101" pitchFamily="49" charset="-122"/>
              </a:rPr>
            </a:br>
            <a:endParaRPr lang="en-US" altLang="zh-CN" sz="4400" b="1" dirty="0">
              <a:latin typeface="楷体_GB2312" panose="02010609030101010101" pitchFamily="49" charset="-122"/>
              <a:ea typeface="楷体_GB2312" panose="02010609030101010101" pitchFamily="49" charset="-122"/>
            </a:endParaRPr>
          </a:p>
        </p:txBody>
      </p:sp>
      <p:sp>
        <p:nvSpPr>
          <p:cNvPr id="4" name="Rectangle 2"/>
          <p:cNvSpPr txBox="1">
            <a:spLocks noChangeArrowheads="1"/>
          </p:cNvSpPr>
          <p:nvPr/>
        </p:nvSpPr>
        <p:spPr>
          <a:xfrm>
            <a:off x="284480" y="82452"/>
            <a:ext cx="8353425" cy="692150"/>
          </a:xfrm>
          <a:prstGeom prst="rect">
            <a:avLst/>
          </a:prstGeom>
          <a:noFill/>
          <a:ln w="9525">
            <a:noFill/>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defRPr/>
            </a:pPr>
            <a:r>
              <a:rPr lang="en-US" altLang="zh-CN" sz="4400" b="1" kern="1200" dirty="0">
                <a:latin typeface="+mj-ea"/>
              </a:rPr>
              <a:t>5.</a:t>
            </a:r>
            <a:r>
              <a:rPr lang="zh-CN" altLang="en-US" sz="4400" b="1" kern="1200" dirty="0">
                <a:latin typeface="+mj-ea"/>
              </a:rPr>
              <a:t>软件配置管理</a:t>
            </a:r>
            <a:r>
              <a:rPr lang="en-US" altLang="zh-CN" sz="4400" b="1" kern="1200" dirty="0">
                <a:latin typeface="+mj-ea"/>
              </a:rPr>
              <a:t>- Git</a:t>
            </a:r>
            <a:endParaRPr lang="zh-CN" altLang="en-US" sz="4400" b="1" kern="1200" dirty="0">
              <a:latin typeface="+mj-ea"/>
            </a:endParaRPr>
          </a:p>
        </p:txBody>
      </p:sp>
      <p:pic>
        <p:nvPicPr>
          <p:cNvPr id="3" name="图片 2">
            <a:extLst>
              <a:ext uri="{FF2B5EF4-FFF2-40B4-BE49-F238E27FC236}">
                <a16:creationId xmlns:a16="http://schemas.microsoft.com/office/drawing/2014/main" id="{E88AEE28-1E7F-44FC-B0C5-1258A09DF9A8}"/>
              </a:ext>
            </a:extLst>
          </p:cNvPr>
          <p:cNvPicPr>
            <a:picLocks noChangeAspect="1"/>
          </p:cNvPicPr>
          <p:nvPr/>
        </p:nvPicPr>
        <p:blipFill>
          <a:blip r:embed="rId3"/>
          <a:stretch>
            <a:fillRect/>
          </a:stretch>
        </p:blipFill>
        <p:spPr>
          <a:xfrm>
            <a:off x="345595" y="1120131"/>
            <a:ext cx="8452809" cy="4617738"/>
          </a:xfrm>
          <a:prstGeom prst="rect">
            <a:avLst/>
          </a:prstGeom>
        </p:spPr>
      </p:pic>
    </p:spTree>
    <p:extLst>
      <p:ext uri="{BB962C8B-B14F-4D97-AF65-F5344CB8AC3E}">
        <p14:creationId xmlns:p14="http://schemas.microsoft.com/office/powerpoint/2010/main" val="26648036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楷体_GB2312" panose="02010609030101010101" pitchFamily="49" charset="-122"/>
                <a:ea typeface="楷体_GB2312" panose="02010609030101010101" pitchFamily="49" charset="-122"/>
              </a:rPr>
            </a:br>
            <a:endParaRPr lang="en-US" altLang="zh-CN" sz="4400" b="1" dirty="0">
              <a:latin typeface="楷体_GB2312" panose="02010609030101010101" pitchFamily="49" charset="-122"/>
              <a:ea typeface="楷体_GB2312" panose="02010609030101010101" pitchFamily="49" charset="-122"/>
            </a:endParaRPr>
          </a:p>
        </p:txBody>
      </p:sp>
      <p:sp>
        <p:nvSpPr>
          <p:cNvPr id="4" name="Rectangle 2"/>
          <p:cNvSpPr txBox="1">
            <a:spLocks noChangeArrowheads="1"/>
          </p:cNvSpPr>
          <p:nvPr/>
        </p:nvSpPr>
        <p:spPr>
          <a:xfrm>
            <a:off x="284480" y="82452"/>
            <a:ext cx="8353425" cy="692150"/>
          </a:xfrm>
          <a:prstGeom prst="rect">
            <a:avLst/>
          </a:prstGeom>
          <a:noFill/>
          <a:ln w="9525">
            <a:noFill/>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defRPr/>
            </a:pPr>
            <a:r>
              <a:rPr lang="en-US" altLang="zh-CN" sz="4400" b="1" kern="1200" dirty="0">
                <a:latin typeface="+mj-ea"/>
              </a:rPr>
              <a:t>5.</a:t>
            </a:r>
            <a:r>
              <a:rPr lang="zh-CN" altLang="en-US" sz="4400" b="1" kern="1200" dirty="0">
                <a:latin typeface="+mj-ea"/>
              </a:rPr>
              <a:t>软件配置管理</a:t>
            </a:r>
            <a:r>
              <a:rPr lang="en-US" altLang="zh-CN" sz="4400" b="1" kern="1200" dirty="0">
                <a:latin typeface="+mj-ea"/>
              </a:rPr>
              <a:t>- Git</a:t>
            </a:r>
            <a:endParaRPr lang="zh-CN" altLang="en-US" sz="4400" b="1" kern="1200" dirty="0">
              <a:latin typeface="+mj-ea"/>
            </a:endParaRPr>
          </a:p>
        </p:txBody>
      </p:sp>
      <p:pic>
        <p:nvPicPr>
          <p:cNvPr id="2" name="图片 1">
            <a:extLst>
              <a:ext uri="{FF2B5EF4-FFF2-40B4-BE49-F238E27FC236}">
                <a16:creationId xmlns:a16="http://schemas.microsoft.com/office/drawing/2014/main" id="{8DD3D78A-0828-40A7-A471-D81EE37E6A41}"/>
              </a:ext>
            </a:extLst>
          </p:cNvPr>
          <p:cNvPicPr>
            <a:picLocks noChangeAspect="1"/>
          </p:cNvPicPr>
          <p:nvPr/>
        </p:nvPicPr>
        <p:blipFill>
          <a:blip r:embed="rId3"/>
          <a:stretch>
            <a:fillRect/>
          </a:stretch>
        </p:blipFill>
        <p:spPr>
          <a:xfrm>
            <a:off x="284480" y="1824811"/>
            <a:ext cx="8655315" cy="4161209"/>
          </a:xfrm>
          <a:prstGeom prst="rect">
            <a:avLst/>
          </a:prstGeom>
        </p:spPr>
      </p:pic>
      <p:sp>
        <p:nvSpPr>
          <p:cNvPr id="6" name="Rectangle 3">
            <a:extLst>
              <a:ext uri="{FF2B5EF4-FFF2-40B4-BE49-F238E27FC236}">
                <a16:creationId xmlns:a16="http://schemas.microsoft.com/office/drawing/2014/main" id="{5EB6D4D8-DF45-4756-A31D-2F4E58E37B87}"/>
              </a:ext>
            </a:extLst>
          </p:cNvPr>
          <p:cNvSpPr txBox="1">
            <a:spLocks noChangeArrowheads="1"/>
          </p:cNvSpPr>
          <p:nvPr/>
        </p:nvSpPr>
        <p:spPr>
          <a:xfrm>
            <a:off x="435034" y="1115392"/>
            <a:ext cx="7896225" cy="487166"/>
          </a:xfrm>
        </p:spPr>
        <p:txBody>
          <a:bodyPr vert="horz" wrap="square" lIns="91440" tIns="45720" rIns="91440" bIns="45720" numCol="1" anchor="t" anchorCtr="0" compatLnSpc="1"/>
          <a:lstStyle>
            <a:lvl1pPr marL="85725" indent="-85725" algn="l" defTabSz="0" rtl="0" eaLnBrk="0" fontAlgn="base" hangingPunct="0">
              <a:spcBef>
                <a:spcPct val="20000"/>
              </a:spcBef>
              <a:spcAft>
                <a:spcPct val="0"/>
              </a:spcAft>
              <a:buClr>
                <a:schemeClr val="accent2"/>
              </a:buClr>
              <a:buSzPct val="80000"/>
              <a:buFont typeface="Wingdings" panose="05000000000000000000" pitchFamily="2" charset="2"/>
              <a:buChar char="n"/>
              <a:defRPr sz="2800">
                <a:solidFill>
                  <a:schemeClr val="accent2"/>
                </a:solidFill>
                <a:latin typeface="+mn-lt"/>
                <a:ea typeface="+mn-ea"/>
                <a:cs typeface="+mn-cs"/>
                <a:sym typeface="HGP創英角ｺﾞｼｯｸUB" pitchFamily="2" charset="-128"/>
              </a:defRPr>
            </a:lvl1pPr>
            <a:lvl2pPr marL="361950" indent="-97155" algn="l" defTabSz="0" rtl="0" eaLnBrk="0" fontAlgn="base" hangingPunct="0">
              <a:spcBef>
                <a:spcPct val="20000"/>
              </a:spcBef>
              <a:spcAft>
                <a:spcPct val="0"/>
              </a:spcAft>
              <a:buClr>
                <a:schemeClr val="hlink"/>
              </a:buClr>
              <a:buSzPct val="80000"/>
              <a:buFont typeface="Wingdings" panose="05000000000000000000" pitchFamily="2" charset="2"/>
              <a:buChar char="u"/>
              <a:defRPr sz="2400">
                <a:solidFill>
                  <a:schemeClr val="tx1"/>
                </a:solidFill>
                <a:latin typeface="+mn-lt"/>
                <a:ea typeface="+mn-ea"/>
                <a:sym typeface="HGP創英角ｺﾞｼｯｸUB" pitchFamily="2" charset="-128"/>
              </a:defRPr>
            </a:lvl2pPr>
            <a:lvl3pPr marL="628650" indent="-87630" algn="l" defTabSz="0" rtl="0" eaLnBrk="0" fontAlgn="base" hangingPunct="0">
              <a:spcBef>
                <a:spcPct val="20000"/>
              </a:spcBef>
              <a:spcAft>
                <a:spcPct val="0"/>
              </a:spcAft>
              <a:buClr>
                <a:srgbClr val="9966FF"/>
              </a:buClr>
              <a:buSzPct val="80000"/>
              <a:buFont typeface="Wingdings" panose="05000000000000000000" pitchFamily="2" charset="2"/>
              <a:buChar char="p"/>
              <a:defRPr sz="2000">
                <a:solidFill>
                  <a:schemeClr val="tx1"/>
                </a:solidFill>
                <a:latin typeface="+mn-lt"/>
                <a:ea typeface="+mn-ea"/>
                <a:sym typeface="HGP創英角ｺﾞｼｯｸUB" pitchFamily="2" charset="-128"/>
              </a:defRPr>
            </a:lvl3pPr>
            <a:lvl4pPr marL="895350" indent="-87630" algn="l" defTabSz="0" rtl="0" eaLnBrk="0" fontAlgn="base" hangingPunct="0">
              <a:spcBef>
                <a:spcPct val="20000"/>
              </a:spcBef>
              <a:spcAft>
                <a:spcPct val="0"/>
              </a:spcAft>
              <a:buClr>
                <a:srgbClr val="FF3300"/>
              </a:buClr>
              <a:buSzPct val="80000"/>
              <a:buFont typeface="Wingdings" panose="05000000000000000000" pitchFamily="2" charset="2"/>
              <a:buChar char="Ø"/>
              <a:defRPr>
                <a:solidFill>
                  <a:schemeClr val="tx1"/>
                </a:solidFill>
                <a:latin typeface="+mn-lt"/>
                <a:ea typeface="+mn-ea"/>
                <a:sym typeface="HGP創英角ｺﾞｼｯｸUB" pitchFamily="2" charset="-128"/>
              </a:defRPr>
            </a:lvl4pPr>
            <a:lvl5pPr marL="1162050" indent="-87630" algn="l" defTabSz="0" rtl="0" eaLnBrk="0" fontAlgn="base" hangingPunct="0">
              <a:spcBef>
                <a:spcPct val="20000"/>
              </a:spcBef>
              <a:spcAft>
                <a:spcPct val="0"/>
              </a:spcAft>
              <a:buClr>
                <a:srgbClr val="FF9900"/>
              </a:buClr>
              <a:buSzPct val="80000"/>
              <a:buFont typeface="Wingdings" panose="05000000000000000000" pitchFamily="2" charset="2"/>
              <a:buChar char="ü"/>
              <a:defRPr sz="1600">
                <a:solidFill>
                  <a:schemeClr val="tx1"/>
                </a:solidFill>
                <a:latin typeface="+mn-lt"/>
                <a:ea typeface="+mn-ea"/>
                <a:sym typeface="HGP創英角ｺﾞｼｯｸUB" pitchFamily="2" charset="-128"/>
              </a:defRPr>
            </a:lvl5pPr>
            <a:lvl6pPr marL="1619250" indent="-87630" algn="l" defTabSz="0" rtl="0" eaLnBrk="0" fontAlgn="base" hangingPunct="0">
              <a:spcBef>
                <a:spcPct val="20000"/>
              </a:spcBef>
              <a:spcAft>
                <a:spcPct val="0"/>
              </a:spcAft>
              <a:buClr>
                <a:srgbClr val="FF9900"/>
              </a:buClr>
              <a:buSzPct val="80000"/>
              <a:buFont typeface="Wingdings" panose="05000000000000000000" pitchFamily="2" charset="2"/>
              <a:buChar char="ü"/>
              <a:defRPr sz="1600">
                <a:solidFill>
                  <a:schemeClr val="tx1"/>
                </a:solidFill>
                <a:latin typeface="+mn-lt"/>
                <a:ea typeface="+mn-ea"/>
                <a:sym typeface="HGP創英角ｺﾞｼｯｸUB" pitchFamily="2" charset="-128"/>
              </a:defRPr>
            </a:lvl6pPr>
            <a:lvl7pPr marL="2076450" indent="-87630" algn="l" defTabSz="0" rtl="0" eaLnBrk="0" fontAlgn="base" hangingPunct="0">
              <a:spcBef>
                <a:spcPct val="20000"/>
              </a:spcBef>
              <a:spcAft>
                <a:spcPct val="0"/>
              </a:spcAft>
              <a:buClr>
                <a:srgbClr val="FF9900"/>
              </a:buClr>
              <a:buSzPct val="80000"/>
              <a:buFont typeface="Wingdings" panose="05000000000000000000" pitchFamily="2" charset="2"/>
              <a:buChar char="ü"/>
              <a:defRPr sz="1600">
                <a:solidFill>
                  <a:schemeClr val="tx1"/>
                </a:solidFill>
                <a:latin typeface="+mn-lt"/>
                <a:ea typeface="+mn-ea"/>
                <a:sym typeface="HGP創英角ｺﾞｼｯｸUB" pitchFamily="2" charset="-128"/>
              </a:defRPr>
            </a:lvl7pPr>
            <a:lvl8pPr marL="2533650" indent="-87630" algn="l" defTabSz="0" rtl="0" eaLnBrk="0" fontAlgn="base" hangingPunct="0">
              <a:spcBef>
                <a:spcPct val="20000"/>
              </a:spcBef>
              <a:spcAft>
                <a:spcPct val="0"/>
              </a:spcAft>
              <a:buClr>
                <a:srgbClr val="FF9900"/>
              </a:buClr>
              <a:buSzPct val="80000"/>
              <a:buFont typeface="Wingdings" panose="05000000000000000000" pitchFamily="2" charset="2"/>
              <a:buChar char="ü"/>
              <a:defRPr sz="1600">
                <a:solidFill>
                  <a:schemeClr val="tx1"/>
                </a:solidFill>
                <a:latin typeface="+mn-lt"/>
                <a:ea typeface="+mn-ea"/>
                <a:sym typeface="HGP創英角ｺﾞｼｯｸUB" pitchFamily="2" charset="-128"/>
              </a:defRPr>
            </a:lvl8pPr>
            <a:lvl9pPr marL="2990850" indent="-87630" algn="l" defTabSz="0" rtl="0" eaLnBrk="0" fontAlgn="base" hangingPunct="0">
              <a:spcBef>
                <a:spcPct val="20000"/>
              </a:spcBef>
              <a:spcAft>
                <a:spcPct val="0"/>
              </a:spcAft>
              <a:buClr>
                <a:srgbClr val="FF9900"/>
              </a:buClr>
              <a:buSzPct val="80000"/>
              <a:buFont typeface="Wingdings" panose="05000000000000000000" pitchFamily="2" charset="2"/>
              <a:buChar char="ü"/>
              <a:defRPr sz="1600">
                <a:solidFill>
                  <a:schemeClr val="tx1"/>
                </a:solidFill>
                <a:latin typeface="+mn-lt"/>
                <a:ea typeface="+mn-ea"/>
                <a:sym typeface="HGP創英角ｺﾞｼｯｸUB" pitchFamily="2" charset="-128"/>
              </a:defRPr>
            </a:lvl9pPr>
          </a:lstStyle>
          <a:p>
            <a:pPr marL="0" indent="0" eaLnBrk="1" hangingPunct="1">
              <a:lnSpc>
                <a:spcPct val="80000"/>
              </a:lnSpc>
              <a:buSzPct val="100000"/>
              <a:buFont typeface="Wingdings" panose="05000000000000000000" pitchFamily="2" charset="2"/>
              <a:buNone/>
              <a:defRPr/>
            </a:pPr>
            <a:r>
              <a:rPr lang="zh-CN" altLang="en-US" sz="3200" kern="0" dirty="0">
                <a:latin typeface="隶书" panose="02010509060101010101" pitchFamily="49" charset="-122"/>
                <a:ea typeface="隶书" panose="02010509060101010101" pitchFamily="49" charset="-122"/>
              </a:rPr>
              <a:t>增加合作成员</a:t>
            </a:r>
            <a:endParaRPr lang="zh-CN" altLang="en-US" sz="3200" b="1" kern="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2510691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type="title"/>
          </p:nvPr>
        </p:nvSpPr>
        <p:spPr/>
        <p:txBody>
          <a:bodyPr vert="horz" wrap="square" lIns="91440" tIns="45720" rIns="91440" bIns="45720" anchor="ctr"/>
          <a:lstStyle/>
          <a:p>
            <a:pPr algn="l" eaLnBrk="1" hangingPunct="1"/>
            <a:br>
              <a:rPr lang="en-US" altLang="zh-CN" sz="4400" b="1" dirty="0">
                <a:latin typeface="楷体_GB2312" panose="02010609030101010101" pitchFamily="49" charset="-122"/>
                <a:ea typeface="楷体_GB2312" panose="02010609030101010101" pitchFamily="49" charset="-122"/>
              </a:rPr>
            </a:br>
            <a:endParaRPr lang="en-US" altLang="zh-CN" sz="4400" b="1" dirty="0">
              <a:latin typeface="楷体_GB2312" panose="02010609030101010101" pitchFamily="49" charset="-122"/>
              <a:ea typeface="楷体_GB2312" panose="02010609030101010101" pitchFamily="49" charset="-122"/>
            </a:endParaRPr>
          </a:p>
        </p:txBody>
      </p:sp>
      <p:pic>
        <p:nvPicPr>
          <p:cNvPr id="2" name="图片 1"/>
          <p:cNvPicPr>
            <a:picLocks noChangeAspect="1"/>
          </p:cNvPicPr>
          <p:nvPr/>
        </p:nvPicPr>
        <p:blipFill>
          <a:blip r:embed="rId3"/>
          <a:stretch>
            <a:fillRect/>
          </a:stretch>
        </p:blipFill>
        <p:spPr>
          <a:xfrm>
            <a:off x="507365" y="1196975"/>
            <a:ext cx="8130540" cy="4464050"/>
          </a:xfrm>
          <a:prstGeom prst="rect">
            <a:avLst/>
          </a:prstGeom>
        </p:spPr>
      </p:pic>
      <p:sp>
        <p:nvSpPr>
          <p:cNvPr id="4" name="Rectangle 2"/>
          <p:cNvSpPr txBox="1">
            <a:spLocks noChangeArrowheads="1"/>
          </p:cNvSpPr>
          <p:nvPr/>
        </p:nvSpPr>
        <p:spPr>
          <a:xfrm>
            <a:off x="284480" y="82452"/>
            <a:ext cx="8353425" cy="692150"/>
          </a:xfrm>
          <a:prstGeom prst="rect">
            <a:avLst/>
          </a:prstGeom>
          <a:noFill/>
          <a:ln w="9525">
            <a:noFill/>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defRPr/>
            </a:pPr>
            <a:r>
              <a:rPr lang="en-US" altLang="zh-CN" sz="4400" b="1" kern="1200" dirty="0">
                <a:latin typeface="+mj-ea"/>
              </a:rPr>
              <a:t>5.</a:t>
            </a:r>
            <a:r>
              <a:rPr lang="zh-CN" altLang="en-US" sz="4400" b="1" kern="1200" dirty="0">
                <a:latin typeface="+mj-ea"/>
              </a:rPr>
              <a:t>软件配置管理</a:t>
            </a:r>
            <a:r>
              <a:rPr lang="en-US" altLang="zh-CN" sz="4400" b="1" kern="1200" dirty="0">
                <a:latin typeface="+mj-ea"/>
              </a:rPr>
              <a:t>- Git</a:t>
            </a:r>
            <a:endParaRPr lang="zh-CN" altLang="en-US" sz="4400" b="1" kern="1200" dirty="0">
              <a:latin typeface="+mj-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隶书" panose="02010509060101010101" pitchFamily="49" charset="-122"/>
              </a:rPr>
            </a:br>
            <a:endParaRPr lang="zh-CN" altLang="en-US" sz="4000" b="1" dirty="0">
              <a:latin typeface="隶书" panose="02010509060101010101" pitchFamily="49" charset="-122"/>
            </a:endParaRPr>
          </a:p>
        </p:txBody>
      </p:sp>
      <p:sp>
        <p:nvSpPr>
          <p:cNvPr id="6147" name="矩形 3"/>
          <p:cNvSpPr/>
          <p:nvPr/>
        </p:nvSpPr>
        <p:spPr>
          <a:xfrm>
            <a:off x="652780" y="1061720"/>
            <a:ext cx="6986588" cy="2849563"/>
          </a:xfrm>
          <a:prstGeom prst="rect">
            <a:avLst/>
          </a:prstGeom>
          <a:noFill/>
          <a:ln w="9525">
            <a:noFill/>
          </a:ln>
        </p:spPr>
        <p:txBody>
          <a:bodyPr wrap="none">
            <a:spAutoFit/>
          </a:bodyPr>
          <a:lstStyle/>
          <a:p>
            <a:pPr algn="l" eaLnBrk="1" hangingPunct="1">
              <a:lnSpc>
                <a:spcPct val="80000"/>
              </a:lnSpc>
              <a:buFont typeface="Arial" panose="020B0604020202020204" pitchFamily="34" charset="0"/>
            </a:pPr>
            <a:r>
              <a:rPr lang="zh-CN" altLang="en-US" sz="3200" dirty="0">
                <a:latin typeface="隶书" panose="02010509060101010101" pitchFamily="49" charset="-122"/>
                <a:ea typeface="隶书" panose="02010509060101010101" pitchFamily="49" charset="-122"/>
              </a:rPr>
              <a:t>讨论：</a:t>
            </a:r>
            <a:endParaRPr lang="en-US" altLang="zh-CN" sz="3200" dirty="0">
              <a:latin typeface="隶书" panose="02010509060101010101" pitchFamily="49" charset="-122"/>
              <a:ea typeface="隶书" panose="02010509060101010101" pitchFamily="49" charset="-122"/>
            </a:endParaRPr>
          </a:p>
          <a:p>
            <a:pPr algn="l" eaLnBrk="1" hangingPunct="1">
              <a:lnSpc>
                <a:spcPct val="80000"/>
              </a:lnSpc>
              <a:buFont typeface="Arial" panose="020B0604020202020204" pitchFamily="34" charset="0"/>
            </a:pPr>
            <a:endParaRPr lang="en-US" altLang="zh-CN" sz="3200" dirty="0">
              <a:latin typeface="隶书" panose="02010509060101010101" pitchFamily="49" charset="-122"/>
              <a:ea typeface="隶书" panose="02010509060101010101" pitchFamily="49" charset="-122"/>
            </a:endParaRPr>
          </a:p>
          <a:p>
            <a:pPr algn="l" eaLnBrk="1" hangingPunct="1">
              <a:lnSpc>
                <a:spcPct val="80000"/>
              </a:lnSpc>
              <a:buFont typeface="Arial" panose="020B0604020202020204" pitchFamily="34" charset="0"/>
            </a:pPr>
            <a:r>
              <a:rPr lang="zh-CN" altLang="en-US" sz="3200" dirty="0">
                <a:latin typeface="隶书" panose="02010509060101010101" pitchFamily="49" charset="-122"/>
                <a:ea typeface="隶书" panose="02010509060101010101" pitchFamily="49" charset="-122"/>
              </a:rPr>
              <a:t>什么样的软件是质量好的软件？</a:t>
            </a:r>
            <a:endParaRPr lang="en-US" altLang="zh-CN" sz="3200" dirty="0">
              <a:latin typeface="隶书" panose="02010509060101010101" pitchFamily="49" charset="-122"/>
              <a:ea typeface="隶书" panose="02010509060101010101" pitchFamily="49" charset="-122"/>
            </a:endParaRPr>
          </a:p>
          <a:p>
            <a:pPr algn="l" eaLnBrk="1" hangingPunct="1">
              <a:lnSpc>
                <a:spcPct val="80000"/>
              </a:lnSpc>
              <a:buFont typeface="Arial" panose="020B0604020202020204" pitchFamily="34" charset="0"/>
            </a:pPr>
            <a:endParaRPr lang="en-US" altLang="zh-CN" sz="3200" dirty="0">
              <a:latin typeface="隶书" panose="02010509060101010101" pitchFamily="49" charset="-122"/>
              <a:ea typeface="隶书" panose="02010509060101010101" pitchFamily="49" charset="-122"/>
            </a:endParaRPr>
          </a:p>
          <a:p>
            <a:pPr algn="l" eaLnBrk="1" hangingPunct="1">
              <a:lnSpc>
                <a:spcPct val="80000"/>
              </a:lnSpc>
              <a:buFont typeface="Arial" panose="020B0604020202020204" pitchFamily="34" charset="0"/>
            </a:pPr>
            <a:r>
              <a:rPr lang="zh-CN" altLang="en-US" sz="3200" dirty="0">
                <a:latin typeface="隶书" panose="02010509060101010101" pitchFamily="49" charset="-122"/>
                <a:ea typeface="隶书" panose="02010509060101010101" pitchFamily="49" charset="-122"/>
              </a:rPr>
              <a:t> </a:t>
            </a:r>
            <a:r>
              <a:rPr lang="en-US" altLang="zh-CN" sz="3200" dirty="0">
                <a:latin typeface="隶书" panose="02010509060101010101" pitchFamily="49" charset="-122"/>
                <a:ea typeface="隶书" panose="02010509060101010101" pitchFamily="49" charset="-122"/>
              </a:rPr>
              <a:t>- </a:t>
            </a:r>
            <a:r>
              <a:rPr lang="zh-CN" altLang="en-US" sz="3200" dirty="0">
                <a:latin typeface="隶书" panose="02010509060101010101" pitchFamily="49" charset="-122"/>
                <a:ea typeface="隶书" panose="02010509060101010101" pitchFamily="49" charset="-122"/>
              </a:rPr>
              <a:t>你的观点</a:t>
            </a:r>
            <a:endParaRPr lang="en-US" altLang="zh-CN" sz="3200" dirty="0">
              <a:latin typeface="隶书" panose="02010509060101010101" pitchFamily="49" charset="-122"/>
              <a:ea typeface="隶书" panose="02010509060101010101" pitchFamily="49" charset="-122"/>
            </a:endParaRPr>
          </a:p>
          <a:p>
            <a:pPr algn="l" eaLnBrk="1" hangingPunct="1">
              <a:lnSpc>
                <a:spcPct val="80000"/>
              </a:lnSpc>
              <a:buFont typeface="Arial" panose="020B0604020202020204" pitchFamily="34" charset="0"/>
            </a:pPr>
            <a:endParaRPr lang="en-US" altLang="zh-CN" sz="3200" dirty="0">
              <a:latin typeface="隶书" panose="02010509060101010101" pitchFamily="49" charset="-122"/>
              <a:ea typeface="隶书" panose="02010509060101010101" pitchFamily="49" charset="-122"/>
            </a:endParaRPr>
          </a:p>
          <a:p>
            <a:pPr algn="l" eaLnBrk="1" hangingPunct="1">
              <a:lnSpc>
                <a:spcPct val="80000"/>
              </a:lnSpc>
              <a:buFont typeface="Arial" panose="020B0604020202020204" pitchFamily="34" charset="0"/>
            </a:pPr>
            <a:r>
              <a:rPr lang="en-US" altLang="zh-CN" sz="3200" dirty="0">
                <a:latin typeface="隶书" panose="02010509060101010101" pitchFamily="49" charset="-122"/>
                <a:ea typeface="隶书" panose="02010509060101010101" pitchFamily="49" charset="-122"/>
              </a:rPr>
              <a:t> - </a:t>
            </a:r>
            <a:r>
              <a:rPr lang="zh-CN" altLang="en-US" sz="3200" dirty="0">
                <a:latin typeface="隶书" panose="02010509060101010101" pitchFamily="49" charset="-122"/>
                <a:ea typeface="隶书" panose="02010509060101010101" pitchFamily="49" charset="-122"/>
              </a:rPr>
              <a:t>你所了解的软件公司的观点</a:t>
            </a:r>
            <a:r>
              <a:rPr lang="en-US" altLang="zh-CN" sz="3200" dirty="0">
                <a:latin typeface="隶书" panose="02010509060101010101" pitchFamily="49" charset="-122"/>
                <a:ea typeface="隶书" panose="02010509060101010101" pitchFamily="49" charset="-122"/>
              </a:rPr>
              <a:t>/</a:t>
            </a:r>
            <a:r>
              <a:rPr lang="zh-CN" altLang="en-US" sz="3200" dirty="0">
                <a:latin typeface="隶书" panose="02010509060101010101" pitchFamily="49" charset="-122"/>
                <a:ea typeface="隶书" panose="02010509060101010101" pitchFamily="49" charset="-122"/>
              </a:rPr>
              <a:t>标准</a:t>
            </a:r>
            <a:endParaRPr lang="en-US" altLang="zh-CN" sz="3200" dirty="0">
              <a:latin typeface="隶书" panose="02010509060101010101" pitchFamily="49" charset="-122"/>
              <a:ea typeface="隶书" panose="02010509060101010101" pitchFamily="49" charset="-122"/>
            </a:endParaRPr>
          </a:p>
        </p:txBody>
      </p:sp>
      <p:pic>
        <p:nvPicPr>
          <p:cNvPr id="6148" name="Picture 2"/>
          <p:cNvPicPr>
            <a:picLocks noChangeAspect="1"/>
          </p:cNvPicPr>
          <p:nvPr/>
        </p:nvPicPr>
        <p:blipFill>
          <a:blip r:embed="rId2"/>
          <a:stretch>
            <a:fillRect/>
          </a:stretch>
        </p:blipFill>
        <p:spPr>
          <a:xfrm>
            <a:off x="4351338" y="4027488"/>
            <a:ext cx="4449762" cy="2522537"/>
          </a:xfrm>
          <a:prstGeom prst="rect">
            <a:avLst/>
          </a:prstGeom>
          <a:noFill/>
          <a:ln w="9525">
            <a:noFill/>
          </a:ln>
        </p:spPr>
      </p:pic>
      <p:sp>
        <p:nvSpPr>
          <p:cNvPr id="5" name="标题 1"/>
          <p:cNvSpPr txBox="1"/>
          <p:nvPr/>
        </p:nvSpPr>
        <p:spPr>
          <a:xfrm>
            <a:off x="108297" y="2"/>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1.</a:t>
            </a:r>
            <a:r>
              <a:rPr lang="zh-CN" altLang="en-US" sz="4400" dirty="0">
                <a:latin typeface="隶书" panose="02010509060101010101" pitchFamily="49" charset="-122"/>
              </a:rPr>
              <a:t>软件质量 </a:t>
            </a:r>
            <a:r>
              <a:rPr lang="en-US" altLang="zh-CN" sz="4400" dirty="0">
                <a:latin typeface="隶书" panose="02010509060101010101" pitchFamily="49" charset="-122"/>
              </a:rPr>
              <a:t>– </a:t>
            </a:r>
            <a:r>
              <a:rPr lang="zh-CN" altLang="en-US" sz="4400" dirty="0">
                <a:latin typeface="隶书" panose="02010509060101010101" pitchFamily="49" charset="-122"/>
              </a:rPr>
              <a:t>讨论</a:t>
            </a:r>
            <a:endParaRPr lang="zh-CN" altLang="en-US" sz="4400" b="0" kern="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21507" name="Rectangle 3"/>
          <p:cNvSpPr>
            <a:spLocks noGrp="1" noChangeArrowheads="1"/>
          </p:cNvSpPr>
          <p:nvPr>
            <p:ph type="body" idx="1"/>
          </p:nvPr>
        </p:nvSpPr>
        <p:spPr>
          <a:xfrm>
            <a:off x="623570" y="1360488"/>
            <a:ext cx="7896225" cy="2974975"/>
          </a:xfrm>
        </p:spPr>
        <p:txBody>
          <a:bodyPr vert="horz" wrap="square" lIns="91440" tIns="45720" rIns="91440" bIns="45720" numCol="1" anchor="t" anchorCtr="0" compatLnSpc="1"/>
          <a:lstStyle/>
          <a:p>
            <a:pPr marL="0" marR="0" lvl="0" indent="0" algn="l" defTabSz="0" rtl="0" eaLnBrk="1" fontAlgn="base" latinLnBrk="0" hangingPunct="1">
              <a:lnSpc>
                <a:spcPct val="80000"/>
              </a:lnSpc>
              <a:spcBef>
                <a:spcPct val="20000"/>
              </a:spcBef>
              <a:spcAft>
                <a:spcPct val="0"/>
              </a:spcAft>
              <a:buClr>
                <a:schemeClr val="accent2"/>
              </a:buClr>
              <a:buSzPct val="100000"/>
              <a:buFont typeface="Wingdings" panose="05000000000000000000" pitchFamily="2" charset="2"/>
              <a:buNone/>
              <a:defRPr/>
            </a:pPr>
            <a:r>
              <a:rPr kumimoji="0" lang="zh-CN" altLang="en-US" sz="32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作业：</a:t>
            </a:r>
          </a:p>
          <a:p>
            <a:pPr marL="0" marR="0" lvl="0" indent="0" algn="l" defTabSz="0" rtl="0" eaLnBrk="1" fontAlgn="base" latinLnBrk="0" hangingPunct="1">
              <a:lnSpc>
                <a:spcPct val="80000"/>
              </a:lnSpc>
              <a:spcBef>
                <a:spcPct val="20000"/>
              </a:spcBef>
              <a:spcAft>
                <a:spcPct val="0"/>
              </a:spcAft>
              <a:buClr>
                <a:schemeClr val="accent2"/>
              </a:buClr>
              <a:buSzPct val="100000"/>
              <a:buFont typeface="Wingdings" panose="05000000000000000000" pitchFamily="2" charset="2"/>
              <a:buNone/>
              <a:defRPr/>
            </a:pPr>
            <a:endParaRPr kumimoji="0" lang="zh-CN" altLang="en-US" sz="32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a:p>
            <a:pPr marL="85725" marR="0" lvl="0" indent="-85725" algn="l" defTabSz="0" rtl="0" eaLnBrk="1" fontAlgn="base" latinLnBrk="0" hangingPunct="1">
              <a:lnSpc>
                <a:spcPct val="80000"/>
              </a:lnSpc>
              <a:spcBef>
                <a:spcPct val="20000"/>
              </a:spcBef>
              <a:spcAft>
                <a:spcPct val="0"/>
              </a:spcAft>
              <a:buClr>
                <a:schemeClr val="accent2"/>
              </a:buClr>
              <a:buSzPct val="100000"/>
              <a:buFont typeface="Wingdings" panose="05000000000000000000" pitchFamily="2" charset="2"/>
              <a:buChar char="n"/>
              <a:defRPr/>
            </a:pPr>
            <a:r>
              <a:rPr kumimoji="0" lang="en-US" altLang="zh-CN" sz="32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Q1: </a:t>
            </a:r>
            <a:r>
              <a:rPr kumimoji="0" lang="zh-CN" altLang="en-US" sz="32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选择并安装一种配置管理的工具，</a:t>
            </a:r>
            <a:endParaRPr kumimoji="0" lang="en-US" altLang="zh-CN" sz="32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a:p>
            <a:pPr marL="85725" marR="0" lvl="0" indent="-85725" algn="l" defTabSz="0" rtl="0" eaLnBrk="1" fontAlgn="base" latinLnBrk="0" hangingPunct="1">
              <a:lnSpc>
                <a:spcPct val="80000"/>
              </a:lnSpc>
              <a:spcBef>
                <a:spcPct val="20000"/>
              </a:spcBef>
              <a:spcAft>
                <a:spcPct val="0"/>
              </a:spcAft>
              <a:buClr>
                <a:schemeClr val="accent2"/>
              </a:buClr>
              <a:buSzPct val="100000"/>
              <a:buFont typeface="Wingdings" panose="05000000000000000000" pitchFamily="2" charset="2"/>
              <a:buNone/>
              <a:defRPr/>
            </a:pPr>
            <a:r>
              <a:rPr kumimoji="0" lang="zh-CN" altLang="en-US" sz="32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     将本门课程将要用到的资料等</a:t>
            </a:r>
            <a:endParaRPr kumimoji="0" lang="en-US" altLang="zh-CN" sz="32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a:p>
            <a:pPr marL="85725" marR="0" lvl="0" indent="-85725" algn="l" defTabSz="0" rtl="0" eaLnBrk="1" fontAlgn="base" latinLnBrk="0" hangingPunct="1">
              <a:lnSpc>
                <a:spcPct val="80000"/>
              </a:lnSpc>
              <a:spcBef>
                <a:spcPct val="20000"/>
              </a:spcBef>
              <a:spcAft>
                <a:spcPct val="0"/>
              </a:spcAft>
              <a:buClr>
                <a:schemeClr val="accent2"/>
              </a:buClr>
              <a:buSzPct val="100000"/>
              <a:buFont typeface="Wingdings" panose="05000000000000000000" pitchFamily="2" charset="2"/>
              <a:buNone/>
              <a:defRPr/>
            </a:pPr>
            <a:r>
              <a:rPr kumimoji="0" lang="en-US" altLang="zh-CN" sz="32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     </a:t>
            </a:r>
            <a:r>
              <a:rPr kumimoji="0" lang="zh-CN" altLang="en-US" sz="32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加以管理</a:t>
            </a:r>
            <a:r>
              <a:rPr kumimoji="0" lang="en-US" altLang="zh-CN" sz="32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rPr>
              <a:t>.</a:t>
            </a:r>
            <a:endParaRPr kumimoji="0" lang="zh-CN" altLang="en-US" sz="3200" b="1" i="0" u="none" strike="noStrike" kern="0" cap="none" spc="0" normalizeH="0" baseline="0" noProof="0" dirty="0">
              <a:ln>
                <a:noFill/>
              </a:ln>
              <a:solidFill>
                <a:schemeClr val="accent2"/>
              </a:solidFill>
              <a:effectLst/>
              <a:uLnTx/>
              <a:uFillTx/>
              <a:latin typeface="隶书" panose="02010509060101010101" pitchFamily="49" charset="-122"/>
              <a:ea typeface="隶书" panose="02010509060101010101" pitchFamily="49" charset="-122"/>
              <a:cs typeface="+mn-cs"/>
              <a:sym typeface="HGP創英角ｺﾞｼｯｸUB" pitchFamily="2" charset="-128"/>
            </a:endParaRPr>
          </a:p>
        </p:txBody>
      </p:sp>
      <p:pic>
        <p:nvPicPr>
          <p:cNvPr id="3" name="图片 2"/>
          <p:cNvPicPr>
            <a:picLocks noChangeAspect="1"/>
          </p:cNvPicPr>
          <p:nvPr/>
        </p:nvPicPr>
        <p:blipFill>
          <a:blip r:embed="rId2"/>
          <a:stretch>
            <a:fillRect/>
          </a:stretch>
        </p:blipFill>
        <p:spPr>
          <a:xfrm>
            <a:off x="5173345" y="4083685"/>
            <a:ext cx="3032760" cy="1958340"/>
          </a:xfrm>
          <a:prstGeom prst="rect">
            <a:avLst/>
          </a:prstGeom>
        </p:spPr>
      </p:pic>
      <p:sp>
        <p:nvSpPr>
          <p:cNvPr id="5" name="Rectangle 2"/>
          <p:cNvSpPr txBox="1">
            <a:spLocks noChangeArrowheads="1"/>
          </p:cNvSpPr>
          <p:nvPr/>
        </p:nvSpPr>
        <p:spPr>
          <a:xfrm>
            <a:off x="284480" y="82452"/>
            <a:ext cx="8353425" cy="692150"/>
          </a:xfrm>
          <a:prstGeom prst="rect">
            <a:avLst/>
          </a:prstGeom>
          <a:noFill/>
          <a:ln w="9525">
            <a:noFill/>
          </a:ln>
        </p:spPr>
        <p:txBody>
          <a:bodyPr vert="horz" wrap="square" lIns="91440" tIns="45720" rIns="91440" bIns="45720" numCol="1" anchor="ctr" anchorCtr="0" compatLnSpc="1"/>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defRPr/>
            </a:pPr>
            <a:r>
              <a:rPr lang="en-US" altLang="zh-CN" sz="4400" b="1" kern="1200" dirty="0">
                <a:latin typeface="+mj-ea"/>
              </a:rPr>
              <a:t>5.</a:t>
            </a:r>
            <a:r>
              <a:rPr lang="zh-CN" altLang="en-US" sz="4400" b="1" kern="1200" dirty="0">
                <a:latin typeface="+mj-ea"/>
              </a:rPr>
              <a:t>软件配置管理</a:t>
            </a:r>
            <a:r>
              <a:rPr lang="en-US" altLang="zh-CN" sz="4400" b="1" kern="1200" dirty="0">
                <a:latin typeface="+mj-ea"/>
              </a:rPr>
              <a:t>- </a:t>
            </a:r>
            <a:r>
              <a:rPr lang="zh-CN" altLang="en-US" sz="4400" b="1" kern="1200" dirty="0">
                <a:latin typeface="+mj-ea"/>
              </a:rPr>
              <a:t>作业</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p:nvPr>
        </p:nvSpPr>
        <p:spPr/>
        <p:txBody>
          <a:bodyPr vert="horz" wrap="square" lIns="91440" tIns="45720" rIns="91440" bIns="45720" anchor="ctr"/>
          <a:lstStyle/>
          <a:p>
            <a:pPr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4099" name="Rectangle 3"/>
          <p:cNvSpPr>
            <a:spLocks noGrp="1"/>
          </p:cNvSpPr>
          <p:nvPr/>
        </p:nvSpPr>
        <p:spPr>
          <a:xfrm>
            <a:off x="766445" y="1143000"/>
            <a:ext cx="5797550" cy="3625850"/>
          </a:xfrm>
          <a:prstGeom prst="rect">
            <a:avLst/>
          </a:prstGeom>
          <a:noFill/>
          <a:ln w="9525">
            <a:noFill/>
          </a:ln>
        </p:spPr>
        <p:txBody>
          <a:bodyPr/>
          <a:lstStyle/>
          <a:p>
            <a:pPr marL="85725" indent="-85725" algn="l" defTabSz="0" eaLnBrk="1" hangingPunct="1">
              <a:spcBef>
                <a:spcPct val="20000"/>
              </a:spcBef>
              <a:buClr>
                <a:schemeClr val="accent2"/>
              </a:buClr>
              <a:buSzPct val="80000"/>
              <a:buFont typeface="Wingdings" panose="05000000000000000000" pitchFamily="2" charset="2"/>
            </a:pP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1.软件质量以及质量模型</a:t>
            </a:r>
          </a:p>
          <a:p>
            <a:pPr marL="85725" indent="-85725" algn="l" defTabSz="0" eaLnBrk="1" hangingPunct="1">
              <a:spcBef>
                <a:spcPct val="20000"/>
              </a:spcBef>
              <a:buClr>
                <a:schemeClr val="accent2"/>
              </a:buClr>
              <a:buSzPct val="80000"/>
              <a:buFont typeface="Wingdings" panose="05000000000000000000" pitchFamily="2" charset="2"/>
            </a:pPr>
            <a:r>
              <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2</a:t>
            </a: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.软件质量工程</a:t>
            </a:r>
          </a:p>
          <a:p>
            <a:pPr marL="85725" indent="-85725" algn="l" defTabSz="0" eaLnBrk="1" hangingPunct="1">
              <a:spcBef>
                <a:spcPct val="20000"/>
              </a:spcBef>
              <a:buClr>
                <a:schemeClr val="accent2"/>
              </a:buClr>
              <a:buSzPct val="80000"/>
              <a:buFont typeface="Wingdings" panose="05000000000000000000" pitchFamily="2" charset="2"/>
            </a:pPr>
            <a:r>
              <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3</a:t>
            </a: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.软件质量控制</a:t>
            </a:r>
            <a:endPar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marL="85725" indent="-85725" algn="l" defTabSz="0" eaLnBrk="1" hangingPunct="1">
              <a:spcBef>
                <a:spcPct val="20000"/>
              </a:spcBef>
              <a:buClr>
                <a:schemeClr val="accent2"/>
              </a:buClr>
              <a:buSzPct val="80000"/>
              <a:buFont typeface="Wingdings" panose="05000000000000000000" pitchFamily="2" charset="2"/>
            </a:pPr>
            <a:r>
              <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4</a:t>
            </a: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.软件质量保证  </a:t>
            </a:r>
            <a:endPar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marL="85725" indent="-85725" algn="l" defTabSz="0" eaLnBrk="1" hangingPunct="1">
              <a:spcBef>
                <a:spcPct val="20000"/>
              </a:spcBef>
              <a:buClr>
                <a:schemeClr val="accent2"/>
              </a:buClr>
              <a:buSzPct val="80000"/>
              <a:buFont typeface="Arial" panose="020B0604020202020204" pitchFamily="34" charset="0"/>
            </a:pPr>
            <a:r>
              <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5</a:t>
            </a: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.软件配置管理</a:t>
            </a:r>
          </a:p>
          <a:p>
            <a:pPr marL="85725" indent="-85725" algn="l" defTabSz="0" eaLnBrk="1" hangingPunct="1">
              <a:spcBef>
                <a:spcPct val="20000"/>
              </a:spcBef>
              <a:buClr>
                <a:schemeClr val="accent2"/>
              </a:buClr>
              <a:buSzPct val="80000"/>
              <a:buFont typeface="Arial" panose="020B0604020202020204" pitchFamily="34" charset="0"/>
            </a:pPr>
            <a:r>
              <a:rPr lang="en-US" altLang="zh-CN" sz="2800" dirty="0">
                <a:solidFill>
                  <a:srgbClr val="C00000"/>
                </a:solidFill>
                <a:latin typeface="隶书" panose="02010509060101010101" pitchFamily="49" charset="-122"/>
                <a:ea typeface="隶书" panose="02010509060101010101" pitchFamily="49" charset="-122"/>
                <a:sym typeface="宋体" panose="02010600030101010101" pitchFamily="2" charset="-122"/>
              </a:rPr>
              <a:t>6</a:t>
            </a:r>
            <a:r>
              <a:rPr lang="zh-CN" altLang="en-US" sz="2800" dirty="0">
                <a:solidFill>
                  <a:srgbClr val="C00000"/>
                </a:solidFill>
                <a:latin typeface="隶书" panose="02010509060101010101" pitchFamily="49" charset="-122"/>
                <a:ea typeface="隶书" panose="02010509060101010101" pitchFamily="49" charset="-122"/>
                <a:sym typeface="宋体" panose="02010600030101010101" pitchFamily="2" charset="-122"/>
              </a:rPr>
              <a:t>.软件度量</a:t>
            </a:r>
          </a:p>
          <a:p>
            <a:pPr marL="85725" indent="-85725" algn="l" defTabSz="0" eaLnBrk="1" hangingPunct="1">
              <a:spcBef>
                <a:spcPct val="20000"/>
              </a:spcBef>
              <a:buClr>
                <a:schemeClr val="accent2"/>
              </a:buClr>
              <a:buSzPct val="80000"/>
              <a:buFont typeface="Arial" panose="020B0604020202020204" pitchFamily="34" charset="0"/>
            </a:pP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p:txBody>
      </p:sp>
      <p:sp>
        <p:nvSpPr>
          <p:cNvPr id="5"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zh-CN" altLang="en-US" sz="4400" dirty="0">
                <a:latin typeface="隶书" panose="02010509060101010101" pitchFamily="49" charset="-122"/>
              </a:rPr>
              <a:t>主要内容</a:t>
            </a:r>
            <a:endParaRPr lang="zh-CN" altLang="en-US" sz="4400" b="0" kern="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p:nvPr>
        </p:nvSpPr>
        <p:spPr/>
        <p:txBody>
          <a:bodyPr vert="horz" wrap="square" lIns="91440" tIns="45720" rIns="91440" bIns="45720" anchor="ctr"/>
          <a:lstStyle/>
          <a:p>
            <a:pPr eaLnBrk="1" hangingPunct="1"/>
            <a:br>
              <a:rPr lang="en-US" altLang="zh-CN" sz="4400" b="1" dirty="0">
                <a:latin typeface="隶书" panose="02010509060101010101" pitchFamily="49" charset="-122"/>
              </a:rPr>
            </a:br>
            <a:endParaRPr lang="zh-CN" altLang="en-US" sz="4400" b="1" dirty="0">
              <a:latin typeface="隶书" panose="02010509060101010101" pitchFamily="49" charset="-122"/>
            </a:endParaRPr>
          </a:p>
        </p:txBody>
      </p:sp>
      <p:sp>
        <p:nvSpPr>
          <p:cNvPr id="4099" name="Rectangle 3"/>
          <p:cNvSpPr>
            <a:spLocks noGrp="1"/>
          </p:cNvSpPr>
          <p:nvPr/>
        </p:nvSpPr>
        <p:spPr>
          <a:xfrm>
            <a:off x="725805" y="1193800"/>
            <a:ext cx="7350760" cy="2970530"/>
          </a:xfrm>
          <a:prstGeom prst="rect">
            <a:avLst/>
          </a:prstGeom>
          <a:noFill/>
          <a:ln w="9525">
            <a:noFill/>
          </a:ln>
        </p:spPr>
        <p:txBody>
          <a:bodyPr/>
          <a:lstStyle/>
          <a:p>
            <a:pPr marL="457200" indent="-457200" algn="l" defTabSz="0" eaLnBrk="1" hangingPunct="1">
              <a:spcBef>
                <a:spcPct val="20000"/>
              </a:spcBef>
              <a:buClr>
                <a:schemeClr val="accent2"/>
              </a:buClr>
              <a:buSzPct val="80000"/>
              <a:buFont typeface="Wingdings" panose="05000000000000000000" charset="0"/>
              <a:buChar char="n"/>
            </a:pP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软件度量概述（目的、概念）</a:t>
            </a:r>
            <a:endParaRPr lang="zh-CN" altLang="en-US" sz="2800" dirty="0">
              <a:solidFill>
                <a:srgbClr val="FF0000"/>
              </a:solidFill>
              <a:latin typeface="隶书" panose="02010509060101010101" pitchFamily="49" charset="-122"/>
              <a:ea typeface="隶书" panose="02010509060101010101" pitchFamily="49" charset="-122"/>
              <a:sym typeface="宋体" panose="02010600030101010101" pitchFamily="2" charset="-122"/>
            </a:endParaRPr>
          </a:p>
          <a:p>
            <a:pPr marL="457200" indent="-457200" algn="l" defTabSz="0" eaLnBrk="1" hangingPunct="1">
              <a:spcBef>
                <a:spcPct val="20000"/>
              </a:spcBef>
              <a:buClr>
                <a:schemeClr val="accent2"/>
              </a:buClr>
              <a:buSzPct val="80000"/>
              <a:buFont typeface="Wingdings" panose="05000000000000000000" charset="0"/>
              <a:buChar char="n"/>
            </a:pPr>
            <a:r>
              <a:rPr 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如何进行软件度量（过程、原则、方法）</a:t>
            </a: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marL="457200" indent="-457200" algn="l" defTabSz="0" eaLnBrk="1" hangingPunct="1">
              <a:spcBef>
                <a:spcPct val="20000"/>
              </a:spcBef>
              <a:buClr>
                <a:schemeClr val="accent2"/>
              </a:buClr>
              <a:buSzPct val="80000"/>
              <a:buFont typeface="Wingdings" panose="05000000000000000000" charset="0"/>
              <a:buChar char="n"/>
            </a:pPr>
            <a:r>
              <a:rPr 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产品度量、过程度量、项目度量</a:t>
            </a:r>
            <a:r>
              <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  </a:t>
            </a:r>
            <a:endParaRPr lang="en-US" alt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marL="457200" indent="-457200" algn="l" defTabSz="0" eaLnBrk="1" hangingPunct="1">
              <a:spcBef>
                <a:spcPct val="20000"/>
              </a:spcBef>
              <a:buClr>
                <a:schemeClr val="accent2"/>
              </a:buClr>
              <a:buSzPct val="80000"/>
              <a:buFont typeface="Wingdings" panose="05000000000000000000" charset="0"/>
              <a:buChar char="n"/>
            </a:pPr>
            <a:r>
              <a:rPr 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根据软件开发阶段进行度量</a:t>
            </a:r>
            <a:endParaRPr lang="zh-CN" altLang="en-US" sz="2800" dirty="0">
              <a:solidFill>
                <a:schemeClr val="accent2"/>
              </a:solidFill>
              <a:latin typeface="隶书" panose="02010509060101010101" pitchFamily="49" charset="-122"/>
              <a:ea typeface="隶书" panose="02010509060101010101" pitchFamily="49" charset="-122"/>
              <a:sym typeface="宋体" panose="02010600030101010101" pitchFamily="2" charset="-122"/>
            </a:endParaRPr>
          </a:p>
          <a:p>
            <a:pPr marL="457200" indent="-457200" algn="l" defTabSz="0" eaLnBrk="1" hangingPunct="1">
              <a:spcBef>
                <a:spcPct val="20000"/>
              </a:spcBef>
              <a:buClr>
                <a:schemeClr val="accent2"/>
              </a:buClr>
              <a:buSzPct val="80000"/>
              <a:buFont typeface="Wingdings" panose="05000000000000000000" charset="0"/>
              <a:buChar char="n"/>
            </a:pPr>
            <a:r>
              <a:rPr lang="zh-CN" sz="2800" dirty="0">
                <a:solidFill>
                  <a:schemeClr val="accent2"/>
                </a:solidFill>
                <a:latin typeface="隶书" panose="02010509060101010101" pitchFamily="49" charset="-122"/>
                <a:ea typeface="隶书" panose="02010509060101010101" pitchFamily="49" charset="-122"/>
                <a:sym typeface="宋体" panose="02010600030101010101" pitchFamily="2" charset="-122"/>
              </a:rPr>
              <a:t>软件质量度量</a:t>
            </a:r>
          </a:p>
        </p:txBody>
      </p:sp>
      <p:sp>
        <p:nvSpPr>
          <p:cNvPr id="4"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 </a:t>
            </a:r>
            <a:r>
              <a:rPr lang="zh-CN" altLang="en-US" sz="4400" dirty="0">
                <a:latin typeface="隶书" panose="02010509060101010101" pitchFamily="49" charset="-122"/>
              </a:rPr>
              <a:t>软件度量</a:t>
            </a:r>
            <a:endParaRPr lang="zh-CN" altLang="en-US" sz="4400" b="0" kern="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2" name="文本框 1"/>
          <p:cNvSpPr txBox="1"/>
          <p:nvPr/>
        </p:nvSpPr>
        <p:spPr>
          <a:xfrm>
            <a:off x="680720" y="1151255"/>
            <a:ext cx="7783830" cy="4123055"/>
          </a:xfrm>
          <a:prstGeom prst="rect">
            <a:avLst/>
          </a:prstGeom>
          <a:noFill/>
        </p:spPr>
        <p:txBody>
          <a:bodyPr wrap="square" rtlCol="0" anchor="t">
            <a:spAutoFit/>
          </a:bodyPr>
          <a:lstStyle/>
          <a:p>
            <a:pPr marL="342900" indent="-342900" algn="l" eaLnBrk="1" hangingPunct="1">
              <a:lnSpc>
                <a:spcPct val="80000"/>
              </a:lnSpc>
              <a:buFont typeface="Wingdings" panose="05000000000000000000" charset="0"/>
              <a:buChar char="n"/>
            </a:pPr>
            <a:r>
              <a:rPr lang="zh-CN" altLang="en-US" sz="2800" dirty="0">
                <a:solidFill>
                  <a:schemeClr val="accent2"/>
                </a:solidFill>
                <a:latin typeface="+mj-ea"/>
                <a:ea typeface="+mj-ea"/>
                <a:cs typeface="+mj-ea"/>
                <a:sym typeface="+mn-ea"/>
              </a:rPr>
              <a:t>美国卡内基</a:t>
            </a:r>
            <a:r>
              <a:rPr lang="en-US" altLang="zh-CN" sz="2800" dirty="0">
                <a:solidFill>
                  <a:schemeClr val="accent2"/>
                </a:solidFill>
                <a:latin typeface="+mj-ea"/>
                <a:ea typeface="+mj-ea"/>
                <a:cs typeface="+mj-ea"/>
                <a:sym typeface="+mn-ea"/>
              </a:rPr>
              <a:t>·</a:t>
            </a:r>
            <a:r>
              <a:rPr lang="zh-CN" altLang="en-US" sz="2800" dirty="0">
                <a:solidFill>
                  <a:schemeClr val="accent2"/>
                </a:solidFill>
                <a:latin typeface="+mj-ea"/>
                <a:ea typeface="+mj-ea"/>
                <a:cs typeface="+mj-ea"/>
                <a:sym typeface="+mn-ea"/>
              </a:rPr>
              <a:t>梅隆大学</a:t>
            </a:r>
            <a:r>
              <a:rPr lang="en-US" altLang="zh-CN" sz="2800" dirty="0">
                <a:solidFill>
                  <a:schemeClr val="accent2"/>
                </a:solidFill>
                <a:latin typeface="+mj-ea"/>
                <a:ea typeface="+mj-ea"/>
                <a:cs typeface="+mj-ea"/>
                <a:sym typeface="+mn-ea"/>
              </a:rPr>
              <a:t>(Carnegie Mellon University</a:t>
            </a:r>
            <a:r>
              <a:rPr lang="zh-CN" altLang="en-US" sz="2800" dirty="0">
                <a:solidFill>
                  <a:schemeClr val="accent2"/>
                </a:solidFill>
                <a:latin typeface="+mj-ea"/>
                <a:ea typeface="+mj-ea"/>
                <a:cs typeface="+mj-ea"/>
                <a:sym typeface="+mn-ea"/>
              </a:rPr>
              <a:t>，</a:t>
            </a:r>
            <a:r>
              <a:rPr lang="en-US" altLang="zh-CN" sz="2800" dirty="0">
                <a:solidFill>
                  <a:schemeClr val="accent2"/>
                </a:solidFill>
                <a:latin typeface="+mj-ea"/>
                <a:ea typeface="+mj-ea"/>
                <a:cs typeface="+mj-ea"/>
                <a:sym typeface="+mn-ea"/>
              </a:rPr>
              <a:t>CMU)</a:t>
            </a:r>
            <a:r>
              <a:rPr lang="zh-CN" altLang="en-US" sz="2800" dirty="0">
                <a:solidFill>
                  <a:schemeClr val="accent2"/>
                </a:solidFill>
                <a:latin typeface="+mj-ea"/>
                <a:ea typeface="+mj-ea"/>
                <a:cs typeface="+mj-ea"/>
                <a:sym typeface="+mn-ea"/>
              </a:rPr>
              <a:t>软件工程研究所在</a:t>
            </a:r>
            <a:r>
              <a:rPr lang="en-US" altLang="zh-CN" sz="2800" dirty="0">
                <a:solidFill>
                  <a:schemeClr val="accent2"/>
                </a:solidFill>
                <a:latin typeface="+mj-ea"/>
                <a:ea typeface="+mj-ea"/>
                <a:cs typeface="+mj-ea"/>
                <a:sym typeface="+mn-ea"/>
              </a:rPr>
              <a:t>《</a:t>
            </a:r>
            <a:r>
              <a:rPr lang="zh-CN" altLang="en-US" sz="2800" dirty="0">
                <a:solidFill>
                  <a:schemeClr val="accent2"/>
                </a:solidFill>
                <a:latin typeface="+mj-ea"/>
                <a:ea typeface="+mj-ea"/>
                <a:cs typeface="+mj-ea"/>
                <a:sym typeface="+mn-ea"/>
              </a:rPr>
              <a:t>软件度量指南</a:t>
            </a:r>
            <a:r>
              <a:rPr lang="en-US" altLang="zh-CN" sz="2800" dirty="0">
                <a:solidFill>
                  <a:schemeClr val="accent2"/>
                </a:solidFill>
                <a:latin typeface="+mj-ea"/>
                <a:ea typeface="+mj-ea"/>
                <a:cs typeface="+mj-ea"/>
                <a:sym typeface="+mn-ea"/>
              </a:rPr>
              <a:t>》</a:t>
            </a:r>
            <a:r>
              <a:rPr lang="zh-CN" altLang="en-US" sz="2800" dirty="0">
                <a:solidFill>
                  <a:schemeClr val="accent2"/>
                </a:solidFill>
                <a:latin typeface="+mj-ea"/>
                <a:ea typeface="+mj-ea"/>
                <a:cs typeface="+mj-ea"/>
                <a:sym typeface="+mn-ea"/>
              </a:rPr>
              <a:t>（</a:t>
            </a:r>
            <a:r>
              <a:rPr lang="en-US" altLang="zh-CN" sz="2800" dirty="0">
                <a:solidFill>
                  <a:schemeClr val="accent2"/>
                </a:solidFill>
                <a:latin typeface="+mj-ea"/>
                <a:ea typeface="+mj-ea"/>
                <a:cs typeface="+mj-ea"/>
                <a:sym typeface="+mn-ea"/>
              </a:rPr>
              <a:t>Software Measurement Guidebook</a:t>
            </a:r>
            <a:r>
              <a:rPr lang="zh-CN" altLang="en-US" sz="2800" dirty="0">
                <a:solidFill>
                  <a:schemeClr val="accent2"/>
                </a:solidFill>
                <a:latin typeface="+mj-ea"/>
                <a:ea typeface="+mj-ea"/>
                <a:cs typeface="+mj-ea"/>
                <a:sym typeface="+mn-ea"/>
              </a:rPr>
              <a:t>）中认为，软件度量在软件工程中的作用：</a:t>
            </a:r>
            <a:endParaRPr lang="zh-CN" altLang="en-US" sz="2400" dirty="0">
              <a:latin typeface="+mj-ea"/>
              <a:ea typeface="+mj-ea"/>
              <a:cs typeface="+mj-ea"/>
              <a:sym typeface="+mn-ea"/>
            </a:endParaRPr>
          </a:p>
          <a:p>
            <a:pPr marL="342900" indent="-342900" algn="l" eaLnBrk="1" hangingPunct="1">
              <a:lnSpc>
                <a:spcPct val="80000"/>
              </a:lnSpc>
              <a:buFont typeface="Wingdings" panose="05000000000000000000" charset="0"/>
              <a:buChar char="n"/>
            </a:pPr>
            <a:endParaRPr lang="zh-CN" altLang="en-US" sz="2400" dirty="0">
              <a:latin typeface="+mj-ea"/>
              <a:ea typeface="+mj-ea"/>
              <a:cs typeface="+mj-ea"/>
            </a:endParaRPr>
          </a:p>
          <a:p>
            <a:pPr marL="800100" lvl="1" indent="-342900" algn="l" eaLnBrk="1" hangingPunct="1">
              <a:lnSpc>
                <a:spcPct val="80000"/>
              </a:lnSpc>
              <a:buFont typeface="Wingdings" panose="05000000000000000000" charset="0"/>
              <a:buChar char="p"/>
            </a:pPr>
            <a:r>
              <a:rPr lang="zh-CN" altLang="en-US" sz="2400" b="0" dirty="0">
                <a:latin typeface="+mj-ea"/>
                <a:ea typeface="+mj-ea"/>
                <a:cs typeface="+mj-ea"/>
                <a:sym typeface="+mn-ea"/>
              </a:rPr>
              <a:t>通过软件度量</a:t>
            </a:r>
            <a:r>
              <a:rPr lang="zh-CN" altLang="en-US" sz="2400" b="0" dirty="0">
                <a:solidFill>
                  <a:srgbClr val="FF0000"/>
                </a:solidFill>
                <a:latin typeface="+mj-ea"/>
                <a:ea typeface="+mj-ea"/>
                <a:cs typeface="+mj-ea"/>
                <a:sym typeface="+mn-ea"/>
              </a:rPr>
              <a:t>增加理解</a:t>
            </a:r>
            <a:r>
              <a:rPr lang="zh-CN" altLang="en-US" sz="2400" b="0" dirty="0">
                <a:latin typeface="+mj-ea"/>
                <a:ea typeface="+mj-ea"/>
                <a:cs typeface="+mj-ea"/>
                <a:sym typeface="+mn-ea"/>
              </a:rPr>
              <a:t>；</a:t>
            </a:r>
          </a:p>
          <a:p>
            <a:pPr marL="800100" lvl="1" indent="-342900" algn="l" eaLnBrk="1" hangingPunct="1">
              <a:lnSpc>
                <a:spcPct val="80000"/>
              </a:lnSpc>
              <a:buFont typeface="Wingdings" panose="05000000000000000000" charset="0"/>
              <a:buChar char="p"/>
            </a:pPr>
            <a:endParaRPr lang="zh-CN" altLang="en-US" sz="2400" b="0" dirty="0">
              <a:latin typeface="+mj-ea"/>
              <a:ea typeface="+mj-ea"/>
              <a:cs typeface="+mj-ea"/>
            </a:endParaRPr>
          </a:p>
          <a:p>
            <a:pPr marL="800100" lvl="1" indent="-342900" algn="l" eaLnBrk="1" hangingPunct="1">
              <a:lnSpc>
                <a:spcPct val="80000"/>
              </a:lnSpc>
              <a:buFont typeface="Wingdings" panose="05000000000000000000" charset="0"/>
              <a:buChar char="p"/>
            </a:pPr>
            <a:r>
              <a:rPr lang="zh-CN" altLang="en-US" sz="2400" b="0" dirty="0">
                <a:latin typeface="+mj-ea"/>
                <a:ea typeface="+mj-ea"/>
                <a:cs typeface="+mj-ea"/>
                <a:sym typeface="+mn-ea"/>
              </a:rPr>
              <a:t>通过软件度量</a:t>
            </a:r>
            <a:r>
              <a:rPr lang="zh-CN" altLang="en-US" sz="2400" b="0" dirty="0">
                <a:solidFill>
                  <a:srgbClr val="FF0000"/>
                </a:solidFill>
                <a:latin typeface="+mj-ea"/>
                <a:ea typeface="+mj-ea"/>
                <a:cs typeface="+mj-ea"/>
                <a:sym typeface="+mn-ea"/>
              </a:rPr>
              <a:t>管理软件项目</a:t>
            </a:r>
            <a:r>
              <a:rPr lang="zh-CN" altLang="en-US" sz="2400" b="0" dirty="0">
                <a:latin typeface="+mj-ea"/>
                <a:ea typeface="+mj-ea"/>
                <a:cs typeface="+mj-ea"/>
                <a:sym typeface="+mn-ea"/>
              </a:rPr>
              <a:t>，主要是计划和估算、跟踪和确认；</a:t>
            </a:r>
          </a:p>
          <a:p>
            <a:pPr marL="800100" lvl="1" indent="-342900" algn="l" eaLnBrk="1" hangingPunct="1">
              <a:lnSpc>
                <a:spcPct val="80000"/>
              </a:lnSpc>
              <a:buFont typeface="Wingdings" panose="05000000000000000000" charset="0"/>
              <a:buChar char="p"/>
            </a:pPr>
            <a:endParaRPr lang="zh-CN" altLang="en-US" sz="2400" b="0" dirty="0">
              <a:latin typeface="+mj-ea"/>
              <a:ea typeface="+mj-ea"/>
              <a:cs typeface="+mj-ea"/>
            </a:endParaRPr>
          </a:p>
          <a:p>
            <a:pPr marL="800100" lvl="1" indent="-342900" algn="l" eaLnBrk="1" hangingPunct="1">
              <a:lnSpc>
                <a:spcPct val="80000"/>
              </a:lnSpc>
              <a:buFont typeface="Wingdings" panose="05000000000000000000" charset="0"/>
              <a:buChar char="p"/>
            </a:pPr>
            <a:r>
              <a:rPr lang="zh-CN" altLang="en-US" sz="2400" b="0" dirty="0">
                <a:latin typeface="+mj-ea"/>
                <a:ea typeface="+mj-ea"/>
                <a:cs typeface="+mj-ea"/>
                <a:sym typeface="+mn-ea"/>
              </a:rPr>
              <a:t>通过软件度量</a:t>
            </a:r>
            <a:r>
              <a:rPr lang="zh-CN" altLang="en-US" sz="2400" b="0" dirty="0">
                <a:solidFill>
                  <a:srgbClr val="FF0000"/>
                </a:solidFill>
                <a:latin typeface="+mj-ea"/>
                <a:ea typeface="+mj-ea"/>
                <a:cs typeface="+mj-ea"/>
                <a:sym typeface="+mn-ea"/>
              </a:rPr>
              <a:t>指导软件过程改善</a:t>
            </a:r>
            <a:r>
              <a:rPr lang="zh-CN" altLang="en-US" sz="2400" b="0" dirty="0">
                <a:latin typeface="+mj-ea"/>
                <a:ea typeface="+mj-ea"/>
                <a:cs typeface="+mj-ea"/>
                <a:sym typeface="+mn-ea"/>
              </a:rPr>
              <a:t>，主要是理解、评估和包装。软件度量对于不同的实施对象，具有不同的效用。</a:t>
            </a:r>
          </a:p>
        </p:txBody>
      </p:sp>
      <p:sp>
        <p:nvSpPr>
          <p:cNvPr id="4"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 </a:t>
            </a:r>
            <a:r>
              <a:rPr lang="zh-CN" altLang="en-US" sz="4400" dirty="0">
                <a:latin typeface="隶书" panose="02010509060101010101" pitchFamily="49" charset="-122"/>
              </a:rPr>
              <a:t>软件度量 </a:t>
            </a:r>
            <a:r>
              <a:rPr lang="en-US" altLang="zh-CN" sz="4400" dirty="0">
                <a:latin typeface="隶书" panose="02010509060101010101" pitchFamily="49" charset="-122"/>
              </a:rPr>
              <a:t>– </a:t>
            </a:r>
            <a:r>
              <a:rPr lang="zh-CN" altLang="en-US" sz="4400" dirty="0">
                <a:latin typeface="隶书" panose="02010509060101010101" pitchFamily="49" charset="-122"/>
              </a:rPr>
              <a:t>作用</a:t>
            </a:r>
            <a:endParaRPr lang="zh-CN" altLang="en-US" sz="4400" b="0" kern="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8196" name="Rectangle 3"/>
          <p:cNvSpPr>
            <a:spLocks noGrp="1"/>
          </p:cNvSpPr>
          <p:nvPr/>
        </p:nvSpPr>
        <p:spPr>
          <a:xfrm>
            <a:off x="283845" y="765175"/>
            <a:ext cx="8577580" cy="590867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p"/>
              <a:defRPr sz="29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1B1A"/>
              </a:buClr>
              <a:buSzPct val="70000"/>
              <a:buFont typeface="Wingdings" panose="05000000000000000000" pitchFamily="2" charset="2"/>
              <a:buChar char="l"/>
              <a:defRPr sz="2500">
                <a:solidFill>
                  <a:schemeClr val="tx2"/>
                </a:solidFill>
                <a:latin typeface="+mn-lt"/>
                <a:ea typeface="+mj-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b="1">
                <a:solidFill>
                  <a:schemeClr val="bg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9pPr>
          </a:lstStyle>
          <a:p>
            <a:pPr eaLnBrk="1" hangingPunct="1">
              <a:lnSpc>
                <a:spcPct val="80000"/>
              </a:lnSpc>
            </a:pPr>
            <a:r>
              <a:rPr lang="en-US" altLang="zh-CN" sz="2000" dirty="0">
                <a:solidFill>
                  <a:srgbClr val="FF0000"/>
                </a:solidFill>
                <a:latin typeface="+mj-ea"/>
                <a:ea typeface="+mj-ea"/>
                <a:cs typeface="+mj-ea"/>
              </a:rPr>
              <a:t>Measure</a:t>
            </a:r>
            <a:r>
              <a:rPr lang="zh-CN" altLang="en-US" sz="2000" dirty="0">
                <a:solidFill>
                  <a:srgbClr val="FF0000"/>
                </a:solidFill>
                <a:latin typeface="+mj-ea"/>
                <a:ea typeface="+mj-ea"/>
                <a:cs typeface="+mj-ea"/>
              </a:rPr>
              <a:t>：度量（名词）</a:t>
            </a:r>
            <a:endParaRPr lang="zh-CN" altLang="en-US" sz="2000" dirty="0">
              <a:solidFill>
                <a:schemeClr val="tx2"/>
              </a:solidFill>
              <a:latin typeface="+mj-ea"/>
              <a:ea typeface="+mj-ea"/>
              <a:cs typeface="+mj-ea"/>
            </a:endParaRPr>
          </a:p>
          <a:p>
            <a:pPr marL="0" indent="0" eaLnBrk="1" hangingPunct="1">
              <a:lnSpc>
                <a:spcPct val="80000"/>
              </a:lnSpc>
              <a:buNone/>
            </a:pPr>
            <a:r>
              <a:rPr lang="zh-CN" altLang="en-US" sz="2000" dirty="0">
                <a:latin typeface="+mj-ea"/>
                <a:ea typeface="+mj-ea"/>
                <a:cs typeface="+mj-ea"/>
              </a:rPr>
              <a:t>  </a:t>
            </a:r>
            <a:r>
              <a:rPr lang="zh-CN" altLang="en-US" sz="2000" b="0" dirty="0">
                <a:latin typeface="+mj-ea"/>
                <a:ea typeface="+mj-ea"/>
                <a:cs typeface="+mj-ea"/>
              </a:rPr>
              <a:t>根据一定的规则赋予软件过程或产品属性的数值或类别</a:t>
            </a:r>
            <a:r>
              <a:rPr lang="en-US" altLang="zh-CN" sz="1600" b="0" dirty="0">
                <a:latin typeface="+mj-ea"/>
                <a:ea typeface="+mj-ea"/>
                <a:cs typeface="+mj-ea"/>
              </a:rPr>
              <a:t>[ISO/IEC 14598-1]</a:t>
            </a:r>
            <a:r>
              <a:rPr lang="zh-CN" altLang="en-US" sz="2000" b="0" dirty="0">
                <a:latin typeface="+mj-ea"/>
                <a:ea typeface="+mj-ea"/>
                <a:cs typeface="+mj-ea"/>
              </a:rPr>
              <a:t>。数值是对软件产品、软件过程的特征的</a:t>
            </a:r>
            <a:r>
              <a:rPr lang="zh-CN" altLang="en-US" sz="2000" b="0" dirty="0">
                <a:solidFill>
                  <a:srgbClr val="0000FF"/>
                </a:solidFill>
                <a:latin typeface="+mj-ea"/>
                <a:ea typeface="+mj-ea"/>
                <a:cs typeface="+mj-ea"/>
              </a:rPr>
              <a:t>量化</a:t>
            </a:r>
            <a:r>
              <a:rPr lang="zh-CN" altLang="en-US" sz="2000" b="0" dirty="0">
                <a:latin typeface="+mj-ea"/>
                <a:ea typeface="+mj-ea"/>
                <a:cs typeface="+mj-ea"/>
              </a:rPr>
              <a:t>计数的结果，类别是特征的</a:t>
            </a:r>
            <a:r>
              <a:rPr lang="zh-CN" altLang="en-US" sz="2000" b="0" dirty="0">
                <a:solidFill>
                  <a:srgbClr val="0000FF"/>
                </a:solidFill>
                <a:latin typeface="+mj-ea"/>
                <a:ea typeface="+mj-ea"/>
                <a:cs typeface="+mj-ea"/>
              </a:rPr>
              <a:t>定性</a:t>
            </a:r>
            <a:r>
              <a:rPr lang="zh-CN" altLang="en-US" sz="2000" b="0" dirty="0">
                <a:latin typeface="+mj-ea"/>
                <a:ea typeface="+mj-ea"/>
                <a:cs typeface="+mj-ea"/>
              </a:rPr>
              <a:t>表示。</a:t>
            </a:r>
          </a:p>
          <a:p>
            <a:pPr eaLnBrk="1" hangingPunct="1">
              <a:lnSpc>
                <a:spcPct val="80000"/>
              </a:lnSpc>
            </a:pPr>
            <a:r>
              <a:rPr lang="en-US" altLang="zh-CN" sz="2000" dirty="0">
                <a:solidFill>
                  <a:srgbClr val="FF0000"/>
                </a:solidFill>
                <a:latin typeface="+mj-ea"/>
                <a:ea typeface="+mj-ea"/>
                <a:cs typeface="+mj-ea"/>
              </a:rPr>
              <a:t>Measure</a:t>
            </a:r>
            <a:r>
              <a:rPr lang="zh-CN" altLang="en-US" sz="2000" dirty="0">
                <a:solidFill>
                  <a:srgbClr val="FF0000"/>
                </a:solidFill>
                <a:latin typeface="+mj-ea"/>
                <a:ea typeface="+mj-ea"/>
                <a:cs typeface="+mj-ea"/>
              </a:rPr>
              <a:t>：度量（动词）</a:t>
            </a:r>
          </a:p>
          <a:p>
            <a:pPr marL="0" indent="0" eaLnBrk="1" hangingPunct="1">
              <a:lnSpc>
                <a:spcPct val="80000"/>
              </a:lnSpc>
              <a:buNone/>
            </a:pPr>
            <a:r>
              <a:rPr lang="zh-CN" altLang="en-US" sz="2000" dirty="0">
                <a:latin typeface="+mj-ea"/>
                <a:ea typeface="+mj-ea"/>
                <a:cs typeface="+mj-ea"/>
              </a:rPr>
              <a:t>  </a:t>
            </a:r>
            <a:r>
              <a:rPr lang="zh-CN" altLang="en-US" sz="2000" b="0" dirty="0">
                <a:latin typeface="+mj-ea"/>
                <a:ea typeface="+mj-ea"/>
                <a:cs typeface="+mj-ea"/>
              </a:rPr>
              <a:t>按照度量过程中的过程定义，对软件过程或软件产品实施度量，表示实际的动作</a:t>
            </a:r>
            <a:r>
              <a:rPr lang="en-US" altLang="zh-CN" sz="1800" b="0" dirty="0">
                <a:latin typeface="+mj-ea"/>
                <a:ea typeface="+mj-ea"/>
                <a:cs typeface="+mj-ea"/>
              </a:rPr>
              <a:t>[ISO/IEC 14598-1]</a:t>
            </a:r>
            <a:r>
              <a:rPr lang="zh-CN" altLang="en-US" sz="2000" b="0" dirty="0">
                <a:latin typeface="+mj-ea"/>
                <a:ea typeface="+mj-ea"/>
                <a:cs typeface="+mj-ea"/>
              </a:rPr>
              <a:t>。</a:t>
            </a:r>
          </a:p>
          <a:p>
            <a:pPr eaLnBrk="1" hangingPunct="1">
              <a:lnSpc>
                <a:spcPct val="80000"/>
              </a:lnSpc>
            </a:pPr>
            <a:r>
              <a:rPr lang="en-US" altLang="zh-CN" sz="2000" dirty="0">
                <a:solidFill>
                  <a:srgbClr val="FF0000"/>
                </a:solidFill>
                <a:latin typeface="+mj-ea"/>
                <a:ea typeface="+mj-ea"/>
                <a:cs typeface="+mj-ea"/>
              </a:rPr>
              <a:t>Measurement</a:t>
            </a:r>
            <a:r>
              <a:rPr lang="zh-CN" altLang="en-US" sz="2000" dirty="0">
                <a:solidFill>
                  <a:srgbClr val="FF0000"/>
                </a:solidFill>
                <a:latin typeface="+mj-ea"/>
                <a:ea typeface="+mj-ea"/>
                <a:cs typeface="+mj-ea"/>
              </a:rPr>
              <a:t>：测量</a:t>
            </a:r>
          </a:p>
          <a:p>
            <a:pPr marL="0" indent="0" eaLnBrk="1" hangingPunct="1">
              <a:lnSpc>
                <a:spcPct val="80000"/>
              </a:lnSpc>
              <a:buNone/>
            </a:pPr>
            <a:r>
              <a:rPr lang="zh-CN" altLang="en-US" sz="2000" dirty="0">
                <a:latin typeface="+mj-ea"/>
                <a:ea typeface="+mj-ea"/>
                <a:cs typeface="+mj-ea"/>
              </a:rPr>
              <a:t>  </a:t>
            </a:r>
            <a:r>
              <a:rPr lang="zh-CN" altLang="en-US" sz="2000" b="0" dirty="0">
                <a:latin typeface="+mj-ea"/>
                <a:ea typeface="+mj-ea"/>
                <a:cs typeface="+mj-ea"/>
              </a:rPr>
              <a:t>按照一定的尺度用度量（名词）给软件实体属性赋值的过程 </a:t>
            </a:r>
            <a:r>
              <a:rPr lang="en-US" altLang="zh-CN" sz="2000" b="0" dirty="0">
                <a:latin typeface="+mj-ea"/>
                <a:ea typeface="+mj-ea"/>
                <a:cs typeface="+mj-ea"/>
              </a:rPr>
              <a:t>[ISO/IEC 14598-1]</a:t>
            </a:r>
            <a:r>
              <a:rPr lang="zh-CN" altLang="en-US" sz="2000" b="0" dirty="0">
                <a:latin typeface="+mj-ea"/>
                <a:ea typeface="+mj-ea"/>
                <a:cs typeface="+mj-ea"/>
              </a:rPr>
              <a:t>。它强调对软件实体属性进行量化的过程性，是提取软件过程或软件产品属性的度量（名词）的过程。</a:t>
            </a:r>
          </a:p>
          <a:p>
            <a:pPr eaLnBrk="1" hangingPunct="1">
              <a:lnSpc>
                <a:spcPct val="80000"/>
              </a:lnSpc>
              <a:buFont typeface="Wingdings" panose="05000000000000000000" charset="0"/>
              <a:buChar char="p"/>
            </a:pPr>
            <a:r>
              <a:rPr lang="en-US" altLang="zh-CN" sz="2000" dirty="0">
                <a:solidFill>
                  <a:srgbClr val="FF0000"/>
                </a:solidFill>
                <a:latin typeface="+mj-ea"/>
                <a:ea typeface="+mj-ea"/>
                <a:cs typeface="+mj-ea"/>
              </a:rPr>
              <a:t>Metric</a:t>
            </a:r>
            <a:r>
              <a:rPr lang="zh-CN" altLang="en-US" sz="2000" dirty="0">
                <a:solidFill>
                  <a:srgbClr val="FF0000"/>
                </a:solidFill>
                <a:latin typeface="+mj-ea"/>
                <a:ea typeface="+mj-ea"/>
                <a:cs typeface="+mj-ea"/>
              </a:rPr>
              <a:t>：度量</a:t>
            </a:r>
          </a:p>
          <a:p>
            <a:pPr marL="0" indent="0" eaLnBrk="1" hangingPunct="1">
              <a:lnSpc>
                <a:spcPct val="80000"/>
              </a:lnSpc>
              <a:buNone/>
            </a:pPr>
            <a:r>
              <a:rPr lang="zh-CN" altLang="en-US" sz="2000" dirty="0">
                <a:latin typeface="+mj-ea"/>
                <a:ea typeface="+mj-ea"/>
                <a:cs typeface="+mj-ea"/>
              </a:rPr>
              <a:t>  </a:t>
            </a:r>
            <a:r>
              <a:rPr lang="zh-CN" altLang="en-US" sz="2000" b="0" dirty="0">
                <a:latin typeface="+mj-ea"/>
                <a:ea typeface="+mj-ea"/>
                <a:cs typeface="+mj-ea"/>
              </a:rPr>
              <a:t>已定义的测量方法和测量尺度</a:t>
            </a:r>
            <a:r>
              <a:rPr lang="en-US" altLang="zh-CN" sz="1600" b="0" dirty="0">
                <a:latin typeface="+mj-ea"/>
                <a:ea typeface="+mj-ea"/>
                <a:cs typeface="+mj-ea"/>
              </a:rPr>
              <a:t>[ISO/IEC 14598-1]</a:t>
            </a:r>
            <a:r>
              <a:rPr lang="zh-CN" altLang="en-US" sz="2000" b="0" dirty="0">
                <a:latin typeface="+mj-ea"/>
                <a:ea typeface="+mj-ea"/>
                <a:cs typeface="+mj-ea"/>
              </a:rPr>
              <a:t>。在很多场合与 </a:t>
            </a:r>
            <a:r>
              <a:rPr lang="en-US" altLang="zh-CN" sz="2000" b="0" dirty="0">
                <a:latin typeface="+mj-ea"/>
                <a:ea typeface="+mj-ea"/>
                <a:cs typeface="+mj-ea"/>
              </a:rPr>
              <a:t>Indicator </a:t>
            </a:r>
            <a:r>
              <a:rPr lang="zh-CN" altLang="en-US" sz="2000" b="0" dirty="0">
                <a:latin typeface="+mj-ea"/>
                <a:ea typeface="+mj-ea"/>
                <a:cs typeface="+mj-ea"/>
              </a:rPr>
              <a:t>交叉出现，但其内涵大于</a:t>
            </a:r>
            <a:r>
              <a:rPr lang="en-US" altLang="zh-CN" sz="2000" b="0" dirty="0">
                <a:latin typeface="+mj-ea"/>
                <a:ea typeface="+mj-ea"/>
                <a:cs typeface="+mj-ea"/>
              </a:rPr>
              <a:t>Indicator</a:t>
            </a:r>
            <a:r>
              <a:rPr lang="zh-CN" altLang="en-US" sz="2000" b="0" dirty="0">
                <a:latin typeface="+mj-ea"/>
                <a:ea typeface="+mj-ea"/>
                <a:cs typeface="+mj-ea"/>
              </a:rPr>
              <a:t>，</a:t>
            </a:r>
            <a:r>
              <a:rPr lang="en-US" altLang="zh-CN" sz="2000" b="0" dirty="0">
                <a:latin typeface="+mj-ea"/>
                <a:ea typeface="+mj-ea"/>
                <a:cs typeface="+mj-ea"/>
              </a:rPr>
              <a:t>Metric</a:t>
            </a:r>
            <a:r>
              <a:rPr lang="zh-CN" altLang="en-US" sz="2000" b="0" dirty="0">
                <a:latin typeface="+mj-ea"/>
                <a:ea typeface="+mj-ea"/>
                <a:cs typeface="+mj-ea"/>
              </a:rPr>
              <a:t>概指软件环境中任何一个软件对象的属性的量化表现。</a:t>
            </a:r>
          </a:p>
          <a:p>
            <a:pPr eaLnBrk="1" hangingPunct="1">
              <a:lnSpc>
                <a:spcPct val="80000"/>
              </a:lnSpc>
            </a:pPr>
            <a:r>
              <a:rPr lang="en-US" altLang="zh-CN" sz="2000" dirty="0">
                <a:solidFill>
                  <a:srgbClr val="FF0000"/>
                </a:solidFill>
                <a:latin typeface="+mj-ea"/>
                <a:ea typeface="+mj-ea"/>
                <a:cs typeface="+mj-ea"/>
              </a:rPr>
              <a:t>Indicator</a:t>
            </a:r>
            <a:r>
              <a:rPr lang="zh-CN" altLang="en-US" sz="2000" dirty="0">
                <a:solidFill>
                  <a:srgbClr val="FF0000"/>
                </a:solidFill>
                <a:latin typeface="+mj-ea"/>
                <a:ea typeface="+mj-ea"/>
                <a:cs typeface="+mj-ea"/>
              </a:rPr>
              <a:t>：指示器，或称为指标。</a:t>
            </a:r>
          </a:p>
          <a:p>
            <a:pPr marL="0" indent="0" eaLnBrk="1" hangingPunct="1">
              <a:lnSpc>
                <a:spcPct val="80000"/>
              </a:lnSpc>
              <a:buNone/>
            </a:pPr>
            <a:r>
              <a:rPr lang="zh-CN" altLang="en-US" sz="2000" dirty="0">
                <a:latin typeface="+mj-ea"/>
                <a:ea typeface="+mj-ea"/>
                <a:cs typeface="+mj-ea"/>
              </a:rPr>
              <a:t>  </a:t>
            </a:r>
            <a:r>
              <a:rPr lang="zh-CN" altLang="en-US" sz="2000" b="0" dirty="0">
                <a:latin typeface="+mj-ea"/>
                <a:ea typeface="+mj-ea"/>
                <a:cs typeface="+mj-ea"/>
              </a:rPr>
              <a:t> 用于评价或预测其他度量的度量</a:t>
            </a:r>
            <a:r>
              <a:rPr lang="en-US" altLang="zh-CN" sz="1600" b="0" dirty="0">
                <a:latin typeface="+mj-ea"/>
                <a:ea typeface="+mj-ea"/>
                <a:cs typeface="+mj-ea"/>
              </a:rPr>
              <a:t>[ISO/IEC14598-1]</a:t>
            </a:r>
            <a:r>
              <a:rPr lang="zh-CN" altLang="en-US" sz="2000" b="0" dirty="0">
                <a:latin typeface="+mj-ea"/>
                <a:ea typeface="+mj-ea"/>
                <a:cs typeface="+mj-ea"/>
              </a:rPr>
              <a:t>。指示器是一个或多个度量的综合，是对软件产品或软件过程的某一方面特征的反映。在具体的实施过程中，可操作的度量成千上万，应选择最能反映当时度量环境的指标作为度量指示器。</a:t>
            </a:r>
          </a:p>
        </p:txBody>
      </p:sp>
      <p:sp>
        <p:nvSpPr>
          <p:cNvPr id="4"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 </a:t>
            </a:r>
            <a:r>
              <a:rPr lang="zh-CN" altLang="en-US" sz="4400" dirty="0">
                <a:latin typeface="隶书" panose="02010509060101010101" pitchFamily="49" charset="-122"/>
              </a:rPr>
              <a:t>软件度量 </a:t>
            </a:r>
            <a:r>
              <a:rPr lang="en-US" altLang="zh-CN" sz="4400" dirty="0">
                <a:latin typeface="隶书" panose="02010509060101010101" pitchFamily="49" charset="-122"/>
              </a:rPr>
              <a:t>– </a:t>
            </a:r>
            <a:r>
              <a:rPr lang="zh-CN" altLang="en-US" sz="4400" dirty="0">
                <a:latin typeface="隶书" panose="02010509060101010101" pitchFamily="49" charset="-122"/>
              </a:rPr>
              <a:t>名词解释</a:t>
            </a:r>
            <a:endParaRPr lang="zh-CN" altLang="en-US" sz="4400" b="0" kern="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14339" name="文本占位符 14338"/>
          <p:cNvSpPr>
            <a:spLocks noGrp="1"/>
          </p:cNvSpPr>
          <p:nvPr/>
        </p:nvSpPr>
        <p:spPr>
          <a:xfrm>
            <a:off x="395605" y="1163955"/>
            <a:ext cx="8271510" cy="509524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defRPr sz="2800" b="1" i="1"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accent1"/>
              </a:buClr>
              <a:buSzPct val="75000"/>
              <a:buFont typeface="Wingdings" panose="05000000000000000000" pitchFamily="2" charset="2"/>
              <a:buNone/>
              <a:defRPr sz="2000" b="0" i="1"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5000"/>
              <a:buFont typeface="Wingdings" panose="05000000000000000000" pitchFamily="2" charset="2"/>
              <a:buChar char="n"/>
              <a:defRPr sz="23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Char char="§"/>
              <a:defRPr sz="2000" b="0" i="0" u="none" kern="1200" baseline="0">
                <a:solidFill>
                  <a:schemeClr val="tx1"/>
                </a:solidFill>
                <a:latin typeface="+mn-lt"/>
                <a:ea typeface="+mn-ea"/>
                <a:cs typeface="+mn-cs"/>
              </a:defRPr>
            </a:lvl9pPr>
          </a:lstStyle>
          <a:p>
            <a:pPr marL="457200" indent="-457200">
              <a:lnSpc>
                <a:spcPct val="90000"/>
              </a:lnSpc>
              <a:buFont typeface="Wingdings" panose="05000000000000000000" charset="0"/>
              <a:buChar char="n"/>
            </a:pPr>
            <a:r>
              <a:rPr lang="zh-CN" altLang="en-US" i="0" dirty="0">
                <a:solidFill>
                  <a:srgbClr val="C00000"/>
                </a:solidFill>
                <a:latin typeface="+mj-ea"/>
                <a:ea typeface="+mj-ea"/>
                <a:cs typeface="+mj-ea"/>
              </a:rPr>
              <a:t>分类尺度（</a:t>
            </a:r>
            <a:r>
              <a:rPr lang="en-US" altLang="zh-CN" i="0" err="1">
                <a:solidFill>
                  <a:srgbClr val="C00000"/>
                </a:solidFill>
                <a:latin typeface="+mj-ea"/>
                <a:ea typeface="+mj-ea"/>
                <a:cs typeface="+mj-ea"/>
              </a:rPr>
              <a:t>Nomnal</a:t>
            </a:r>
            <a:r>
              <a:rPr lang="en-US" altLang="zh-CN" i="0" dirty="0">
                <a:solidFill>
                  <a:srgbClr val="C00000"/>
                </a:solidFill>
                <a:latin typeface="+mj-ea"/>
                <a:ea typeface="+mj-ea"/>
                <a:cs typeface="+mj-ea"/>
              </a:rPr>
              <a:t> scale</a:t>
            </a:r>
            <a:r>
              <a:rPr lang="zh-CN" altLang="en-US" i="0" dirty="0">
                <a:solidFill>
                  <a:srgbClr val="C00000"/>
                </a:solidFill>
                <a:latin typeface="+mj-ea"/>
                <a:ea typeface="+mj-ea"/>
                <a:cs typeface="+mj-ea"/>
              </a:rPr>
              <a:t>）</a:t>
            </a:r>
          </a:p>
          <a:p>
            <a:pPr marL="617855" lvl="1" indent="-342900">
              <a:lnSpc>
                <a:spcPct val="90000"/>
              </a:lnSpc>
            </a:pPr>
            <a:r>
              <a:rPr lang="zh-CN" altLang="en-US" sz="2400" i="0" dirty="0">
                <a:latin typeface="+mj-ea"/>
                <a:ea typeface="+mj-ea"/>
                <a:cs typeface="+mj-ea"/>
              </a:rPr>
              <a:t>  某个指标被分成一系列的类别。如产品质量属性有：功能性、适用性、性能、安全性、可靠性、可维护性等</a:t>
            </a:r>
            <a:r>
              <a:rPr lang="zh-CN" altLang="en-US" i="0" dirty="0">
                <a:latin typeface="+mj-ea"/>
                <a:ea typeface="+mj-ea"/>
                <a:cs typeface="+mj-ea"/>
              </a:rPr>
              <a:t>。 </a:t>
            </a:r>
          </a:p>
          <a:p>
            <a:pPr marL="457200" indent="-457200">
              <a:lnSpc>
                <a:spcPct val="90000"/>
              </a:lnSpc>
              <a:buFont typeface="Wingdings" panose="05000000000000000000" charset="0"/>
              <a:buChar char="n"/>
            </a:pPr>
            <a:r>
              <a:rPr lang="zh-CN" altLang="en-US" i="0" dirty="0">
                <a:solidFill>
                  <a:srgbClr val="C00000"/>
                </a:solidFill>
                <a:latin typeface="+mj-ea"/>
                <a:ea typeface="+mj-ea"/>
                <a:cs typeface="+mj-ea"/>
              </a:rPr>
              <a:t>序列尺度（Ordinal scale）</a:t>
            </a:r>
          </a:p>
          <a:p>
            <a:pPr marL="457200" lvl="1" indent="0">
              <a:lnSpc>
                <a:spcPct val="90000"/>
              </a:lnSpc>
              <a:buFont typeface="Wingdings" panose="05000000000000000000" charset="0"/>
            </a:pPr>
            <a:r>
              <a:rPr lang="zh-CN" altLang="en-US" sz="1710" i="0" dirty="0">
                <a:latin typeface="+mj-ea"/>
                <a:ea typeface="+mj-ea"/>
                <a:cs typeface="+mj-ea"/>
              </a:rPr>
              <a:t>  </a:t>
            </a:r>
            <a:r>
              <a:rPr lang="zh-CN" altLang="en-US" sz="2400" i="0" dirty="0">
                <a:latin typeface="+mj-ea"/>
                <a:ea typeface="+mj-ea"/>
                <a:cs typeface="+mj-ea"/>
              </a:rPr>
              <a:t> </a:t>
            </a:r>
            <a:r>
              <a:rPr lang="zh-CN" altLang="en-US" sz="2400" b="0" i="0" dirty="0">
                <a:latin typeface="+mj-ea"/>
                <a:ea typeface="+mj-ea"/>
                <a:cs typeface="+mj-ea"/>
              </a:rPr>
              <a:t>分类的序列，即在分类的基础上，再加以排序。如用1、2、3、4、5表示用户的满意度，1满意度最低，5满意度最高。也可以用某中线为基准的相对百分比来表示程度。 </a:t>
            </a:r>
            <a:endParaRPr lang="zh-CN" altLang="en-US" sz="2400" b="0" i="0">
              <a:latin typeface="+mj-ea"/>
              <a:ea typeface="+mj-ea"/>
              <a:cs typeface="+mj-ea"/>
            </a:endParaRPr>
          </a:p>
          <a:p>
            <a:pPr marL="457200" indent="-457200">
              <a:lnSpc>
                <a:spcPct val="90000"/>
              </a:lnSpc>
              <a:buFont typeface="Wingdings" panose="05000000000000000000" charset="0"/>
              <a:buChar char="n"/>
            </a:pPr>
            <a:r>
              <a:rPr lang="zh-CN" altLang="en-US" i="0" dirty="0">
                <a:solidFill>
                  <a:srgbClr val="C00000"/>
                </a:solidFill>
                <a:latin typeface="+mj-ea"/>
                <a:ea typeface="+mj-ea"/>
                <a:cs typeface="+mj-ea"/>
              </a:rPr>
              <a:t>间隔尺度（</a:t>
            </a:r>
            <a:r>
              <a:rPr lang="en-US" altLang="zh-CN" i="0" dirty="0">
                <a:solidFill>
                  <a:srgbClr val="C00000"/>
                </a:solidFill>
                <a:latin typeface="+mj-ea"/>
                <a:ea typeface="+mj-ea"/>
                <a:cs typeface="+mj-ea"/>
              </a:rPr>
              <a:t>Interval scale</a:t>
            </a:r>
            <a:r>
              <a:rPr lang="zh-CN" altLang="en-US" i="0" dirty="0">
                <a:solidFill>
                  <a:srgbClr val="C00000"/>
                </a:solidFill>
                <a:latin typeface="+mj-ea"/>
                <a:ea typeface="+mj-ea"/>
                <a:cs typeface="+mj-ea"/>
              </a:rPr>
              <a:t>）</a:t>
            </a:r>
          </a:p>
          <a:p>
            <a:pPr marL="274955" lvl="1" indent="533400">
              <a:lnSpc>
                <a:spcPct val="90000"/>
              </a:lnSpc>
            </a:pPr>
            <a:r>
              <a:rPr lang="zh-CN" altLang="en-US" sz="2400" i="0" dirty="0">
                <a:latin typeface="+mj-ea"/>
                <a:ea typeface="+mj-ea"/>
                <a:cs typeface="+mj-ea"/>
              </a:rPr>
              <a:t>通过数值来表示两个邻近测量点之间的差异，但没有绝对的“零”值。</a:t>
            </a:r>
            <a:endParaRPr lang="zh-CN" altLang="en-US" sz="2400" i="0">
              <a:latin typeface="+mj-ea"/>
              <a:ea typeface="+mj-ea"/>
              <a:cs typeface="+mj-ea"/>
            </a:endParaRPr>
          </a:p>
          <a:p>
            <a:pPr marL="457200" indent="-457200">
              <a:lnSpc>
                <a:spcPct val="90000"/>
              </a:lnSpc>
              <a:buFont typeface="Wingdings" panose="05000000000000000000" charset="0"/>
              <a:buChar char="n"/>
            </a:pPr>
            <a:r>
              <a:rPr lang="zh-CN" altLang="en-US" i="0" dirty="0">
                <a:solidFill>
                  <a:srgbClr val="C00000"/>
                </a:solidFill>
                <a:latin typeface="+mj-ea"/>
                <a:ea typeface="+mj-ea"/>
                <a:cs typeface="+mj-ea"/>
              </a:rPr>
              <a:t>比值尺度（</a:t>
            </a:r>
            <a:r>
              <a:rPr lang="en-US" altLang="zh-CN" i="0" dirty="0">
                <a:solidFill>
                  <a:srgbClr val="C00000"/>
                </a:solidFill>
                <a:latin typeface="+mj-ea"/>
                <a:ea typeface="+mj-ea"/>
                <a:cs typeface="+mj-ea"/>
              </a:rPr>
              <a:t>Ratio Scale</a:t>
            </a:r>
            <a:r>
              <a:rPr lang="zh-CN" altLang="en-US" i="0" dirty="0">
                <a:solidFill>
                  <a:srgbClr val="C00000"/>
                </a:solidFill>
                <a:latin typeface="+mj-ea"/>
                <a:ea typeface="+mj-ea"/>
                <a:cs typeface="+mj-ea"/>
              </a:rPr>
              <a:t>）</a:t>
            </a:r>
          </a:p>
          <a:p>
            <a:pPr marL="274955" lvl="1" indent="533400">
              <a:lnSpc>
                <a:spcPct val="90000"/>
              </a:lnSpc>
            </a:pPr>
            <a:r>
              <a:rPr lang="zh-CN" altLang="en-US" sz="2400" i="0" dirty="0">
                <a:latin typeface="+mj-ea"/>
                <a:ea typeface="+mj-ea"/>
                <a:cs typeface="+mj-ea"/>
              </a:rPr>
              <a:t>和间隔尺度相似，但有绝对的“零”值存在。</a:t>
            </a:r>
          </a:p>
        </p:txBody>
      </p:sp>
      <p:sp>
        <p:nvSpPr>
          <p:cNvPr id="4"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 </a:t>
            </a:r>
            <a:r>
              <a:rPr lang="zh-CN" altLang="en-US" sz="4400" dirty="0">
                <a:latin typeface="隶书" panose="02010509060101010101" pitchFamily="49" charset="-122"/>
              </a:rPr>
              <a:t>软件度量</a:t>
            </a:r>
            <a:r>
              <a:rPr lang="en-US" altLang="zh-CN" sz="4400" dirty="0">
                <a:latin typeface="隶书" panose="02010509060101010101" pitchFamily="49" charset="-122"/>
              </a:rPr>
              <a:t>– </a:t>
            </a:r>
            <a:r>
              <a:rPr lang="zh-CN" altLang="en-US" sz="4400" dirty="0">
                <a:latin typeface="隶书" panose="02010509060101010101" pitchFamily="49" charset="-122"/>
              </a:rPr>
              <a:t>测量尺度</a:t>
            </a:r>
            <a:endParaRPr lang="zh-CN" altLang="en-US" sz="4400" b="0" kern="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grpSp>
        <p:nvGrpSpPr>
          <p:cNvPr id="2" name="组合 1"/>
          <p:cNvGrpSpPr/>
          <p:nvPr/>
        </p:nvGrpSpPr>
        <p:grpSpPr>
          <a:xfrm>
            <a:off x="2868930" y="1751965"/>
            <a:ext cx="2438400" cy="4191000"/>
            <a:chOff x="3930" y="2775"/>
            <a:chExt cx="3840" cy="6600"/>
          </a:xfrm>
        </p:grpSpPr>
        <p:sp>
          <p:nvSpPr>
            <p:cNvPr id="16388" name="矩形 16387"/>
            <p:cNvSpPr/>
            <p:nvPr/>
          </p:nvSpPr>
          <p:spPr>
            <a:xfrm>
              <a:off x="3930" y="2775"/>
              <a:ext cx="3840" cy="840"/>
            </a:xfrm>
            <a:prstGeom prst="rect">
              <a:avLst/>
            </a:prstGeom>
            <a:solidFill>
              <a:schemeClr val="accent1">
                <a:alpha val="50000"/>
              </a:schemeClr>
            </a:solidFill>
            <a:ln w="9525" cap="flat" cmpd="sng">
              <a:solidFill>
                <a:schemeClr val="tx1"/>
              </a:solidFill>
              <a:prstDash val="solid"/>
              <a:miter/>
              <a:headEnd type="none" w="med" len="med"/>
              <a:tailEnd type="none" w="med" len="med"/>
            </a:ln>
          </p:spPr>
          <p:txBody>
            <a:bodyPr wrap="none" lIns="0" tIns="0" rIns="0" bIns="0" anchor="ctr"/>
            <a:lstStyle/>
            <a:p>
              <a:pPr algn="ctr"/>
              <a:r>
                <a:rPr lang="zh-CN" altLang="en-US" sz="2000" b="1" dirty="0">
                  <a:latin typeface="+mj-ea"/>
                  <a:ea typeface="+mj-ea"/>
                  <a:cs typeface="+mj-ea"/>
                </a:rPr>
                <a:t>识别目标和度量描述</a:t>
              </a:r>
              <a:r>
                <a:rPr lang="zh-CN" altLang="en-US" sz="2000" dirty="0">
                  <a:latin typeface="+mj-ea"/>
                  <a:ea typeface="+mj-ea"/>
                  <a:cs typeface="+mj-ea"/>
                </a:rPr>
                <a:t> </a:t>
              </a:r>
            </a:p>
          </p:txBody>
        </p:sp>
        <p:sp>
          <p:nvSpPr>
            <p:cNvPr id="16389" name="矩形 16388"/>
            <p:cNvSpPr/>
            <p:nvPr/>
          </p:nvSpPr>
          <p:spPr>
            <a:xfrm>
              <a:off x="3930" y="4215"/>
              <a:ext cx="3840" cy="840"/>
            </a:xfrm>
            <a:prstGeom prst="rect">
              <a:avLst/>
            </a:prstGeom>
            <a:solidFill>
              <a:schemeClr val="accent1">
                <a:alpha val="50000"/>
              </a:schemeClr>
            </a:solidFill>
            <a:ln w="9525" cap="flat" cmpd="sng">
              <a:solidFill>
                <a:schemeClr val="tx1"/>
              </a:solidFill>
              <a:prstDash val="solid"/>
              <a:miter/>
              <a:headEnd type="none" w="med" len="med"/>
              <a:tailEnd type="none" w="med" len="med"/>
            </a:ln>
          </p:spPr>
          <p:txBody>
            <a:bodyPr wrap="none" lIns="0" tIns="0" rIns="0" bIns="0" anchor="ctr"/>
            <a:lstStyle/>
            <a:p>
              <a:pPr algn="ctr"/>
              <a:r>
                <a:rPr lang="zh-CN" altLang="en-US" sz="2000" b="1" dirty="0">
                  <a:latin typeface="+mj-ea"/>
                  <a:ea typeface="+mj-ea"/>
                  <a:cs typeface="+mj-ea"/>
                </a:rPr>
                <a:t>定义度量过程</a:t>
              </a:r>
              <a:r>
                <a:rPr lang="zh-CN" altLang="en-US" sz="2000" dirty="0">
                  <a:latin typeface="+mj-ea"/>
                  <a:ea typeface="+mj-ea"/>
                  <a:cs typeface="+mj-ea"/>
                </a:rPr>
                <a:t> </a:t>
              </a:r>
            </a:p>
          </p:txBody>
        </p:sp>
        <p:sp>
          <p:nvSpPr>
            <p:cNvPr id="16390" name="矩形 16389"/>
            <p:cNvSpPr/>
            <p:nvPr/>
          </p:nvSpPr>
          <p:spPr>
            <a:xfrm>
              <a:off x="3930" y="5655"/>
              <a:ext cx="3840" cy="840"/>
            </a:xfrm>
            <a:prstGeom prst="rect">
              <a:avLst/>
            </a:prstGeom>
            <a:solidFill>
              <a:schemeClr val="accent1">
                <a:alpha val="50000"/>
              </a:schemeClr>
            </a:solidFill>
            <a:ln w="9525" cap="flat" cmpd="sng">
              <a:solidFill>
                <a:schemeClr val="tx1"/>
              </a:solidFill>
              <a:prstDash val="solid"/>
              <a:miter/>
              <a:headEnd type="none" w="med" len="med"/>
              <a:tailEnd type="none" w="med" len="med"/>
            </a:ln>
          </p:spPr>
          <p:txBody>
            <a:bodyPr wrap="none" lIns="0" tIns="0" rIns="0" bIns="0" anchor="ctr"/>
            <a:lstStyle/>
            <a:p>
              <a:pPr algn="ctr"/>
              <a:r>
                <a:rPr lang="zh-CN" altLang="en-US" sz="2000" b="1" dirty="0">
                  <a:latin typeface="+mj-ea"/>
                  <a:ea typeface="+mj-ea"/>
                  <a:cs typeface="+mj-ea"/>
                </a:rPr>
                <a:t>搜集数据</a:t>
              </a:r>
              <a:r>
                <a:rPr lang="zh-CN" altLang="en-US" sz="2000" dirty="0">
                  <a:latin typeface="+mj-ea"/>
                  <a:ea typeface="+mj-ea"/>
                  <a:cs typeface="+mj-ea"/>
                </a:rPr>
                <a:t> </a:t>
              </a:r>
            </a:p>
          </p:txBody>
        </p:sp>
        <p:sp>
          <p:nvSpPr>
            <p:cNvPr id="16391" name="矩形 16390"/>
            <p:cNvSpPr/>
            <p:nvPr/>
          </p:nvSpPr>
          <p:spPr>
            <a:xfrm>
              <a:off x="3930" y="7095"/>
              <a:ext cx="3840" cy="840"/>
            </a:xfrm>
            <a:prstGeom prst="rect">
              <a:avLst/>
            </a:prstGeom>
            <a:solidFill>
              <a:schemeClr val="accent1">
                <a:alpha val="50000"/>
              </a:schemeClr>
            </a:solidFill>
            <a:ln w="9525" cap="flat" cmpd="sng">
              <a:solidFill>
                <a:schemeClr val="tx1"/>
              </a:solidFill>
              <a:prstDash val="solid"/>
              <a:miter/>
              <a:headEnd type="none" w="med" len="med"/>
              <a:tailEnd type="none" w="med" len="med"/>
            </a:ln>
          </p:spPr>
          <p:txBody>
            <a:bodyPr wrap="none" lIns="0" tIns="0" rIns="0" bIns="0" anchor="ctr"/>
            <a:lstStyle/>
            <a:p>
              <a:pPr algn="ctr"/>
              <a:r>
                <a:rPr lang="zh-CN" altLang="en-US" sz="2000" b="1" dirty="0">
                  <a:latin typeface="+mj-ea"/>
                  <a:ea typeface="+mj-ea"/>
                  <a:cs typeface="+mj-ea"/>
                </a:rPr>
                <a:t>数据分析与反馈</a:t>
              </a:r>
              <a:r>
                <a:rPr lang="zh-CN" altLang="en-US" sz="2000" dirty="0">
                  <a:latin typeface="+mj-ea"/>
                  <a:ea typeface="+mj-ea"/>
                  <a:cs typeface="+mj-ea"/>
                </a:rPr>
                <a:t> </a:t>
              </a:r>
            </a:p>
          </p:txBody>
        </p:sp>
        <p:sp>
          <p:nvSpPr>
            <p:cNvPr id="16392" name="矩形 16391"/>
            <p:cNvSpPr/>
            <p:nvPr/>
          </p:nvSpPr>
          <p:spPr>
            <a:xfrm>
              <a:off x="3930" y="8535"/>
              <a:ext cx="3840" cy="840"/>
            </a:xfrm>
            <a:prstGeom prst="rect">
              <a:avLst/>
            </a:prstGeom>
            <a:solidFill>
              <a:schemeClr val="accent1">
                <a:alpha val="50000"/>
              </a:schemeClr>
            </a:solidFill>
            <a:ln w="9525" cap="flat" cmpd="sng">
              <a:solidFill>
                <a:schemeClr val="tx1"/>
              </a:solidFill>
              <a:prstDash val="solid"/>
              <a:miter/>
              <a:headEnd type="none" w="med" len="med"/>
              <a:tailEnd type="none" w="med" len="med"/>
            </a:ln>
          </p:spPr>
          <p:txBody>
            <a:bodyPr wrap="none" lIns="0" tIns="0" rIns="0" bIns="0" anchor="ctr"/>
            <a:lstStyle/>
            <a:p>
              <a:pPr algn="ctr"/>
              <a:r>
                <a:rPr lang="zh-CN" altLang="en-US" sz="2000" b="1" dirty="0">
                  <a:latin typeface="+mj-ea"/>
                  <a:ea typeface="+mj-ea"/>
                  <a:cs typeface="+mj-ea"/>
                </a:rPr>
                <a:t>过程改进</a:t>
              </a:r>
              <a:r>
                <a:rPr lang="zh-CN" altLang="en-US" sz="2000" dirty="0">
                  <a:latin typeface="+mj-ea"/>
                  <a:ea typeface="+mj-ea"/>
                  <a:cs typeface="+mj-ea"/>
                </a:rPr>
                <a:t> </a:t>
              </a:r>
            </a:p>
          </p:txBody>
        </p:sp>
        <p:sp>
          <p:nvSpPr>
            <p:cNvPr id="16393" name="直接连接符 16392"/>
            <p:cNvSpPr/>
            <p:nvPr/>
          </p:nvSpPr>
          <p:spPr>
            <a:xfrm>
              <a:off x="5850" y="3615"/>
              <a:ext cx="0" cy="600"/>
            </a:xfrm>
            <a:prstGeom prst="line">
              <a:avLst/>
            </a:prstGeom>
            <a:ln w="9525" cap="flat" cmpd="sng">
              <a:solidFill>
                <a:schemeClr val="tx1"/>
              </a:solidFill>
              <a:prstDash val="solid"/>
              <a:headEnd type="none" w="med" len="med"/>
              <a:tailEnd type="triangle" w="med" len="med"/>
            </a:ln>
          </p:spPr>
        </p:sp>
        <p:sp>
          <p:nvSpPr>
            <p:cNvPr id="16394" name="直接连接符 16393"/>
            <p:cNvSpPr/>
            <p:nvPr/>
          </p:nvSpPr>
          <p:spPr>
            <a:xfrm>
              <a:off x="5850" y="5055"/>
              <a:ext cx="0" cy="600"/>
            </a:xfrm>
            <a:prstGeom prst="line">
              <a:avLst/>
            </a:prstGeom>
            <a:ln w="9525" cap="flat" cmpd="sng">
              <a:solidFill>
                <a:schemeClr val="tx1"/>
              </a:solidFill>
              <a:prstDash val="solid"/>
              <a:headEnd type="none" w="med" len="med"/>
              <a:tailEnd type="triangle" w="med" len="med"/>
            </a:ln>
          </p:spPr>
        </p:sp>
        <p:sp>
          <p:nvSpPr>
            <p:cNvPr id="16395" name="直接连接符 16394"/>
            <p:cNvSpPr/>
            <p:nvPr/>
          </p:nvSpPr>
          <p:spPr>
            <a:xfrm>
              <a:off x="5850" y="6495"/>
              <a:ext cx="0" cy="600"/>
            </a:xfrm>
            <a:prstGeom prst="line">
              <a:avLst/>
            </a:prstGeom>
            <a:ln w="9525" cap="flat" cmpd="sng">
              <a:solidFill>
                <a:schemeClr val="tx1"/>
              </a:solidFill>
              <a:prstDash val="solid"/>
              <a:headEnd type="none" w="med" len="med"/>
              <a:tailEnd type="triangle" w="med" len="med"/>
            </a:ln>
          </p:spPr>
        </p:sp>
        <p:sp>
          <p:nvSpPr>
            <p:cNvPr id="16396" name="直接连接符 16395"/>
            <p:cNvSpPr/>
            <p:nvPr/>
          </p:nvSpPr>
          <p:spPr>
            <a:xfrm>
              <a:off x="5850" y="7935"/>
              <a:ext cx="0" cy="600"/>
            </a:xfrm>
            <a:prstGeom prst="line">
              <a:avLst/>
            </a:prstGeom>
            <a:ln w="9525" cap="flat" cmpd="sng">
              <a:solidFill>
                <a:schemeClr val="tx1"/>
              </a:solidFill>
              <a:prstDash val="solid"/>
              <a:headEnd type="none" w="med" len="med"/>
              <a:tailEnd type="triangle" w="med" len="med"/>
            </a:ln>
          </p:spPr>
        </p:sp>
      </p:grpSp>
      <p:sp>
        <p:nvSpPr>
          <p:cNvPr id="3" name="文本框 2"/>
          <p:cNvSpPr txBox="1"/>
          <p:nvPr/>
        </p:nvSpPr>
        <p:spPr>
          <a:xfrm>
            <a:off x="755015" y="936625"/>
            <a:ext cx="2222500" cy="583565"/>
          </a:xfrm>
          <a:prstGeom prst="rect">
            <a:avLst/>
          </a:prstGeom>
          <a:noFill/>
        </p:spPr>
        <p:txBody>
          <a:bodyPr wrap="none" rtlCol="0" anchor="t">
            <a:spAutoFit/>
          </a:bodyPr>
          <a:lstStyle/>
          <a:p>
            <a:pPr marL="457200" indent="-457200">
              <a:buFont typeface="Wingdings" panose="05000000000000000000" charset="0"/>
              <a:buChar char="n"/>
            </a:pPr>
            <a:r>
              <a:rPr lang="zh-CN" altLang="en-US" sz="3200">
                <a:solidFill>
                  <a:srgbClr val="0000FF"/>
                </a:solidFill>
                <a:latin typeface="+mj-ea"/>
                <a:ea typeface="+mj-ea"/>
              </a:rPr>
              <a:t>测量过程</a:t>
            </a:r>
          </a:p>
        </p:txBody>
      </p:sp>
      <p:sp>
        <p:nvSpPr>
          <p:cNvPr id="14"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 </a:t>
            </a:r>
            <a:r>
              <a:rPr lang="zh-CN" altLang="en-US" sz="4400" dirty="0">
                <a:latin typeface="隶书" panose="02010509060101010101" pitchFamily="49" charset="-122"/>
              </a:rPr>
              <a:t>软件度量</a:t>
            </a:r>
            <a:r>
              <a:rPr lang="en-US" altLang="zh-CN" sz="4400" dirty="0">
                <a:latin typeface="隶书" panose="02010509060101010101" pitchFamily="49" charset="-122"/>
              </a:rPr>
              <a:t>– </a:t>
            </a:r>
            <a:r>
              <a:rPr lang="zh-CN" altLang="en-US" sz="4400" dirty="0">
                <a:latin typeface="隶书" panose="02010509060101010101" pitchFamily="49" charset="-122"/>
              </a:rPr>
              <a:t>测量过程</a:t>
            </a:r>
            <a:endParaRPr lang="zh-CN" altLang="en-US" sz="4400" b="0" kern="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11269" name="Rectangle 3"/>
          <p:cNvSpPr>
            <a:spLocks noGrp="1"/>
          </p:cNvSpPr>
          <p:nvPr/>
        </p:nvSpPr>
        <p:spPr>
          <a:xfrm>
            <a:off x="591820" y="1164590"/>
            <a:ext cx="7959725" cy="5001895"/>
          </a:xfrm>
          <a:prstGeom prst="rect">
            <a:avLst/>
          </a:prstGeom>
          <a:noFill/>
          <a:ln w="9525">
            <a:noFill/>
          </a:ln>
        </p:spPr>
        <p:txBody>
          <a:bodyPr vert="horz" wrap="square" lIns="90487" tIns="44450" rIns="90487" bIns="44450" anchor="t"/>
          <a:lst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tx2"/>
              </a:buClr>
              <a:buChar char="•"/>
              <a:defRPr>
                <a:solidFill>
                  <a:schemeClr val="tx1"/>
                </a:solidFill>
                <a:latin typeface="+mn-lt"/>
              </a:defRPr>
            </a:lvl3pPr>
            <a:lvl4pPr marL="1600200" indent="-228600" algn="l" rtl="0" eaLnBrk="0" fontAlgn="base" hangingPunct="0">
              <a:spcBef>
                <a:spcPct val="20000"/>
              </a:spcBef>
              <a:spcAft>
                <a:spcPct val="0"/>
              </a:spcAft>
              <a:buClr>
                <a:schemeClr val="hlink"/>
              </a:buClr>
              <a:buChar char="•"/>
              <a:defRPr sz="1600">
                <a:solidFill>
                  <a:schemeClr val="tx1"/>
                </a:solidFill>
                <a:latin typeface="+mn-lt"/>
              </a:defRPr>
            </a:lvl4pPr>
            <a:lvl5pPr marL="2057400" indent="-228600" algn="l" rtl="0" eaLnBrk="0" fontAlgn="base" hangingPunct="0">
              <a:spcBef>
                <a:spcPct val="20000"/>
              </a:spcBef>
              <a:spcAft>
                <a:spcPct val="0"/>
              </a:spcAft>
              <a:buClr>
                <a:schemeClr val="tx1"/>
              </a:buClr>
              <a:buSzPct val="85000"/>
              <a:buChar char="•"/>
              <a:defRPr sz="1600">
                <a:solidFill>
                  <a:schemeClr val="tx1"/>
                </a:solidFill>
                <a:latin typeface="+mn-lt"/>
              </a:defRPr>
            </a:lvl5pPr>
            <a:lvl6pPr marL="2514600" indent="-228600" algn="l" rtl="0" fontAlgn="base">
              <a:spcBef>
                <a:spcPct val="20000"/>
              </a:spcBef>
              <a:spcAft>
                <a:spcPct val="0"/>
              </a:spcAft>
              <a:buClr>
                <a:schemeClr val="tx1"/>
              </a:buClr>
              <a:buSzPct val="85000"/>
              <a:buChar char="•"/>
              <a:defRPr sz="1600">
                <a:solidFill>
                  <a:schemeClr val="tx1"/>
                </a:solidFill>
                <a:latin typeface="+mn-lt"/>
              </a:defRPr>
            </a:lvl6pPr>
            <a:lvl7pPr marL="2971800" indent="-228600" algn="l" rtl="0" fontAlgn="base">
              <a:spcBef>
                <a:spcPct val="20000"/>
              </a:spcBef>
              <a:spcAft>
                <a:spcPct val="0"/>
              </a:spcAft>
              <a:buClr>
                <a:schemeClr val="tx1"/>
              </a:buClr>
              <a:buSzPct val="85000"/>
              <a:buChar char="•"/>
              <a:defRPr sz="1600">
                <a:solidFill>
                  <a:schemeClr val="tx1"/>
                </a:solidFill>
                <a:latin typeface="+mn-lt"/>
              </a:defRPr>
            </a:lvl7pPr>
            <a:lvl8pPr marL="3429000" indent="-228600" algn="l" rtl="0" fontAlgn="base">
              <a:spcBef>
                <a:spcPct val="20000"/>
              </a:spcBef>
              <a:spcAft>
                <a:spcPct val="0"/>
              </a:spcAft>
              <a:buClr>
                <a:schemeClr val="tx1"/>
              </a:buClr>
              <a:buSzPct val="85000"/>
              <a:buChar char="•"/>
              <a:defRPr sz="1600">
                <a:solidFill>
                  <a:schemeClr val="tx1"/>
                </a:solidFill>
                <a:latin typeface="+mn-lt"/>
              </a:defRPr>
            </a:lvl8pPr>
            <a:lvl9pPr marL="3886200" indent="-228600" algn="l" rtl="0" fontAlgn="base">
              <a:spcBef>
                <a:spcPct val="20000"/>
              </a:spcBef>
              <a:spcAft>
                <a:spcPct val="0"/>
              </a:spcAft>
              <a:buClr>
                <a:schemeClr val="tx1"/>
              </a:buClr>
              <a:buSzPct val="85000"/>
              <a:buChar char="•"/>
              <a:defRPr sz="1600">
                <a:solidFill>
                  <a:schemeClr val="tx1"/>
                </a:solidFill>
                <a:latin typeface="+mn-lt"/>
              </a:defRPr>
            </a:lvl9pPr>
          </a:lstStyle>
          <a:p>
            <a:pPr eaLnBrk="1" hangingPunct="1">
              <a:lnSpc>
                <a:spcPct val="100000"/>
              </a:lnSpc>
              <a:spcBef>
                <a:spcPts val="0"/>
              </a:spcBef>
              <a:spcAft>
                <a:spcPts val="600"/>
              </a:spcAft>
            </a:pPr>
            <a:r>
              <a:rPr lang="zh-CN" altLang="en-US" dirty="0">
                <a:solidFill>
                  <a:srgbClr val="FF0000"/>
                </a:solidFill>
                <a:latin typeface="隶书" panose="02010509060101010101" pitchFamily="49" charset="-122"/>
                <a:ea typeface="隶书" panose="02010509060101010101" pitchFamily="49" charset="-122"/>
                <a:cs typeface="隶书" panose="02010509060101010101" pitchFamily="49" charset="-122"/>
              </a:rPr>
              <a:t>简单且可计算</a:t>
            </a:r>
            <a:r>
              <a:rPr lang="en-US" altLang="zh-CN" dirty="0">
                <a:solidFill>
                  <a:srgbClr val="FF0000"/>
                </a:solidFill>
                <a:latin typeface="隶书" panose="02010509060101010101" pitchFamily="49" charset="-122"/>
                <a:ea typeface="隶书" panose="02010509060101010101" pitchFamily="49" charset="-122"/>
                <a:cs typeface="隶书" panose="02010509060101010101" pitchFamily="49" charset="-122"/>
              </a:rPr>
              <a:t>.</a:t>
            </a:r>
            <a:r>
              <a:rPr lang="en-US" altLang="zh-CN" dirty="0">
                <a:solidFill>
                  <a:schemeClr val="folHlink"/>
                </a:solidFill>
                <a:latin typeface="隶书" panose="02010509060101010101" pitchFamily="49" charset="-122"/>
                <a:ea typeface="隶书" panose="02010509060101010101" pitchFamily="49" charset="-122"/>
                <a:cs typeface="隶书" panose="02010509060101010101" pitchFamily="49" charset="-122"/>
              </a:rPr>
              <a:t> </a:t>
            </a:r>
            <a:r>
              <a:rPr lang="zh-CN" altLang="en-US" dirty="0">
                <a:latin typeface="隶书" panose="02010509060101010101" pitchFamily="49" charset="-122"/>
                <a:ea typeface="隶书" panose="02010509060101010101" pitchFamily="49" charset="-122"/>
                <a:cs typeface="隶书" panose="02010509060101010101" pitchFamily="49" charset="-122"/>
              </a:rPr>
              <a:t>学习如何导出度量应该是相对简单的，且其计算应该不需要太多的努力和时间；</a:t>
            </a:r>
            <a:endParaRPr lang="en-US" altLang="zh-CN" dirty="0">
              <a:latin typeface="隶书" panose="02010509060101010101" pitchFamily="49" charset="-122"/>
              <a:ea typeface="隶书" panose="02010509060101010101" pitchFamily="49" charset="-122"/>
              <a:cs typeface="隶书" panose="02010509060101010101" pitchFamily="49" charset="-122"/>
            </a:endParaRPr>
          </a:p>
          <a:p>
            <a:pPr eaLnBrk="1" hangingPunct="1">
              <a:lnSpc>
                <a:spcPct val="100000"/>
              </a:lnSpc>
              <a:spcBef>
                <a:spcPts val="0"/>
              </a:spcBef>
              <a:spcAft>
                <a:spcPts val="600"/>
              </a:spcAft>
            </a:pPr>
            <a:r>
              <a:rPr lang="zh-CN" altLang="en-US" dirty="0">
                <a:solidFill>
                  <a:srgbClr val="FF0000"/>
                </a:solidFill>
                <a:latin typeface="隶书" panose="02010509060101010101" pitchFamily="49" charset="-122"/>
                <a:ea typeface="隶书" panose="02010509060101010101" pitchFamily="49" charset="-122"/>
                <a:cs typeface="隶书" panose="02010509060101010101" pitchFamily="49" charset="-122"/>
              </a:rPr>
              <a:t>经验和直觉说服力</a:t>
            </a:r>
            <a:r>
              <a:rPr lang="en-US" altLang="zh-CN" dirty="0">
                <a:solidFill>
                  <a:srgbClr val="FF0000"/>
                </a:solidFill>
                <a:latin typeface="隶书" panose="02010509060101010101" pitchFamily="49" charset="-122"/>
                <a:ea typeface="隶书" panose="02010509060101010101" pitchFamily="49" charset="-122"/>
                <a:cs typeface="隶书" panose="02010509060101010101" pitchFamily="49" charset="-122"/>
              </a:rPr>
              <a:t>. </a:t>
            </a:r>
            <a:r>
              <a:rPr lang="zh-CN" altLang="en-US" dirty="0">
                <a:latin typeface="隶书" panose="02010509060101010101" pitchFamily="49" charset="-122"/>
                <a:ea typeface="隶书" panose="02010509060101010101" pitchFamily="49" charset="-122"/>
                <a:cs typeface="隶书" panose="02010509060101010101" pitchFamily="49" charset="-122"/>
              </a:rPr>
              <a:t>关于要考虑的产品属性，度量应满足工程师的直觉概念；</a:t>
            </a:r>
            <a:endParaRPr lang="en-US" altLang="zh-CN" dirty="0">
              <a:latin typeface="隶书" panose="02010509060101010101" pitchFamily="49" charset="-122"/>
              <a:ea typeface="隶书" panose="02010509060101010101" pitchFamily="49" charset="-122"/>
              <a:cs typeface="隶书" panose="02010509060101010101" pitchFamily="49" charset="-122"/>
            </a:endParaRPr>
          </a:p>
          <a:p>
            <a:pPr eaLnBrk="1" hangingPunct="1">
              <a:lnSpc>
                <a:spcPct val="100000"/>
              </a:lnSpc>
              <a:spcBef>
                <a:spcPts val="0"/>
              </a:spcBef>
              <a:spcAft>
                <a:spcPts val="600"/>
              </a:spcAft>
            </a:pPr>
            <a:r>
              <a:rPr lang="zh-CN" altLang="en-US" dirty="0">
                <a:solidFill>
                  <a:srgbClr val="FF0000"/>
                </a:solidFill>
                <a:latin typeface="隶书" panose="02010509060101010101" pitchFamily="49" charset="-122"/>
                <a:ea typeface="隶书" panose="02010509060101010101" pitchFamily="49" charset="-122"/>
                <a:cs typeface="隶书" panose="02010509060101010101" pitchFamily="49" charset="-122"/>
              </a:rPr>
              <a:t>一致性和客观性</a:t>
            </a:r>
            <a:r>
              <a:rPr lang="en-US" altLang="zh-CN" dirty="0">
                <a:solidFill>
                  <a:srgbClr val="FF0000"/>
                </a:solidFill>
                <a:latin typeface="隶书" panose="02010509060101010101" pitchFamily="49" charset="-122"/>
                <a:ea typeface="隶书" panose="02010509060101010101" pitchFamily="49" charset="-122"/>
                <a:cs typeface="隶书" panose="02010509060101010101" pitchFamily="49" charset="-122"/>
              </a:rPr>
              <a:t>.</a:t>
            </a:r>
            <a:r>
              <a:rPr lang="en-US" altLang="zh-CN" dirty="0">
                <a:latin typeface="隶书" panose="02010509060101010101" pitchFamily="49" charset="-122"/>
                <a:ea typeface="隶书" panose="02010509060101010101" pitchFamily="49" charset="-122"/>
                <a:cs typeface="隶书" panose="02010509060101010101" pitchFamily="49" charset="-122"/>
              </a:rPr>
              <a:t> </a:t>
            </a:r>
            <a:r>
              <a:rPr lang="zh-CN" altLang="en-US" dirty="0">
                <a:latin typeface="隶书" panose="02010509060101010101" pitchFamily="49" charset="-122"/>
                <a:ea typeface="隶书" panose="02010509060101010101" pitchFamily="49" charset="-122"/>
                <a:cs typeface="隶书" panose="02010509060101010101" pitchFamily="49" charset="-122"/>
              </a:rPr>
              <a:t>度量应始终输出明确的结果。</a:t>
            </a:r>
            <a:endParaRPr lang="en-US" altLang="zh-CN" dirty="0">
              <a:latin typeface="隶书" panose="02010509060101010101" pitchFamily="49" charset="-122"/>
              <a:ea typeface="隶书" panose="02010509060101010101" pitchFamily="49" charset="-122"/>
              <a:cs typeface="隶书" panose="02010509060101010101" pitchFamily="49" charset="-122"/>
            </a:endParaRPr>
          </a:p>
          <a:p>
            <a:pPr eaLnBrk="1" hangingPunct="1">
              <a:lnSpc>
                <a:spcPct val="100000"/>
              </a:lnSpc>
              <a:spcBef>
                <a:spcPts val="0"/>
              </a:spcBef>
              <a:spcAft>
                <a:spcPts val="600"/>
              </a:spcAft>
            </a:pPr>
            <a:r>
              <a:rPr lang="zh-CN" altLang="en-US" dirty="0">
                <a:solidFill>
                  <a:srgbClr val="FF0000"/>
                </a:solidFill>
                <a:latin typeface="隶书" panose="02010509060101010101" pitchFamily="49" charset="-122"/>
                <a:ea typeface="隶书" panose="02010509060101010101" pitchFamily="49" charset="-122"/>
                <a:cs typeface="隶书" panose="02010509060101010101" pitchFamily="49" charset="-122"/>
              </a:rPr>
              <a:t>使用单位和维度一致</a:t>
            </a:r>
            <a:r>
              <a:rPr lang="en-US" altLang="zh-CN" dirty="0">
                <a:solidFill>
                  <a:srgbClr val="FF0000"/>
                </a:solidFill>
                <a:latin typeface="隶书" panose="02010509060101010101" pitchFamily="49" charset="-122"/>
                <a:ea typeface="隶书" panose="02010509060101010101" pitchFamily="49" charset="-122"/>
                <a:cs typeface="隶书" panose="02010509060101010101" pitchFamily="49" charset="-122"/>
              </a:rPr>
              <a:t>.</a:t>
            </a:r>
            <a:r>
              <a:rPr lang="en-US" altLang="zh-CN" dirty="0">
                <a:latin typeface="隶书" panose="02010509060101010101" pitchFamily="49" charset="-122"/>
                <a:ea typeface="隶书" panose="02010509060101010101" pitchFamily="49" charset="-122"/>
                <a:cs typeface="隶书" panose="02010509060101010101" pitchFamily="49" charset="-122"/>
              </a:rPr>
              <a:t> </a:t>
            </a:r>
            <a:r>
              <a:rPr lang="zh-CN" altLang="en-US" dirty="0">
                <a:latin typeface="隶书" panose="02010509060101010101" pitchFamily="49" charset="-122"/>
                <a:ea typeface="隶书" panose="02010509060101010101" pitchFamily="49" charset="-122"/>
                <a:cs typeface="隶书" panose="02010509060101010101" pitchFamily="49" charset="-122"/>
              </a:rPr>
              <a:t>数学计算的度量应使用的措施不会导致单位的奇异组合。</a:t>
            </a:r>
            <a:r>
              <a:rPr lang="en-US" altLang="zh-CN" dirty="0">
                <a:latin typeface="隶书" panose="02010509060101010101" pitchFamily="49" charset="-122"/>
                <a:ea typeface="隶书" panose="02010509060101010101" pitchFamily="49" charset="-122"/>
                <a:cs typeface="隶书" panose="02010509060101010101" pitchFamily="49" charset="-122"/>
              </a:rPr>
              <a:t> </a:t>
            </a:r>
          </a:p>
          <a:p>
            <a:pPr eaLnBrk="1" hangingPunct="1">
              <a:lnSpc>
                <a:spcPct val="100000"/>
              </a:lnSpc>
              <a:spcBef>
                <a:spcPts val="0"/>
              </a:spcBef>
              <a:spcAft>
                <a:spcPts val="600"/>
              </a:spcAft>
            </a:pPr>
            <a:r>
              <a:rPr lang="zh-CN" altLang="en-US" dirty="0">
                <a:solidFill>
                  <a:srgbClr val="FF0000"/>
                </a:solidFill>
                <a:latin typeface="隶书" panose="02010509060101010101" pitchFamily="49" charset="-122"/>
                <a:ea typeface="隶书" panose="02010509060101010101" pitchFamily="49" charset="-122"/>
                <a:cs typeface="隶书" panose="02010509060101010101" pitchFamily="49" charset="-122"/>
              </a:rPr>
              <a:t>编程语言独立</a:t>
            </a:r>
            <a:r>
              <a:rPr lang="en-US" altLang="zh-CN" dirty="0">
                <a:solidFill>
                  <a:srgbClr val="FF0000"/>
                </a:solidFill>
                <a:latin typeface="隶书" panose="02010509060101010101" pitchFamily="49" charset="-122"/>
                <a:ea typeface="隶书" panose="02010509060101010101" pitchFamily="49" charset="-122"/>
                <a:cs typeface="隶书" panose="02010509060101010101" pitchFamily="49" charset="-122"/>
              </a:rPr>
              <a:t>. </a:t>
            </a:r>
            <a:r>
              <a:rPr lang="zh-CN" altLang="en-US" dirty="0">
                <a:latin typeface="隶书" panose="02010509060101010101" pitchFamily="49" charset="-122"/>
                <a:ea typeface="隶书" panose="02010509060101010101" pitchFamily="49" charset="-122"/>
                <a:cs typeface="隶书" panose="02010509060101010101" pitchFamily="49" charset="-122"/>
              </a:rPr>
              <a:t>度量应基于分析模型、设计模型或程序本身的结构</a:t>
            </a:r>
            <a:endParaRPr lang="en-US" altLang="zh-CN" dirty="0">
              <a:latin typeface="隶书" panose="02010509060101010101" pitchFamily="49" charset="-122"/>
              <a:ea typeface="隶书" panose="02010509060101010101" pitchFamily="49" charset="-122"/>
              <a:cs typeface="隶书" panose="02010509060101010101" pitchFamily="49" charset="-122"/>
            </a:endParaRPr>
          </a:p>
          <a:p>
            <a:pPr eaLnBrk="1" hangingPunct="1">
              <a:lnSpc>
                <a:spcPct val="100000"/>
              </a:lnSpc>
              <a:spcBef>
                <a:spcPts val="0"/>
              </a:spcBef>
              <a:spcAft>
                <a:spcPts val="600"/>
              </a:spcAft>
            </a:pPr>
            <a:r>
              <a:rPr lang="zh-CN" altLang="en-US" dirty="0">
                <a:solidFill>
                  <a:srgbClr val="FF0000"/>
                </a:solidFill>
                <a:latin typeface="隶书" panose="02010509060101010101" pitchFamily="49" charset="-122"/>
                <a:ea typeface="隶书" panose="02010509060101010101" pitchFamily="49" charset="-122"/>
                <a:cs typeface="隶书" panose="02010509060101010101" pitchFamily="49" charset="-122"/>
              </a:rPr>
              <a:t>质量反馈的有效机制</a:t>
            </a:r>
            <a:r>
              <a:rPr lang="en-US" altLang="zh-CN" dirty="0">
                <a:solidFill>
                  <a:srgbClr val="FF0000"/>
                </a:solidFill>
                <a:latin typeface="隶书" panose="02010509060101010101" pitchFamily="49" charset="-122"/>
                <a:ea typeface="隶书" panose="02010509060101010101" pitchFamily="49" charset="-122"/>
                <a:cs typeface="隶书" panose="02010509060101010101" pitchFamily="49" charset="-122"/>
              </a:rPr>
              <a:t>.</a:t>
            </a:r>
            <a:r>
              <a:rPr lang="en-US" altLang="zh-CN" dirty="0">
                <a:latin typeface="隶书" panose="02010509060101010101" pitchFamily="49" charset="-122"/>
                <a:ea typeface="隶书" panose="02010509060101010101" pitchFamily="49" charset="-122"/>
                <a:cs typeface="隶书" panose="02010509060101010101" pitchFamily="49" charset="-122"/>
              </a:rPr>
              <a:t> </a:t>
            </a:r>
            <a:r>
              <a:rPr lang="zh-CN" altLang="en-US" dirty="0">
                <a:latin typeface="隶书" panose="02010509060101010101" pitchFamily="49" charset="-122"/>
                <a:ea typeface="隶书" panose="02010509060101010101" pitchFamily="49" charset="-122"/>
                <a:cs typeface="隶书" panose="02010509060101010101" pitchFamily="49" charset="-122"/>
              </a:rPr>
              <a:t>度量应该给软件工程师提供信息以获得更高质量的最终产品</a:t>
            </a:r>
          </a:p>
        </p:txBody>
      </p:sp>
      <p:sp>
        <p:nvSpPr>
          <p:cNvPr id="4"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 </a:t>
            </a:r>
            <a:r>
              <a:rPr lang="zh-CN" altLang="en-US" sz="4400" dirty="0">
                <a:latin typeface="隶书" panose="02010509060101010101" pitchFamily="49" charset="-122"/>
              </a:rPr>
              <a:t>软件度量</a:t>
            </a:r>
            <a:r>
              <a:rPr lang="en-US" altLang="zh-CN" sz="4400" dirty="0">
                <a:latin typeface="隶书" panose="02010509060101010101" pitchFamily="49" charset="-122"/>
              </a:rPr>
              <a:t>– </a:t>
            </a:r>
            <a:r>
              <a:rPr lang="zh-CN" altLang="en-US" sz="4400" dirty="0">
                <a:latin typeface="隶书" panose="02010509060101010101" pitchFamily="49" charset="-122"/>
              </a:rPr>
              <a:t>度量原则</a:t>
            </a:r>
            <a:endParaRPr lang="zh-CN" altLang="en-US" sz="4400" b="0" kern="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31748" name="Rectangle 3"/>
          <p:cNvSpPr>
            <a:spLocks noGrp="1"/>
          </p:cNvSpPr>
          <p:nvPr/>
        </p:nvSpPr>
        <p:spPr>
          <a:xfrm>
            <a:off x="482600" y="1060450"/>
            <a:ext cx="8129270" cy="493141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p"/>
              <a:defRPr sz="29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1B1A"/>
              </a:buClr>
              <a:buSzPct val="70000"/>
              <a:buFont typeface="Wingdings" panose="05000000000000000000" pitchFamily="2" charset="2"/>
              <a:buChar char="l"/>
              <a:defRPr sz="2500">
                <a:solidFill>
                  <a:schemeClr val="tx2"/>
                </a:solidFill>
                <a:latin typeface="+mn-lt"/>
                <a:ea typeface="+mj-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b="1">
                <a:solidFill>
                  <a:schemeClr val="bg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9pPr>
          </a:lstStyle>
          <a:p>
            <a:pPr eaLnBrk="1" hangingPunct="1">
              <a:lnSpc>
                <a:spcPct val="80000"/>
              </a:lnSpc>
            </a:pPr>
            <a:r>
              <a:rPr lang="zh-CN" altLang="en-US" sz="2400" dirty="0">
                <a:solidFill>
                  <a:srgbClr val="FF0000"/>
                </a:solidFill>
                <a:latin typeface="+mj-ea"/>
                <a:ea typeface="+mj-ea"/>
              </a:rPr>
              <a:t>对于特定目标陈述中的对象，应该抓住那些可以量化的特征</a:t>
            </a:r>
            <a:r>
              <a:rPr lang="zh-CN" altLang="en-US" sz="2100" dirty="0">
                <a:solidFill>
                  <a:srgbClr val="FF0000"/>
                </a:solidFill>
                <a:latin typeface="+mj-ea"/>
                <a:ea typeface="+mj-ea"/>
              </a:rPr>
              <a:t>？例如：</a:t>
            </a:r>
            <a:endParaRPr lang="zh-CN" altLang="en-US" sz="2100" dirty="0">
              <a:latin typeface="+mj-ea"/>
              <a:ea typeface="+mj-ea"/>
            </a:endParaRPr>
          </a:p>
          <a:p>
            <a:pPr lvl="1" eaLnBrk="1" hangingPunct="1">
              <a:lnSpc>
                <a:spcPct val="80000"/>
              </a:lnSpc>
            </a:pPr>
            <a:r>
              <a:rPr lang="zh-CN" altLang="en-US" sz="2000" b="0" dirty="0">
                <a:latin typeface="+mj-ea"/>
                <a:ea typeface="+mj-ea"/>
              </a:rPr>
              <a:t>什么是当前同行评审的效率？</a:t>
            </a:r>
          </a:p>
          <a:p>
            <a:pPr lvl="1" eaLnBrk="1" hangingPunct="1">
              <a:lnSpc>
                <a:spcPct val="80000"/>
              </a:lnSpc>
            </a:pPr>
            <a:r>
              <a:rPr lang="zh-CN" altLang="en-US" sz="2000" b="0" dirty="0">
                <a:latin typeface="+mj-ea"/>
                <a:ea typeface="+mj-ea"/>
              </a:rPr>
              <a:t>实际同行评审过程是按照文档化的流程执行的吗？</a:t>
            </a:r>
          </a:p>
          <a:p>
            <a:pPr lvl="1" eaLnBrk="1" hangingPunct="1">
              <a:lnSpc>
                <a:spcPct val="80000"/>
              </a:lnSpc>
            </a:pPr>
            <a:r>
              <a:rPr lang="zh-CN" altLang="en-US" sz="2000" b="0" dirty="0">
                <a:latin typeface="+mj-ea"/>
                <a:ea typeface="+mj-ea"/>
              </a:rPr>
              <a:t>同行评审发现缺陷的数量与评审对象规模、评审小组人数有关系吗？</a:t>
            </a:r>
          </a:p>
          <a:p>
            <a:pPr lvl="1" eaLnBrk="1" hangingPunct="1">
              <a:lnSpc>
                <a:spcPct val="80000"/>
              </a:lnSpc>
            </a:pPr>
            <a:endParaRPr lang="zh-CN" altLang="en-US" sz="1900" dirty="0">
              <a:latin typeface="+mj-ea"/>
              <a:ea typeface="+mj-ea"/>
            </a:endParaRPr>
          </a:p>
          <a:p>
            <a:pPr eaLnBrk="1" hangingPunct="1">
              <a:lnSpc>
                <a:spcPct val="80000"/>
              </a:lnSpc>
            </a:pPr>
            <a:r>
              <a:rPr lang="zh-CN" altLang="en-US" sz="2400" dirty="0">
                <a:solidFill>
                  <a:srgbClr val="FF0000"/>
                </a:solidFill>
                <a:latin typeface="+mj-ea"/>
                <a:ea typeface="+mj-ea"/>
              </a:rPr>
              <a:t>结合模型中的侧重点，这些特征该怎么描述？例如：</a:t>
            </a:r>
          </a:p>
          <a:p>
            <a:pPr lvl="1" eaLnBrk="1" hangingPunct="1">
              <a:lnSpc>
                <a:spcPct val="80000"/>
              </a:lnSpc>
            </a:pPr>
            <a:r>
              <a:rPr lang="zh-CN" altLang="en-US" sz="2000" b="0" dirty="0">
                <a:latin typeface="+mj-ea"/>
                <a:ea typeface="+mj-ea"/>
              </a:rPr>
              <a:t>同行评审的效率与其基线的偏差是多少？</a:t>
            </a:r>
          </a:p>
          <a:p>
            <a:pPr lvl="1" eaLnBrk="1" hangingPunct="1">
              <a:lnSpc>
                <a:spcPct val="80000"/>
              </a:lnSpc>
            </a:pPr>
            <a:r>
              <a:rPr lang="zh-CN" altLang="en-US" sz="2000" b="0" dirty="0">
                <a:latin typeface="+mj-ea"/>
                <a:ea typeface="+mj-ea"/>
              </a:rPr>
              <a:t>同行评审的效率正在提高吗？</a:t>
            </a:r>
          </a:p>
          <a:p>
            <a:pPr lvl="1" eaLnBrk="1" hangingPunct="1">
              <a:lnSpc>
                <a:spcPct val="80000"/>
              </a:lnSpc>
            </a:pPr>
            <a:endParaRPr lang="zh-CN" altLang="en-US" sz="1900" dirty="0">
              <a:latin typeface="+mj-ea"/>
              <a:ea typeface="+mj-ea"/>
            </a:endParaRPr>
          </a:p>
          <a:p>
            <a:pPr eaLnBrk="1" hangingPunct="1">
              <a:lnSpc>
                <a:spcPct val="80000"/>
              </a:lnSpc>
            </a:pPr>
            <a:r>
              <a:rPr lang="zh-CN" altLang="en-US" sz="2400" dirty="0">
                <a:solidFill>
                  <a:srgbClr val="FF0000"/>
                </a:solidFill>
                <a:latin typeface="+mj-ea"/>
                <a:ea typeface="+mj-ea"/>
              </a:rPr>
              <a:t>结合模型中的侧重点，应该如何评价度量对象的这些特征？例如：</a:t>
            </a:r>
            <a:endParaRPr lang="zh-CN" altLang="en-US" sz="2100" dirty="0">
              <a:latin typeface="+mj-ea"/>
              <a:ea typeface="+mj-ea"/>
            </a:endParaRPr>
          </a:p>
          <a:p>
            <a:pPr lvl="1" algn="l" eaLnBrk="1" hangingPunct="1">
              <a:lnSpc>
                <a:spcPct val="80000"/>
              </a:lnSpc>
            </a:pPr>
            <a:r>
              <a:rPr lang="zh-CN" altLang="en-US" sz="2000" b="0" dirty="0">
                <a:latin typeface="+mj-ea"/>
                <a:ea typeface="+mj-ea"/>
              </a:rPr>
              <a:t>每人时发现的缺陷数量明显提高了吗？</a:t>
            </a:r>
          </a:p>
          <a:p>
            <a:pPr lvl="1" algn="l" eaLnBrk="1" hangingPunct="1">
              <a:lnSpc>
                <a:spcPct val="80000"/>
              </a:lnSpc>
            </a:pPr>
            <a:r>
              <a:rPr lang="zh-CN" altLang="en-US" sz="2000" b="0" dirty="0">
                <a:latin typeface="+mj-ea"/>
                <a:ea typeface="+mj-ea"/>
              </a:rPr>
              <a:t>项目经理能够明显觉察到评审效率的提高吗？</a:t>
            </a:r>
          </a:p>
        </p:txBody>
      </p:sp>
      <p:sp>
        <p:nvSpPr>
          <p:cNvPr id="4"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 </a:t>
            </a:r>
            <a:r>
              <a:rPr lang="zh-CN" altLang="en-US" sz="4400" dirty="0">
                <a:latin typeface="隶书" panose="02010509060101010101" pitchFamily="49" charset="-122"/>
              </a:rPr>
              <a:t>软件度量</a:t>
            </a:r>
            <a:r>
              <a:rPr lang="en-US" altLang="zh-CN" sz="4400" dirty="0">
                <a:latin typeface="隶书" panose="02010509060101010101" pitchFamily="49" charset="-122"/>
              </a:rPr>
              <a:t>– </a:t>
            </a:r>
            <a:r>
              <a:rPr lang="zh-CN" altLang="en-US" sz="4400" dirty="0">
                <a:latin typeface="隶书" panose="02010509060101010101" pitchFamily="49" charset="-122"/>
              </a:rPr>
              <a:t>度量选择</a:t>
            </a:r>
            <a:endParaRPr lang="zh-CN" altLang="en-US" sz="4400" b="0" kern="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vert="horz" wrap="square" lIns="91440" tIns="45720" rIns="91440" bIns="45720" anchor="ctr"/>
          <a:lstStyle/>
          <a:p>
            <a:pPr algn="l" eaLnBrk="1" hangingPunct="1"/>
            <a:br>
              <a:rPr lang="en-US" altLang="zh-CN" sz="4000" b="1" dirty="0">
                <a:latin typeface="楷体_GB2312" panose="02010609030101010101" pitchFamily="49" charset="-122"/>
                <a:ea typeface="楷体_GB2312" panose="02010609030101010101" pitchFamily="49" charset="-122"/>
              </a:rPr>
            </a:br>
            <a:endParaRPr lang="zh-CN" altLang="en-US" sz="4000" b="1" dirty="0">
              <a:latin typeface="楷体_GB2312" panose="02010609030101010101" pitchFamily="49" charset="-122"/>
              <a:ea typeface="楷体_GB2312" panose="02010609030101010101" pitchFamily="49" charset="-122"/>
            </a:endParaRPr>
          </a:p>
        </p:txBody>
      </p:sp>
      <p:sp>
        <p:nvSpPr>
          <p:cNvPr id="32772" name="Rectangle 3"/>
          <p:cNvSpPr>
            <a:spLocks noGrp="1"/>
          </p:cNvSpPr>
          <p:nvPr/>
        </p:nvSpPr>
        <p:spPr>
          <a:xfrm>
            <a:off x="467360" y="979805"/>
            <a:ext cx="8281670" cy="547624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p"/>
              <a:defRPr sz="29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1B1A"/>
              </a:buClr>
              <a:buSzPct val="70000"/>
              <a:buFont typeface="Wingdings" panose="05000000000000000000" pitchFamily="2" charset="2"/>
              <a:buChar char="l"/>
              <a:defRPr sz="2500">
                <a:solidFill>
                  <a:schemeClr val="tx2"/>
                </a:solidFill>
                <a:latin typeface="+mn-lt"/>
                <a:ea typeface="+mj-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b="1">
                <a:solidFill>
                  <a:schemeClr val="bg2"/>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宋体" panose="02010600030101010101" pitchFamily="2" charset="-122"/>
              </a:defRPr>
            </a:lvl9pPr>
          </a:lstStyle>
          <a:p>
            <a:pPr eaLnBrk="1" hangingPunct="1"/>
            <a:r>
              <a:rPr lang="zh-CN" altLang="en-US" sz="2400" dirty="0">
                <a:solidFill>
                  <a:srgbClr val="FF0000"/>
                </a:solidFill>
                <a:latin typeface="Times New Roman" panose="02020603050405020304" pitchFamily="18" charset="0"/>
                <a:ea typeface="+mj-ea"/>
                <a:cs typeface="Times New Roman" panose="02020603050405020304" pitchFamily="18" charset="0"/>
              </a:rPr>
              <a:t>现有数据的有效性： </a:t>
            </a:r>
            <a:r>
              <a:rPr lang="zh-CN" altLang="en-US" sz="2400" dirty="0">
                <a:solidFill>
                  <a:srgbClr val="0000FF"/>
                </a:solidFill>
                <a:latin typeface="Times New Roman" panose="02020603050405020304" pitchFamily="18" charset="0"/>
                <a:ea typeface="+mj-ea"/>
                <a:cs typeface="Times New Roman" panose="02020603050405020304" pitchFamily="18" charset="0"/>
              </a:rPr>
              <a:t>尽量利用现有数据，实在没有相关数据积累或者现有数据的可靠性太差，也要少选、精选需要进行采集的数据项。</a:t>
            </a:r>
          </a:p>
          <a:p>
            <a:pPr lvl="1" eaLnBrk="1" hangingPunct="1"/>
            <a:r>
              <a:rPr lang="zh-CN" altLang="en-US" sz="2400" dirty="0">
                <a:latin typeface="Times New Roman" panose="02020603050405020304" pitchFamily="18" charset="0"/>
                <a:ea typeface="+mj-ea"/>
                <a:cs typeface="Times New Roman" panose="02020603050405020304" pitchFamily="18" charset="0"/>
              </a:rPr>
              <a:t>总之，应该最大限度地利用现有数据。</a:t>
            </a:r>
          </a:p>
          <a:p>
            <a:pPr lvl="1" eaLnBrk="1" hangingPunct="1"/>
            <a:endParaRPr lang="zh-CN" altLang="en-US" sz="2400" dirty="0">
              <a:latin typeface="Times New Roman" panose="02020603050405020304" pitchFamily="18" charset="0"/>
              <a:ea typeface="+mj-ea"/>
              <a:cs typeface="Times New Roman" panose="02020603050405020304" pitchFamily="18" charset="0"/>
            </a:endParaRPr>
          </a:p>
          <a:p>
            <a:pPr eaLnBrk="1" hangingPunct="1"/>
            <a:r>
              <a:rPr lang="zh-CN" altLang="en-US" sz="2400" dirty="0">
                <a:solidFill>
                  <a:srgbClr val="FF0000"/>
                </a:solidFill>
                <a:latin typeface="Times New Roman" panose="02020603050405020304" pitchFamily="18" charset="0"/>
                <a:ea typeface="+mj-ea"/>
                <a:cs typeface="Times New Roman" panose="02020603050405020304" pitchFamily="18" charset="0"/>
              </a:rPr>
              <a:t>度量对象的稳定性： </a:t>
            </a:r>
            <a:r>
              <a:rPr lang="zh-CN" altLang="en-US" sz="2400" dirty="0">
                <a:solidFill>
                  <a:srgbClr val="0000FF"/>
                </a:solidFill>
                <a:latin typeface="Times New Roman" panose="02020603050405020304" pitchFamily="18" charset="0"/>
                <a:ea typeface="+mj-ea"/>
                <a:cs typeface="Times New Roman" panose="02020603050405020304" pitchFamily="18" charset="0"/>
              </a:rPr>
              <a:t>对于成熟、稳定的度量对象，多应用客观度量。</a:t>
            </a:r>
            <a:endParaRPr lang="en-US" altLang="zh-CN" sz="2400" dirty="0">
              <a:solidFill>
                <a:srgbClr val="0000FF"/>
              </a:solidFill>
              <a:latin typeface="Times New Roman" panose="02020603050405020304" pitchFamily="18" charset="0"/>
              <a:ea typeface="+mj-ea"/>
              <a:cs typeface="Times New Roman" panose="02020603050405020304" pitchFamily="18" charset="0"/>
            </a:endParaRPr>
          </a:p>
          <a:p>
            <a:pPr lvl="1" eaLnBrk="1" hangingPunct="1"/>
            <a:r>
              <a:rPr lang="zh-CN" altLang="en-US" sz="2400" dirty="0">
                <a:latin typeface="Times New Roman" panose="02020603050405020304" pitchFamily="18" charset="0"/>
                <a:ea typeface="+mj-ea"/>
                <a:cs typeface="Times New Roman" panose="02020603050405020304" pitchFamily="18" charset="0"/>
              </a:rPr>
              <a:t>对于不成熟、不稳定的对象，可以结合主观判断和评价来获得数据。</a:t>
            </a:r>
          </a:p>
          <a:p>
            <a:pPr lvl="1" eaLnBrk="1" hangingPunct="1"/>
            <a:endParaRPr lang="zh-CN" altLang="en-US" sz="2400" dirty="0">
              <a:latin typeface="Times New Roman" panose="02020603050405020304" pitchFamily="18" charset="0"/>
              <a:ea typeface="+mj-ea"/>
              <a:cs typeface="Times New Roman" panose="02020603050405020304" pitchFamily="18" charset="0"/>
            </a:endParaRPr>
          </a:p>
          <a:p>
            <a:pPr eaLnBrk="1" hangingPunct="1"/>
            <a:r>
              <a:rPr lang="en-US" altLang="zh-CN" sz="2400" dirty="0">
                <a:solidFill>
                  <a:srgbClr val="FF0000"/>
                </a:solidFill>
                <a:latin typeface="Times New Roman" panose="02020603050405020304" pitchFamily="18" charset="0"/>
                <a:ea typeface="+mj-ea"/>
                <a:cs typeface="Times New Roman" panose="02020603050405020304" pitchFamily="18" charset="0"/>
              </a:rPr>
              <a:t>GQM </a:t>
            </a:r>
            <a:r>
              <a:rPr lang="zh-CN" altLang="en-US" sz="2400" dirty="0">
                <a:solidFill>
                  <a:srgbClr val="FF0000"/>
                </a:solidFill>
                <a:latin typeface="Times New Roman" panose="02020603050405020304" pitchFamily="18" charset="0"/>
                <a:ea typeface="+mj-ea"/>
                <a:cs typeface="Times New Roman" panose="02020603050405020304" pitchFamily="18" charset="0"/>
              </a:rPr>
              <a:t>建模的渐进性： </a:t>
            </a:r>
            <a:r>
              <a:rPr lang="en-US" altLang="zh-CN" sz="2400" dirty="0">
                <a:solidFill>
                  <a:srgbClr val="0000FF"/>
                </a:solidFill>
                <a:latin typeface="Times New Roman" panose="02020603050405020304" pitchFamily="18" charset="0"/>
                <a:ea typeface="+mj-ea"/>
                <a:cs typeface="Times New Roman" panose="02020603050405020304" pitchFamily="18" charset="0"/>
              </a:rPr>
              <a:t>GQM </a:t>
            </a:r>
            <a:r>
              <a:rPr lang="zh-CN" altLang="en-US" sz="2400" dirty="0">
                <a:solidFill>
                  <a:srgbClr val="0000FF"/>
                </a:solidFill>
                <a:latin typeface="Times New Roman" panose="02020603050405020304" pitchFamily="18" charset="0"/>
                <a:ea typeface="+mj-ea"/>
                <a:cs typeface="Times New Roman" panose="02020603050405020304" pitchFamily="18" charset="0"/>
              </a:rPr>
              <a:t>建模是一个持续改进的过程。</a:t>
            </a:r>
            <a:endParaRPr lang="en-US" altLang="zh-CN" sz="2400" dirty="0">
              <a:solidFill>
                <a:srgbClr val="0000FF"/>
              </a:solidFill>
              <a:latin typeface="Times New Roman" panose="02020603050405020304" pitchFamily="18" charset="0"/>
              <a:ea typeface="+mj-ea"/>
              <a:cs typeface="Times New Roman" panose="02020603050405020304" pitchFamily="18" charset="0"/>
            </a:endParaRPr>
          </a:p>
          <a:p>
            <a:pPr lvl="1" eaLnBrk="1" hangingPunct="1"/>
            <a:r>
              <a:rPr lang="zh-CN" altLang="en-US" sz="2400" dirty="0">
                <a:latin typeface="Times New Roman" panose="02020603050405020304" pitchFamily="18" charset="0"/>
                <a:ea typeface="+mj-ea"/>
                <a:cs typeface="Times New Roman" panose="02020603050405020304" pitchFamily="18" charset="0"/>
              </a:rPr>
              <a:t>所选择的度量项不仅可以评价度量的对象，反之也反映了模型本身的可靠性和质量。</a:t>
            </a:r>
          </a:p>
        </p:txBody>
      </p:sp>
      <p:sp>
        <p:nvSpPr>
          <p:cNvPr id="4" name="标题 1"/>
          <p:cNvSpPr txBox="1"/>
          <p:nvPr/>
        </p:nvSpPr>
        <p:spPr>
          <a:xfrm>
            <a:off x="211992" y="28280"/>
            <a:ext cx="8353425" cy="692150"/>
          </a:xfrm>
          <a:prstGeom prst="rect">
            <a:avLst/>
          </a:prstGeom>
        </p:spPr>
        <p:txBody>
          <a:bodyPr vert="horz" wrap="square" lIns="91440" tIns="45720" rIns="91440" bIns="45720" anchor="b"/>
          <a:lstStyle>
            <a:lvl1pPr algn="ctr" rtl="0" eaLnBrk="0" fontAlgn="base" hangingPunct="0">
              <a:spcBef>
                <a:spcPct val="0"/>
              </a:spcBef>
              <a:spcAft>
                <a:spcPct val="0"/>
              </a:spcAft>
              <a:defRPr sz="3200">
                <a:solidFill>
                  <a:srgbClr val="000066"/>
                </a:solidFill>
                <a:latin typeface="MS PGothic" panose="020B0600070205080204" pitchFamily="34" charset="-128"/>
                <a:ea typeface="+mj-ea"/>
                <a:cs typeface="+mj-cs"/>
                <a:sym typeface="HGP創英角ｺﾞｼｯｸUB" pitchFamily="2" charset="-128"/>
              </a:defRPr>
            </a:lvl1pPr>
            <a:lvl2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2pPr>
            <a:lvl3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3pPr>
            <a:lvl4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4pPr>
            <a:lvl5pPr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5pPr>
            <a:lvl6pPr marL="4572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6pPr>
            <a:lvl7pPr marL="9144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7pPr>
            <a:lvl8pPr marL="13716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8pPr>
            <a:lvl9pPr marL="1828800" algn="ctr" rtl="0" eaLnBrk="0" fontAlgn="base" hangingPunct="0">
              <a:spcBef>
                <a:spcPct val="0"/>
              </a:spcBef>
              <a:spcAft>
                <a:spcPct val="0"/>
              </a:spcAft>
              <a:defRPr sz="3200">
                <a:solidFill>
                  <a:srgbClr val="000066"/>
                </a:solidFill>
                <a:latin typeface="HGP創英角ｺﾞｼｯｸUB" pitchFamily="2" charset="-128"/>
                <a:ea typeface="隶书" panose="02010509060101010101" pitchFamily="49" charset="-122"/>
                <a:sym typeface="HGP創英角ｺﾞｼｯｸUB" pitchFamily="2" charset="-128"/>
              </a:defRPr>
            </a:lvl9pPr>
          </a:lstStyle>
          <a:p>
            <a:pPr algn="l" eaLnBrk="1" hangingPunct="1">
              <a:buFontTx/>
            </a:pPr>
            <a:r>
              <a:rPr lang="en-US" altLang="zh-CN" sz="4400" dirty="0">
                <a:latin typeface="隶书" panose="02010509060101010101" pitchFamily="49" charset="-122"/>
              </a:rPr>
              <a:t>6. </a:t>
            </a:r>
            <a:r>
              <a:rPr lang="zh-CN" altLang="en-US" sz="4400" dirty="0">
                <a:latin typeface="隶书" panose="02010509060101010101" pitchFamily="49" charset="-122"/>
              </a:rPr>
              <a:t>软件度量</a:t>
            </a:r>
            <a:r>
              <a:rPr lang="en-US" altLang="zh-CN" sz="4400" dirty="0">
                <a:latin typeface="隶书" panose="02010509060101010101" pitchFamily="49" charset="-122"/>
              </a:rPr>
              <a:t>– </a:t>
            </a:r>
            <a:r>
              <a:rPr lang="zh-CN" altLang="en-US" sz="4400" dirty="0">
                <a:latin typeface="隶书" panose="02010509060101010101" pitchFamily="49" charset="-122"/>
              </a:rPr>
              <a:t>度量选择</a:t>
            </a:r>
            <a:endParaRPr lang="zh-CN" altLang="en-US" sz="4400" b="0" kern="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numdgm"/>
</p:tagLst>
</file>

<file path=ppt/theme/theme1.xml><?xml version="1.0" encoding="utf-8"?>
<a:theme xmlns:a="http://schemas.openxmlformats.org/drawingml/2006/main" name="nec">
  <a:themeElements>
    <a:clrScheme name="nec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ec">
      <a:majorFont>
        <a:latin typeface="HGP創英角ｺﾞｼｯｸUB"/>
        <a:ea typeface="隶书"/>
        <a:cs typeface=""/>
      </a:majorFont>
      <a:minorFont>
        <a:latin typeface="宋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1" i="0" u="none" strike="noStrike" cap="none" normalizeH="0" baseline="0" smtClean="0">
            <a:ln>
              <a:noFill/>
            </a:ln>
            <a:solidFill>
              <a:schemeClr val="tx1"/>
            </a:solidFill>
            <a:effectLst/>
            <a:latin typeface="HGP創英角ｺﾞｼｯｸUB" pitchFamily="2" charset="-128"/>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1" i="0" u="none" strike="noStrike" cap="none" normalizeH="0" baseline="0" smtClean="0">
            <a:ln>
              <a:noFill/>
            </a:ln>
            <a:solidFill>
              <a:schemeClr val="tx1"/>
            </a:solidFill>
            <a:effectLst/>
            <a:latin typeface="HGP創英角ｺﾞｼｯｸUB" pitchFamily="2" charset="-128"/>
            <a:ea typeface="MS PGothic" panose="020B0600070205080204" pitchFamily="34" charset="-128"/>
          </a:defRPr>
        </a:defPPr>
      </a:lstStyle>
    </a:lnDef>
  </a:objectDefaults>
  <a:extraClrSchemeLst>
    <a:extraClrScheme>
      <a:clrScheme name="nec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7245</Words>
  <Application>Microsoft Office PowerPoint</Application>
  <PresentationFormat>全屏显示(4:3)</PresentationFormat>
  <Paragraphs>1422</Paragraphs>
  <Slides>123</Slides>
  <Notes>76</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0</vt:i4>
      </vt:variant>
      <vt:variant>
        <vt:lpstr>幻灯片标题</vt:lpstr>
      </vt:variant>
      <vt:variant>
        <vt:i4>123</vt:i4>
      </vt:variant>
    </vt:vector>
  </HeadingPairs>
  <TitlesOfParts>
    <vt:vector size="137" baseType="lpstr">
      <vt:lpstr>HGP創英角ｺﾞｼｯｸUB</vt:lpstr>
      <vt:lpstr>MS PGothic</vt:lpstr>
      <vt:lpstr>楷体</vt:lpstr>
      <vt:lpstr>楷体_GB2312</vt:lpstr>
      <vt:lpstr>隶书</vt:lpstr>
      <vt:lpstr>宋体</vt:lpstr>
      <vt:lpstr>微软雅黑</vt:lpstr>
      <vt:lpstr>Arial</vt:lpstr>
      <vt:lpstr>Calibri</vt:lpstr>
      <vt:lpstr>Lucida Sans Unicode</vt:lpstr>
      <vt:lpstr>Times New Roman</vt:lpstr>
      <vt:lpstr>Wingdings</vt:lpstr>
      <vt:lpstr>Wingdings 2</vt:lpstr>
      <vt:lpstr>nec</vt:lpstr>
      <vt:lpstr>PowerPoint 演示文稿</vt:lpstr>
      <vt:lpstr>加尔米施会议和Fritz Bauer</vt:lpstr>
      <vt:lpstr>布鲁克斯和《人月神话》</vt:lpstr>
      <vt:lpstr> </vt:lpstr>
      <vt:lpstr>  </vt:lpstr>
      <vt:lpstr> </vt:lpstr>
      <vt:lpstr> </vt:lpstr>
      <vt:lpstr> </vt:lpstr>
      <vt:lpstr> </vt:lpstr>
      <vt:lpstr>  </vt:lpstr>
      <vt:lpstr> </vt:lpstr>
      <vt:lpstr>1.软件质量 - 软件质量模型</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2.软件质量工程 - 各阶段</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4.软件质量保证 - 各阶段</vt:lpstr>
      <vt:lpstr>4.软件质量保证 - 各阶段</vt:lpstr>
      <vt:lpstr>4.软件质量保证 - 各阶段</vt:lpstr>
      <vt:lpstr>4.软件质量保证 - 各阶段</vt:lpstr>
      <vt:lpstr>4.软件质量保证 - 各阶段</vt:lpstr>
      <vt:lpstr>4.软件质量保证 - 各阶段</vt:lpstr>
      <vt:lpstr>4.软件质量保证 - 各阶段</vt:lpstr>
      <vt:lpstr> </vt:lpstr>
      <vt:lpstr> </vt:lpstr>
      <vt:lpstr> </vt:lpstr>
      <vt:lpstr> </vt:lpstr>
      <vt:lpstr> </vt:lpstr>
      <vt:lpstr> </vt:lpstr>
      <vt:lpstr> </vt:lpstr>
      <vt:lpstr> </vt:lpstr>
      <vt:lpstr> </vt:lpstr>
      <vt:lpstr> </vt:lpstr>
      <vt:lpstr> </vt:lpstr>
      <vt:lpstr> </vt:lpstr>
      <vt:lpstr> </vt:lpstr>
      <vt:lpstr> </vt:lpstr>
      <vt:lpstr>PowerPoint 演示文稿</vt:lpstr>
      <vt:lpstr>5.软件配置管理-配置项</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作業分担</dc:title>
  <dc:creator/>
  <cp:lastModifiedBy>Ning Li</cp:lastModifiedBy>
  <cp:revision>7202</cp:revision>
  <dcterms:created xsi:type="dcterms:W3CDTF">2007-02-07T01:22:00Z</dcterms:created>
  <dcterms:modified xsi:type="dcterms:W3CDTF">2019-03-09T14:05:29Z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2052-11.1.0.8500</vt:lpwstr>
  </property>
</Properties>
</file>